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Lst>
  <p:notesMasterIdLst>
    <p:notesMasterId r:id="rId81"/>
  </p:notesMasterIdLst>
  <p:handoutMasterIdLst>
    <p:handoutMasterId r:id="rId82"/>
  </p:handoutMasterIdLst>
  <p:sldIdLst>
    <p:sldId id="259" r:id="rId2"/>
    <p:sldId id="260" r:id="rId3"/>
    <p:sldId id="261" r:id="rId4"/>
    <p:sldId id="264" r:id="rId5"/>
    <p:sldId id="263" r:id="rId6"/>
    <p:sldId id="265" r:id="rId7"/>
    <p:sldId id="266" r:id="rId8"/>
    <p:sldId id="267" r:id="rId9"/>
    <p:sldId id="268" r:id="rId10"/>
    <p:sldId id="269" r:id="rId11"/>
    <p:sldId id="270" r:id="rId12"/>
    <p:sldId id="271" r:id="rId13"/>
    <p:sldId id="272" r:id="rId14"/>
    <p:sldId id="273" r:id="rId15"/>
    <p:sldId id="274" r:id="rId16"/>
    <p:sldId id="311" r:id="rId17"/>
    <p:sldId id="312" r:id="rId18"/>
    <p:sldId id="276" r:id="rId19"/>
    <p:sldId id="313" r:id="rId20"/>
    <p:sldId id="334" r:id="rId21"/>
    <p:sldId id="336" r:id="rId22"/>
    <p:sldId id="316" r:id="rId23"/>
    <p:sldId id="317" r:id="rId24"/>
    <p:sldId id="319" r:id="rId25"/>
    <p:sldId id="320" r:id="rId26"/>
    <p:sldId id="321" r:id="rId27"/>
    <p:sldId id="279" r:id="rId28"/>
    <p:sldId id="322" r:id="rId29"/>
    <p:sldId id="323" r:id="rId30"/>
    <p:sldId id="324" r:id="rId31"/>
    <p:sldId id="281" r:id="rId32"/>
    <p:sldId id="325" r:id="rId33"/>
    <p:sldId id="326" r:id="rId34"/>
    <p:sldId id="327" r:id="rId35"/>
    <p:sldId id="328" r:id="rId36"/>
    <p:sldId id="329" r:id="rId37"/>
    <p:sldId id="283" r:id="rId38"/>
    <p:sldId id="330" r:id="rId39"/>
    <p:sldId id="331" r:id="rId40"/>
    <p:sldId id="333" r:id="rId41"/>
    <p:sldId id="332" r:id="rId42"/>
    <p:sldId id="285" r:id="rId43"/>
    <p:sldId id="337" r:id="rId44"/>
    <p:sldId id="338" r:id="rId45"/>
    <p:sldId id="339" r:id="rId46"/>
    <p:sldId id="340" r:id="rId47"/>
    <p:sldId id="287" r:id="rId48"/>
    <p:sldId id="341" r:id="rId49"/>
    <p:sldId id="342" r:id="rId50"/>
    <p:sldId id="343" r:id="rId51"/>
    <p:sldId id="289" r:id="rId52"/>
    <p:sldId id="344" r:id="rId53"/>
    <p:sldId id="345" r:id="rId54"/>
    <p:sldId id="346" r:id="rId55"/>
    <p:sldId id="292" r:id="rId56"/>
    <p:sldId id="303" r:id="rId57"/>
    <p:sldId id="347" r:id="rId58"/>
    <p:sldId id="348" r:id="rId59"/>
    <p:sldId id="349" r:id="rId60"/>
    <p:sldId id="350" r:id="rId61"/>
    <p:sldId id="351" r:id="rId62"/>
    <p:sldId id="352" r:id="rId63"/>
    <p:sldId id="354" r:id="rId64"/>
    <p:sldId id="353" r:id="rId65"/>
    <p:sldId id="355" r:id="rId66"/>
    <p:sldId id="356" r:id="rId67"/>
    <p:sldId id="357" r:id="rId68"/>
    <p:sldId id="294" r:id="rId69"/>
    <p:sldId id="358" r:id="rId70"/>
    <p:sldId id="298" r:id="rId71"/>
    <p:sldId id="299" r:id="rId72"/>
    <p:sldId id="300" r:id="rId73"/>
    <p:sldId id="301" r:id="rId74"/>
    <p:sldId id="302" r:id="rId75"/>
    <p:sldId id="304" r:id="rId76"/>
    <p:sldId id="359" r:id="rId77"/>
    <p:sldId id="305" r:id="rId78"/>
    <p:sldId id="360" r:id="rId79"/>
    <p:sldId id="361" r:id="rId80"/>
  </p:sldIdLst>
  <p:sldSz cx="12192000" cy="6858000"/>
  <p:notesSz cx="6858000" cy="9144000"/>
  <p:embeddedFontLst>
    <p:embeddedFont>
      <p:font typeface="Consolas" panose="020B0609020204030204" pitchFamily="49" charset="0"/>
      <p:regular r:id="rId83"/>
      <p:bold r:id="rId84"/>
      <p:italic r:id="rId85"/>
      <p:boldItalic r:id="rId86"/>
    </p:embeddedFont>
    <p:embeddedFont>
      <p:font typeface="Nunito Sans" panose="00000500000000000000" pitchFamily="2" charset="0"/>
      <p:regular r:id="rId87"/>
      <p:bold r:id="rId88"/>
      <p:italic r:id="rId89"/>
      <p:boldItalic r:id="rId90"/>
    </p:embeddedFont>
    <p:embeddedFont>
      <p:font typeface="Nunito Sans Bold" panose="00000800000000000000" pitchFamily="2" charset="0"/>
      <p:bold r:id="rId91"/>
    </p:embeddedFont>
    <p:embeddedFont>
      <p:font typeface="Nunito Sans ExtraBold" panose="00000900000000000000" pitchFamily="2" charset="0"/>
      <p:bold r:id="rId92"/>
      <p:boldItalic r:id="rId93"/>
    </p:embeddedFont>
    <p:embeddedFont>
      <p:font typeface="Nunito Sans Light" panose="00000400000000000000" pitchFamily="2" charset="0"/>
      <p:regular r:id="rId94"/>
      <p:italic r:id="rId95"/>
    </p:embeddedFont>
    <p:embeddedFont>
      <p:font typeface="Nunito Sans SemiBold" panose="00000700000000000000" pitchFamily="2" charset="0"/>
      <p:bold r:id="rId96"/>
      <p:boldItalic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AD71616-6948-4EFD-B51A-C90928A378EF}">
          <p14:sldIdLst>
            <p14:sldId id="259"/>
            <p14:sldId id="260"/>
            <p14:sldId id="261"/>
            <p14:sldId id="264"/>
            <p14:sldId id="263"/>
            <p14:sldId id="265"/>
            <p14:sldId id="266"/>
          </p14:sldIdLst>
        </p14:section>
        <p14:section name="Chapitre 1: Introduction a la programmation" id="{11C4BEB8-4DEC-4F77-93C1-B9FD465DF064}">
          <p14:sldIdLst>
            <p14:sldId id="267"/>
            <p14:sldId id="268"/>
            <p14:sldId id="269"/>
            <p14:sldId id="270"/>
            <p14:sldId id="271"/>
            <p14:sldId id="272"/>
            <p14:sldId id="273"/>
          </p14:sldIdLst>
        </p14:section>
        <p14:section name="Chapitre 2: Le langage Python" id="{50587EED-419D-4D42-9AC1-D35405662930}">
          <p14:sldIdLst>
            <p14:sldId id="274"/>
            <p14:sldId id="311"/>
            <p14:sldId id="312"/>
            <p14:sldId id="276"/>
            <p14:sldId id="313"/>
            <p14:sldId id="334"/>
            <p14:sldId id="336"/>
            <p14:sldId id="316"/>
            <p14:sldId id="317"/>
            <p14:sldId id="319"/>
            <p14:sldId id="320"/>
            <p14:sldId id="321"/>
            <p14:sldId id="279"/>
            <p14:sldId id="322"/>
            <p14:sldId id="323"/>
            <p14:sldId id="324"/>
            <p14:sldId id="281"/>
            <p14:sldId id="325"/>
            <p14:sldId id="326"/>
            <p14:sldId id="327"/>
            <p14:sldId id="328"/>
            <p14:sldId id="329"/>
            <p14:sldId id="283"/>
            <p14:sldId id="330"/>
            <p14:sldId id="331"/>
            <p14:sldId id="333"/>
            <p14:sldId id="332"/>
            <p14:sldId id="285"/>
            <p14:sldId id="337"/>
            <p14:sldId id="338"/>
            <p14:sldId id="339"/>
            <p14:sldId id="340"/>
            <p14:sldId id="287"/>
            <p14:sldId id="341"/>
            <p14:sldId id="342"/>
            <p14:sldId id="343"/>
            <p14:sldId id="289"/>
            <p14:sldId id="344"/>
            <p14:sldId id="345"/>
            <p14:sldId id="346"/>
            <p14:sldId id="292"/>
            <p14:sldId id="303"/>
          </p14:sldIdLst>
        </p14:section>
        <p14:section name="Chapitre 3: Les dependances" id="{FED9727E-8389-4D6C-8AAC-AE718748FF41}">
          <p14:sldIdLst>
            <p14:sldId id="347"/>
            <p14:sldId id="348"/>
            <p14:sldId id="349"/>
            <p14:sldId id="350"/>
            <p14:sldId id="351"/>
            <p14:sldId id="352"/>
            <p14:sldId id="354"/>
            <p14:sldId id="353"/>
            <p14:sldId id="355"/>
            <p14:sldId id="356"/>
            <p14:sldId id="357"/>
            <p14:sldId id="294"/>
            <p14:sldId id="358"/>
            <p14:sldId id="298"/>
            <p14:sldId id="299"/>
            <p14:sldId id="300"/>
            <p14:sldId id="301"/>
            <p14:sldId id="302"/>
            <p14:sldId id="304"/>
            <p14:sldId id="359"/>
            <p14:sldId id="305"/>
            <p14:sldId id="360"/>
            <p14:sldId id="3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6C"/>
    <a:srgbClr val="FFFFFF"/>
    <a:srgbClr val="262626"/>
    <a:srgbClr val="FF8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2" autoAdjust="0"/>
    <p:restoredTop sz="90292" autoAdjust="0"/>
  </p:normalViewPr>
  <p:slideViewPr>
    <p:cSldViewPr snapToGrid="0">
      <p:cViewPr varScale="1">
        <p:scale>
          <a:sx n="87" d="100"/>
          <a:sy n="87" d="100"/>
        </p:scale>
        <p:origin x="550" y="48"/>
      </p:cViewPr>
      <p:guideLst/>
    </p:cSldViewPr>
  </p:slideViewPr>
  <p:outlineViewPr>
    <p:cViewPr>
      <p:scale>
        <a:sx n="25" d="100"/>
        <a:sy n="25" d="100"/>
      </p:scale>
      <p:origin x="0" y="-11640"/>
    </p:cViewPr>
  </p:outlineViewPr>
  <p:notesTextViewPr>
    <p:cViewPr>
      <p:scale>
        <a:sx n="100" d="100"/>
        <a:sy n="100" d="100"/>
      </p:scale>
      <p:origin x="0" y="0"/>
    </p:cViewPr>
  </p:notesTextViewPr>
  <p:notesViewPr>
    <p:cSldViewPr snapToGrid="0">
      <p:cViewPr varScale="1">
        <p:scale>
          <a:sx n="84" d="100"/>
          <a:sy n="84" d="100"/>
        </p:scale>
        <p:origin x="3054"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B68B92-0DE6-4DE5-54F1-E2154515D7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7A6AC9A-0976-2D1F-9892-7828A8A5C6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724432-315E-4F71-9DC2-A6BDDE66D05F}" type="datetimeFigureOut">
              <a:rPr lang="en-US" smtClean="0"/>
              <a:t>4/9/2024</a:t>
            </a:fld>
            <a:endParaRPr lang="en-US"/>
          </a:p>
        </p:txBody>
      </p:sp>
      <p:sp>
        <p:nvSpPr>
          <p:cNvPr id="4" name="Footer Placeholder 3">
            <a:extLst>
              <a:ext uri="{FF2B5EF4-FFF2-40B4-BE49-F238E27FC236}">
                <a16:creationId xmlns:a16="http://schemas.microsoft.com/office/drawing/2014/main" id="{EEA5FF44-122F-617F-0402-DA4D90D35B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4AB9C9-2D35-E7E5-F22C-FFF8586BA9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06C103-8BB6-4CBB-853B-B9A28512C3A0}" type="slidenum">
              <a:rPr lang="en-US" smtClean="0"/>
              <a:t>‹#›</a:t>
            </a:fld>
            <a:endParaRPr lang="en-US"/>
          </a:p>
        </p:txBody>
      </p:sp>
    </p:spTree>
    <p:extLst>
      <p:ext uri="{BB962C8B-B14F-4D97-AF65-F5344CB8AC3E}">
        <p14:creationId xmlns:p14="http://schemas.microsoft.com/office/powerpoint/2010/main" val="5381356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C5F58-B61D-4523-B86D-A00C710EAA34}" type="datetimeFigureOut">
              <a:rPr lang="en-US" smtClean="0"/>
              <a:t>4/9/2024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8D573-2F16-4555-A739-A27AD229935D}" type="slidenum">
              <a:rPr lang="en-US" smtClean="0"/>
              <a:t>‹#›</a:t>
            </a:fld>
            <a:endParaRPr lang="en-US"/>
          </a:p>
        </p:txBody>
      </p:sp>
    </p:spTree>
    <p:extLst>
      <p:ext uri="{BB962C8B-B14F-4D97-AF65-F5344CB8AC3E}">
        <p14:creationId xmlns:p14="http://schemas.microsoft.com/office/powerpoint/2010/main" val="3637302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de fond: </a:t>
            </a:r>
          </a:p>
          <a:p>
            <a:endParaRPr lang="en-US" dirty="0"/>
          </a:p>
          <a:p>
            <a:r>
              <a:rPr lang="en-US" dirty="0"/>
              <a:t>Image by </a:t>
            </a:r>
            <a:r>
              <a:rPr lang="en-US" dirty="0" err="1"/>
              <a:t>Freepik</a:t>
            </a:r>
            <a:r>
              <a:rPr lang="en-US" dirty="0"/>
              <a:t> (https://www.freepik.com/free-vector/cyber-technology-background_6402688.htm#query=circuit%20background&amp;position=37&amp;from_view=keyword&amp;track=ais&amp;uuid=29a546d1-3223-4afa-b75b-ad7c4e341853)</a:t>
            </a:r>
          </a:p>
        </p:txBody>
      </p:sp>
      <p:sp>
        <p:nvSpPr>
          <p:cNvPr id="4" name="Slide Number Placeholder 3"/>
          <p:cNvSpPr>
            <a:spLocks noGrp="1"/>
          </p:cNvSpPr>
          <p:nvPr>
            <p:ph type="sldNum" sz="quarter" idx="5"/>
          </p:nvPr>
        </p:nvSpPr>
        <p:spPr/>
        <p:txBody>
          <a:bodyPr/>
          <a:lstStyle/>
          <a:p>
            <a:fld id="{6D48D573-2F16-4555-A739-A27AD229935D}" type="slidenum">
              <a:rPr lang="en-US" smtClean="0"/>
              <a:t>1</a:t>
            </a:fld>
            <a:endParaRPr lang="en-US"/>
          </a:p>
        </p:txBody>
      </p:sp>
    </p:spTree>
    <p:extLst>
      <p:ext uri="{BB962C8B-B14F-4D97-AF65-F5344CB8AC3E}">
        <p14:creationId xmlns:p14="http://schemas.microsoft.com/office/powerpoint/2010/main" val="2279171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Python est un langage de programmation interprété, c’est-à-dire qu’on n’a pas de fichiers exécutables ou binaires compilés.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Le langage a une syntaxe particulière dans le monde de la programmation qui se base sur l’indentation plutôt que des parenthèses ou accolades.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Il faut y faire attention lorsqu'on développe.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Python  est utilisé dans divers domaines de la programmation, tels que le développement web et d'interfaces graphiques, les applications pour le calcul scientifique, le développement de logiciels, et l'administration de systèmes.</a:t>
            </a:r>
          </a:p>
          <a:p>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15</a:t>
            </a:fld>
            <a:endParaRPr lang="en-US"/>
          </a:p>
        </p:txBody>
      </p:sp>
    </p:spTree>
    <p:extLst>
      <p:ext uri="{BB962C8B-B14F-4D97-AF65-F5344CB8AC3E}">
        <p14:creationId xmlns:p14="http://schemas.microsoft.com/office/powerpoint/2010/main" val="973180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projet qui accompagne cette section du cours contient des exemples de code que vous pouvez exécuter et observer les résultats</a:t>
            </a:r>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17</a:t>
            </a:fld>
            <a:endParaRPr lang="en-US"/>
          </a:p>
        </p:txBody>
      </p:sp>
    </p:spTree>
    <p:extLst>
      <p:ext uri="{BB962C8B-B14F-4D97-AF65-F5344CB8AC3E}">
        <p14:creationId xmlns:p14="http://schemas.microsoft.com/office/powerpoint/2010/main" val="3461332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Démonstration du lancement d’un fichier Python grâce aux commandes dans le terminal Windows:</a:t>
            </a:r>
          </a:p>
          <a:p>
            <a:pPr marL="171450" indent="-171450">
              <a:buFont typeface="Arial" panose="020B0604020202020204" pitchFamily="34" charset="0"/>
              <a:buChar char="•"/>
            </a:pPr>
            <a:r>
              <a:rPr lang="fr-FR" noProof="0" dirty="0"/>
              <a:t>Assurez-vous de vous situer dans le répertoire python-basic-course</a:t>
            </a:r>
          </a:p>
          <a:p>
            <a:pPr marL="171450" indent="-171450">
              <a:buFont typeface="Arial" panose="020B0604020202020204" pitchFamily="34" charset="0"/>
              <a:buChar char="•"/>
            </a:pPr>
            <a:r>
              <a:rPr lang="fr-FR" noProof="0" dirty="0"/>
              <a:t>Lancez la commande « python » suivie du nom du fichier que vous voulez lancer</a:t>
            </a:r>
          </a:p>
          <a:p>
            <a:pPr marL="171450" indent="-171450">
              <a:buFont typeface="Arial" panose="020B0604020202020204" pitchFamily="34" charset="0"/>
              <a:buChar char="•"/>
            </a:pPr>
            <a:r>
              <a:rPr lang="fr-FR" noProof="0" dirty="0"/>
              <a:t>Les résultats du programme s’afficheront à la suite</a:t>
            </a:r>
          </a:p>
        </p:txBody>
      </p:sp>
      <p:sp>
        <p:nvSpPr>
          <p:cNvPr id="4" name="Slide Number Placeholder 3"/>
          <p:cNvSpPr>
            <a:spLocks noGrp="1"/>
          </p:cNvSpPr>
          <p:nvPr>
            <p:ph type="sldNum" sz="quarter" idx="5"/>
          </p:nvPr>
        </p:nvSpPr>
        <p:spPr/>
        <p:txBody>
          <a:bodyPr/>
          <a:lstStyle/>
          <a:p>
            <a:fld id="{6D48D573-2F16-4555-A739-A27AD229935D}" type="slidenum">
              <a:rPr lang="en-US" smtClean="0"/>
              <a:t>18</a:t>
            </a:fld>
            <a:endParaRPr lang="en-US"/>
          </a:p>
        </p:txBody>
      </p:sp>
    </p:spTree>
    <p:extLst>
      <p:ext uri="{BB962C8B-B14F-4D97-AF65-F5344CB8AC3E}">
        <p14:creationId xmlns:p14="http://schemas.microsoft.com/office/powerpoint/2010/main" val="3278815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01-print.py</a:t>
            </a:r>
          </a:p>
        </p:txBody>
      </p:sp>
      <p:sp>
        <p:nvSpPr>
          <p:cNvPr id="4" name="Slide Number Placeholder 3"/>
          <p:cNvSpPr>
            <a:spLocks noGrp="1"/>
          </p:cNvSpPr>
          <p:nvPr>
            <p:ph type="sldNum" sz="quarter" idx="5"/>
          </p:nvPr>
        </p:nvSpPr>
        <p:spPr/>
        <p:txBody>
          <a:bodyPr/>
          <a:lstStyle/>
          <a:p>
            <a:fld id="{6D48D573-2F16-4555-A739-A27AD229935D}" type="slidenum">
              <a:rPr lang="en-US" smtClean="0"/>
              <a:t>19</a:t>
            </a:fld>
            <a:endParaRPr lang="en-US"/>
          </a:p>
        </p:txBody>
      </p:sp>
    </p:spTree>
    <p:extLst>
      <p:ext uri="{BB962C8B-B14F-4D97-AF65-F5344CB8AC3E}">
        <p14:creationId xmlns:p14="http://schemas.microsoft.com/office/powerpoint/2010/main" val="154989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02-variables.py</a:t>
            </a:r>
          </a:p>
        </p:txBody>
      </p:sp>
      <p:sp>
        <p:nvSpPr>
          <p:cNvPr id="4" name="Slide Number Placeholder 3"/>
          <p:cNvSpPr>
            <a:spLocks noGrp="1"/>
          </p:cNvSpPr>
          <p:nvPr>
            <p:ph type="sldNum" sz="quarter" idx="5"/>
          </p:nvPr>
        </p:nvSpPr>
        <p:spPr/>
        <p:txBody>
          <a:bodyPr/>
          <a:lstStyle/>
          <a:p>
            <a:fld id="{6D48D573-2F16-4555-A739-A27AD229935D}" type="slidenum">
              <a:rPr lang="en-US" smtClean="0"/>
              <a:t>20</a:t>
            </a:fld>
            <a:endParaRPr lang="en-US"/>
          </a:p>
        </p:txBody>
      </p:sp>
    </p:spTree>
    <p:extLst>
      <p:ext uri="{BB962C8B-B14F-4D97-AF65-F5344CB8AC3E}">
        <p14:creationId xmlns:p14="http://schemas.microsoft.com/office/powerpoint/2010/main" val="1340247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02-variables.py</a:t>
            </a:r>
          </a:p>
        </p:txBody>
      </p:sp>
      <p:sp>
        <p:nvSpPr>
          <p:cNvPr id="4" name="Slide Number Placeholder 3"/>
          <p:cNvSpPr>
            <a:spLocks noGrp="1"/>
          </p:cNvSpPr>
          <p:nvPr>
            <p:ph type="sldNum" sz="quarter" idx="5"/>
          </p:nvPr>
        </p:nvSpPr>
        <p:spPr/>
        <p:txBody>
          <a:bodyPr/>
          <a:lstStyle/>
          <a:p>
            <a:fld id="{6D48D573-2F16-4555-A739-A27AD229935D}" type="slidenum">
              <a:rPr lang="en-US" smtClean="0"/>
              <a:t>21</a:t>
            </a:fld>
            <a:endParaRPr lang="en-US"/>
          </a:p>
        </p:txBody>
      </p:sp>
    </p:spTree>
    <p:extLst>
      <p:ext uri="{BB962C8B-B14F-4D97-AF65-F5344CB8AC3E}">
        <p14:creationId xmlns:p14="http://schemas.microsoft.com/office/powerpoint/2010/main" val="1640558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03-type-function.py</a:t>
            </a:r>
          </a:p>
        </p:txBody>
      </p:sp>
      <p:sp>
        <p:nvSpPr>
          <p:cNvPr id="4" name="Slide Number Placeholder 3"/>
          <p:cNvSpPr>
            <a:spLocks noGrp="1"/>
          </p:cNvSpPr>
          <p:nvPr>
            <p:ph type="sldNum" sz="quarter" idx="5"/>
          </p:nvPr>
        </p:nvSpPr>
        <p:spPr/>
        <p:txBody>
          <a:bodyPr/>
          <a:lstStyle/>
          <a:p>
            <a:fld id="{6D48D573-2F16-4555-A739-A27AD229935D}" type="slidenum">
              <a:rPr lang="en-US" smtClean="0"/>
              <a:t>22</a:t>
            </a:fld>
            <a:endParaRPr lang="en-US"/>
          </a:p>
        </p:txBody>
      </p:sp>
    </p:spTree>
    <p:extLst>
      <p:ext uri="{BB962C8B-B14F-4D97-AF65-F5344CB8AC3E}">
        <p14:creationId xmlns:p14="http://schemas.microsoft.com/office/powerpoint/2010/main" val="3648919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04-basic-operations.py</a:t>
            </a:r>
          </a:p>
        </p:txBody>
      </p:sp>
      <p:sp>
        <p:nvSpPr>
          <p:cNvPr id="4" name="Slide Number Placeholder 3"/>
          <p:cNvSpPr>
            <a:spLocks noGrp="1"/>
          </p:cNvSpPr>
          <p:nvPr>
            <p:ph type="sldNum" sz="quarter" idx="5"/>
          </p:nvPr>
        </p:nvSpPr>
        <p:spPr/>
        <p:txBody>
          <a:bodyPr/>
          <a:lstStyle/>
          <a:p>
            <a:fld id="{6D48D573-2F16-4555-A739-A27AD229935D}" type="slidenum">
              <a:rPr lang="en-US" smtClean="0"/>
              <a:t>23</a:t>
            </a:fld>
            <a:endParaRPr lang="en-US"/>
          </a:p>
        </p:txBody>
      </p:sp>
    </p:spTree>
    <p:extLst>
      <p:ext uri="{BB962C8B-B14F-4D97-AF65-F5344CB8AC3E}">
        <p14:creationId xmlns:p14="http://schemas.microsoft.com/office/powerpoint/2010/main" val="57434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05-assignment-operators.py</a:t>
            </a:r>
          </a:p>
        </p:txBody>
      </p:sp>
      <p:sp>
        <p:nvSpPr>
          <p:cNvPr id="4" name="Slide Number Placeholder 3"/>
          <p:cNvSpPr>
            <a:spLocks noGrp="1"/>
          </p:cNvSpPr>
          <p:nvPr>
            <p:ph type="sldNum" sz="quarter" idx="5"/>
          </p:nvPr>
        </p:nvSpPr>
        <p:spPr/>
        <p:txBody>
          <a:bodyPr/>
          <a:lstStyle/>
          <a:p>
            <a:fld id="{6D48D573-2F16-4555-A739-A27AD229935D}" type="slidenum">
              <a:rPr lang="en-US" smtClean="0"/>
              <a:t>24</a:t>
            </a:fld>
            <a:endParaRPr lang="en-US"/>
          </a:p>
        </p:txBody>
      </p:sp>
    </p:spTree>
    <p:extLst>
      <p:ext uri="{BB962C8B-B14F-4D97-AF65-F5344CB8AC3E}">
        <p14:creationId xmlns:p14="http://schemas.microsoft.com/office/powerpoint/2010/main" val="3391809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06-conversions.py</a:t>
            </a:r>
          </a:p>
        </p:txBody>
      </p:sp>
      <p:sp>
        <p:nvSpPr>
          <p:cNvPr id="4" name="Slide Number Placeholder 3"/>
          <p:cNvSpPr>
            <a:spLocks noGrp="1"/>
          </p:cNvSpPr>
          <p:nvPr>
            <p:ph type="sldNum" sz="quarter" idx="5"/>
          </p:nvPr>
        </p:nvSpPr>
        <p:spPr/>
        <p:txBody>
          <a:bodyPr/>
          <a:lstStyle/>
          <a:p>
            <a:fld id="{6D48D573-2F16-4555-A739-A27AD229935D}" type="slidenum">
              <a:rPr lang="en-US" smtClean="0"/>
              <a:t>25</a:t>
            </a:fld>
            <a:endParaRPr lang="en-US"/>
          </a:p>
        </p:txBody>
      </p:sp>
    </p:spTree>
    <p:extLst>
      <p:ext uri="{BB962C8B-B14F-4D97-AF65-F5344CB8AC3E}">
        <p14:creationId xmlns:p14="http://schemas.microsoft.com/office/powerpoint/2010/main" val="938281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noProof="0" dirty="0">
                <a:latin typeface="Nunito Sans" pitchFamily="2" charset="0"/>
              </a:rPr>
              <a:t>Je m’appelle Marius USVAT et je vais vous accompagner au long de cette formation.</a:t>
            </a:r>
          </a:p>
          <a:p>
            <a:endParaRPr lang="fr-FR" sz="1200" noProof="0" dirty="0">
              <a:latin typeface="Nunito Sans" pitchFamily="2" charset="0"/>
            </a:endParaRPr>
          </a:p>
          <a:p>
            <a:r>
              <a:rPr lang="fr-FR" sz="1200" noProof="0" dirty="0">
                <a:latin typeface="Nunito Sans" pitchFamily="2" charset="0"/>
              </a:rPr>
              <a:t>Ancien de l’EPSI Arras, après quelques années d’expérience en start-up, je décide de lancer mes propres projets au sein ma start-up, </a:t>
            </a:r>
            <a:r>
              <a:rPr lang="fr-FR" sz="1200" noProof="0" dirty="0" err="1">
                <a:latin typeface="Nunito Sans" pitchFamily="2" charset="0"/>
              </a:rPr>
              <a:t>Ebb</a:t>
            </a:r>
            <a:r>
              <a:rPr lang="fr-FR" sz="1200" noProof="0" dirty="0">
                <a:latin typeface="Nunito Sans" pitchFamily="2" charset="0"/>
              </a:rPr>
              <a:t> Technologies.</a:t>
            </a:r>
          </a:p>
          <a:p>
            <a:r>
              <a:rPr lang="fr-FR" sz="1200" noProof="0" dirty="0">
                <a:latin typeface="Nunito Sans" pitchFamily="2" charset="0"/>
              </a:rPr>
              <a:t>Cela m’a amené a découvrir et apprendre beaucoup de disciplines et technologies. Le but de la startup est de créer et d’investir dans des projets durables.</a:t>
            </a:r>
            <a:br>
              <a:rPr lang="fr-FR" sz="1200" noProof="0" dirty="0">
                <a:latin typeface="Nunito Sans" pitchFamily="2" charset="0"/>
              </a:rPr>
            </a:br>
            <a:br>
              <a:rPr lang="fr-FR" sz="1200" noProof="0" dirty="0">
                <a:latin typeface="Nunito Sans" pitchFamily="2" charset="0"/>
              </a:rPr>
            </a:br>
            <a:r>
              <a:rPr lang="fr-FR" sz="1200" noProof="0" dirty="0">
                <a:latin typeface="Nunito Sans" pitchFamily="2" charset="0"/>
              </a:rPr>
              <a:t>Mon expérience couvre surtout la gestion de projet et le développement « full stack », avec des langages tels que C#, C++, Node.js. HTML &amp; CSS.</a:t>
            </a:r>
          </a:p>
        </p:txBody>
      </p:sp>
      <p:sp>
        <p:nvSpPr>
          <p:cNvPr id="4" name="Slide Number Placeholder 3"/>
          <p:cNvSpPr>
            <a:spLocks noGrp="1"/>
          </p:cNvSpPr>
          <p:nvPr>
            <p:ph type="sldNum" sz="quarter" idx="5"/>
          </p:nvPr>
        </p:nvSpPr>
        <p:spPr/>
        <p:txBody>
          <a:bodyPr/>
          <a:lstStyle/>
          <a:p>
            <a:fld id="{6D48D573-2F16-4555-A739-A27AD229935D}" type="slidenum">
              <a:rPr lang="en-US" smtClean="0"/>
              <a:t>2</a:t>
            </a:fld>
            <a:endParaRPr lang="en-US"/>
          </a:p>
        </p:txBody>
      </p:sp>
    </p:spTree>
    <p:extLst>
      <p:ext uri="{BB962C8B-B14F-4D97-AF65-F5344CB8AC3E}">
        <p14:creationId xmlns:p14="http://schemas.microsoft.com/office/powerpoint/2010/main" val="85484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07-input.py</a:t>
            </a:r>
          </a:p>
        </p:txBody>
      </p:sp>
      <p:sp>
        <p:nvSpPr>
          <p:cNvPr id="4" name="Slide Number Placeholder 3"/>
          <p:cNvSpPr>
            <a:spLocks noGrp="1"/>
          </p:cNvSpPr>
          <p:nvPr>
            <p:ph type="sldNum" sz="quarter" idx="5"/>
          </p:nvPr>
        </p:nvSpPr>
        <p:spPr/>
        <p:txBody>
          <a:bodyPr/>
          <a:lstStyle/>
          <a:p>
            <a:fld id="{6D48D573-2F16-4555-A739-A27AD229935D}" type="slidenum">
              <a:rPr lang="en-US" smtClean="0"/>
              <a:t>26</a:t>
            </a:fld>
            <a:endParaRPr lang="en-US"/>
          </a:p>
        </p:txBody>
      </p:sp>
    </p:spTree>
    <p:extLst>
      <p:ext uri="{BB962C8B-B14F-4D97-AF65-F5344CB8AC3E}">
        <p14:creationId xmlns:p14="http://schemas.microsoft.com/office/powerpoint/2010/main" val="3867748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correction de ce TP se trouve dans </a:t>
            </a:r>
            <a:r>
              <a:rPr lang="fr-FR" noProof="0" dirty="0"/>
              <a:t>le projet accompagnant « python-basic-course » dans le fichier:</a:t>
            </a:r>
          </a:p>
          <a:p>
            <a:pPr marL="171450" indent="-171450">
              <a:buFont typeface="Arial" panose="020B0604020202020204" pitchFamily="34" charset="0"/>
              <a:buChar char="•"/>
            </a:pPr>
            <a:r>
              <a:rPr lang="fr-FR" noProof="0" dirty="0"/>
              <a:t>corrections-tp/tp-02-survey.py</a:t>
            </a:r>
          </a:p>
        </p:txBody>
      </p:sp>
      <p:sp>
        <p:nvSpPr>
          <p:cNvPr id="4" name="Slide Number Placeholder 3"/>
          <p:cNvSpPr>
            <a:spLocks noGrp="1"/>
          </p:cNvSpPr>
          <p:nvPr>
            <p:ph type="sldNum" sz="quarter" idx="5"/>
          </p:nvPr>
        </p:nvSpPr>
        <p:spPr/>
        <p:txBody>
          <a:bodyPr/>
          <a:lstStyle/>
          <a:p>
            <a:fld id="{6D48D573-2F16-4555-A739-A27AD229935D}" type="slidenum">
              <a:rPr lang="en-US" smtClean="0"/>
              <a:t>27</a:t>
            </a:fld>
            <a:endParaRPr lang="en-US"/>
          </a:p>
        </p:txBody>
      </p:sp>
    </p:spTree>
    <p:extLst>
      <p:ext uri="{BB962C8B-B14F-4D97-AF65-F5344CB8AC3E}">
        <p14:creationId xmlns:p14="http://schemas.microsoft.com/office/powerpoint/2010/main" val="3950999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08-if-else.py</a:t>
            </a:r>
            <a:endParaRPr lang="ru-RU" noProof="0" dirty="0"/>
          </a:p>
          <a:p>
            <a:pPr marL="171450" indent="-171450">
              <a:buFont typeface="Arial" panose="020B0604020202020204" pitchFamily="34" charset="0"/>
              <a:buChar char="•"/>
            </a:pPr>
            <a:r>
              <a:rPr lang="en-US" noProof="0" dirty="0"/>
              <a:t>09-if-without-else.py</a:t>
            </a:r>
            <a:endParaRPr lang="fr-FR" noProof="0" dirty="0"/>
          </a:p>
        </p:txBody>
      </p:sp>
      <p:sp>
        <p:nvSpPr>
          <p:cNvPr id="4" name="Slide Number Placeholder 3"/>
          <p:cNvSpPr>
            <a:spLocks noGrp="1"/>
          </p:cNvSpPr>
          <p:nvPr>
            <p:ph type="sldNum" sz="quarter" idx="5"/>
          </p:nvPr>
        </p:nvSpPr>
        <p:spPr/>
        <p:txBody>
          <a:bodyPr/>
          <a:lstStyle/>
          <a:p>
            <a:fld id="{6D48D573-2F16-4555-A739-A27AD229935D}" type="slidenum">
              <a:rPr lang="en-US" smtClean="0"/>
              <a:t>28</a:t>
            </a:fld>
            <a:endParaRPr lang="en-US"/>
          </a:p>
        </p:txBody>
      </p:sp>
    </p:spTree>
    <p:extLst>
      <p:ext uri="{BB962C8B-B14F-4D97-AF65-F5344CB8AC3E}">
        <p14:creationId xmlns:p14="http://schemas.microsoft.com/office/powerpoint/2010/main" val="2414374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10-logic-operators.py</a:t>
            </a:r>
          </a:p>
        </p:txBody>
      </p:sp>
      <p:sp>
        <p:nvSpPr>
          <p:cNvPr id="4" name="Slide Number Placeholder 3"/>
          <p:cNvSpPr>
            <a:spLocks noGrp="1"/>
          </p:cNvSpPr>
          <p:nvPr>
            <p:ph type="sldNum" sz="quarter" idx="5"/>
          </p:nvPr>
        </p:nvSpPr>
        <p:spPr/>
        <p:txBody>
          <a:bodyPr/>
          <a:lstStyle/>
          <a:p>
            <a:fld id="{6D48D573-2F16-4555-A739-A27AD229935D}" type="slidenum">
              <a:rPr lang="en-US" smtClean="0"/>
              <a:t>29</a:t>
            </a:fld>
            <a:endParaRPr lang="en-US"/>
          </a:p>
        </p:txBody>
      </p:sp>
    </p:spTree>
    <p:extLst>
      <p:ext uri="{BB962C8B-B14F-4D97-AF65-F5344CB8AC3E}">
        <p14:creationId xmlns:p14="http://schemas.microsoft.com/office/powerpoint/2010/main" val="725730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11-comparisons.py</a:t>
            </a:r>
          </a:p>
        </p:txBody>
      </p:sp>
      <p:sp>
        <p:nvSpPr>
          <p:cNvPr id="4" name="Slide Number Placeholder 3"/>
          <p:cNvSpPr>
            <a:spLocks noGrp="1"/>
          </p:cNvSpPr>
          <p:nvPr>
            <p:ph type="sldNum" sz="quarter" idx="5"/>
          </p:nvPr>
        </p:nvSpPr>
        <p:spPr/>
        <p:txBody>
          <a:bodyPr/>
          <a:lstStyle/>
          <a:p>
            <a:fld id="{6D48D573-2F16-4555-A739-A27AD229935D}" type="slidenum">
              <a:rPr lang="en-US" smtClean="0"/>
              <a:t>30</a:t>
            </a:fld>
            <a:endParaRPr lang="en-US"/>
          </a:p>
        </p:txBody>
      </p:sp>
    </p:spTree>
    <p:extLst>
      <p:ext uri="{BB962C8B-B14F-4D97-AF65-F5344CB8AC3E}">
        <p14:creationId xmlns:p14="http://schemas.microsoft.com/office/powerpoint/2010/main" val="3715452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correction de ce TP se trouve dans </a:t>
            </a:r>
            <a:r>
              <a:rPr lang="fr-FR" noProof="0" dirty="0"/>
              <a:t>le projet accompagnant « python-basic-course » dans le fichier:</a:t>
            </a:r>
          </a:p>
          <a:p>
            <a:pPr marL="171450" indent="-171450">
              <a:buFont typeface="Arial" panose="020B0604020202020204" pitchFamily="34" charset="0"/>
              <a:buChar char="•"/>
            </a:pPr>
            <a:r>
              <a:rPr lang="fr-FR" noProof="0" dirty="0"/>
              <a:t>corrections-tp/tp-03-calculator.py</a:t>
            </a:r>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31</a:t>
            </a:fld>
            <a:endParaRPr lang="en-US"/>
          </a:p>
        </p:txBody>
      </p:sp>
    </p:spTree>
    <p:extLst>
      <p:ext uri="{BB962C8B-B14F-4D97-AF65-F5344CB8AC3E}">
        <p14:creationId xmlns:p14="http://schemas.microsoft.com/office/powerpoint/2010/main" val="223923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12-lists.py</a:t>
            </a:r>
          </a:p>
        </p:txBody>
      </p:sp>
      <p:sp>
        <p:nvSpPr>
          <p:cNvPr id="4" name="Slide Number Placeholder 3"/>
          <p:cNvSpPr>
            <a:spLocks noGrp="1"/>
          </p:cNvSpPr>
          <p:nvPr>
            <p:ph type="sldNum" sz="quarter" idx="5"/>
          </p:nvPr>
        </p:nvSpPr>
        <p:spPr/>
        <p:txBody>
          <a:bodyPr/>
          <a:lstStyle/>
          <a:p>
            <a:fld id="{6D48D573-2F16-4555-A739-A27AD229935D}" type="slidenum">
              <a:rPr lang="en-US" smtClean="0"/>
              <a:t>32</a:t>
            </a:fld>
            <a:endParaRPr lang="en-US"/>
          </a:p>
        </p:txBody>
      </p:sp>
    </p:spTree>
    <p:extLst>
      <p:ext uri="{BB962C8B-B14F-4D97-AF65-F5344CB8AC3E}">
        <p14:creationId xmlns:p14="http://schemas.microsoft.com/office/powerpoint/2010/main" val="3181612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13-in-list.py</a:t>
            </a:r>
          </a:p>
        </p:txBody>
      </p:sp>
      <p:sp>
        <p:nvSpPr>
          <p:cNvPr id="4" name="Slide Number Placeholder 3"/>
          <p:cNvSpPr>
            <a:spLocks noGrp="1"/>
          </p:cNvSpPr>
          <p:nvPr>
            <p:ph type="sldNum" sz="quarter" idx="5"/>
          </p:nvPr>
        </p:nvSpPr>
        <p:spPr/>
        <p:txBody>
          <a:bodyPr/>
          <a:lstStyle/>
          <a:p>
            <a:fld id="{6D48D573-2F16-4555-A739-A27AD229935D}" type="slidenum">
              <a:rPr lang="en-US" smtClean="0"/>
              <a:t>33</a:t>
            </a:fld>
            <a:endParaRPr lang="en-US"/>
          </a:p>
        </p:txBody>
      </p:sp>
    </p:spTree>
    <p:extLst>
      <p:ext uri="{BB962C8B-B14F-4D97-AF65-F5344CB8AC3E}">
        <p14:creationId xmlns:p14="http://schemas.microsoft.com/office/powerpoint/2010/main" val="503006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14-list-append-remove.py</a:t>
            </a:r>
          </a:p>
          <a:p>
            <a:pPr marL="171450" indent="-171450">
              <a:buFont typeface="Arial" panose="020B0604020202020204" pitchFamily="34" charset="0"/>
              <a:buChar char="•"/>
            </a:pPr>
            <a:r>
              <a:rPr lang="fr-FR" noProof="0" dirty="0"/>
              <a:t>15-list-index.py</a:t>
            </a:r>
          </a:p>
        </p:txBody>
      </p:sp>
      <p:sp>
        <p:nvSpPr>
          <p:cNvPr id="4" name="Slide Number Placeholder 3"/>
          <p:cNvSpPr>
            <a:spLocks noGrp="1"/>
          </p:cNvSpPr>
          <p:nvPr>
            <p:ph type="sldNum" sz="quarter" idx="5"/>
          </p:nvPr>
        </p:nvSpPr>
        <p:spPr/>
        <p:txBody>
          <a:bodyPr/>
          <a:lstStyle/>
          <a:p>
            <a:fld id="{6D48D573-2F16-4555-A739-A27AD229935D}" type="slidenum">
              <a:rPr lang="en-US" smtClean="0"/>
              <a:t>34</a:t>
            </a:fld>
            <a:endParaRPr lang="en-US"/>
          </a:p>
        </p:txBody>
      </p:sp>
    </p:spTree>
    <p:extLst>
      <p:ext uri="{BB962C8B-B14F-4D97-AF65-F5344CB8AC3E}">
        <p14:creationId xmlns:p14="http://schemas.microsoft.com/office/powerpoint/2010/main" val="3194811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16-list-slicing.py</a:t>
            </a:r>
          </a:p>
        </p:txBody>
      </p:sp>
      <p:sp>
        <p:nvSpPr>
          <p:cNvPr id="4" name="Slide Number Placeholder 3"/>
          <p:cNvSpPr>
            <a:spLocks noGrp="1"/>
          </p:cNvSpPr>
          <p:nvPr>
            <p:ph type="sldNum" sz="quarter" idx="5"/>
          </p:nvPr>
        </p:nvSpPr>
        <p:spPr/>
        <p:txBody>
          <a:bodyPr/>
          <a:lstStyle/>
          <a:p>
            <a:fld id="{6D48D573-2F16-4555-A739-A27AD229935D}" type="slidenum">
              <a:rPr lang="en-US" smtClean="0"/>
              <a:t>35</a:t>
            </a:fld>
            <a:endParaRPr lang="en-US"/>
          </a:p>
        </p:txBody>
      </p:sp>
    </p:spTree>
    <p:extLst>
      <p:ext uri="{BB962C8B-B14F-4D97-AF65-F5344CB8AC3E}">
        <p14:creationId xmlns:p14="http://schemas.microsoft.com/office/powerpoint/2010/main" val="132561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latin typeface="Nunito Sans" pitchFamily="2" charset="0"/>
              </a:rPr>
              <a:t>Un formulaire anonyme vous permettant d’exprimer vos opinions, idées, ou envies par rapport au cours</a:t>
            </a:r>
          </a:p>
        </p:txBody>
      </p:sp>
      <p:sp>
        <p:nvSpPr>
          <p:cNvPr id="4" name="Slide Number Placeholder 3"/>
          <p:cNvSpPr>
            <a:spLocks noGrp="1"/>
          </p:cNvSpPr>
          <p:nvPr>
            <p:ph type="sldNum" sz="quarter" idx="5"/>
          </p:nvPr>
        </p:nvSpPr>
        <p:spPr/>
        <p:txBody>
          <a:bodyPr/>
          <a:lstStyle/>
          <a:p>
            <a:fld id="{6D48D573-2F16-4555-A739-A27AD229935D}" type="slidenum">
              <a:rPr lang="en-US" smtClean="0"/>
              <a:t>4</a:t>
            </a:fld>
            <a:endParaRPr lang="en-US"/>
          </a:p>
        </p:txBody>
      </p:sp>
    </p:spTree>
    <p:extLst>
      <p:ext uri="{BB962C8B-B14F-4D97-AF65-F5344CB8AC3E}">
        <p14:creationId xmlns:p14="http://schemas.microsoft.com/office/powerpoint/2010/main" val="2333802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17-strings-as-lists.py</a:t>
            </a:r>
          </a:p>
        </p:txBody>
      </p:sp>
      <p:sp>
        <p:nvSpPr>
          <p:cNvPr id="4" name="Slide Number Placeholder 3"/>
          <p:cNvSpPr>
            <a:spLocks noGrp="1"/>
          </p:cNvSpPr>
          <p:nvPr>
            <p:ph type="sldNum" sz="quarter" idx="5"/>
          </p:nvPr>
        </p:nvSpPr>
        <p:spPr/>
        <p:txBody>
          <a:bodyPr/>
          <a:lstStyle/>
          <a:p>
            <a:fld id="{6D48D573-2F16-4555-A739-A27AD229935D}" type="slidenum">
              <a:rPr lang="en-US" smtClean="0"/>
              <a:t>36</a:t>
            </a:fld>
            <a:endParaRPr lang="en-US"/>
          </a:p>
        </p:txBody>
      </p:sp>
    </p:spTree>
    <p:extLst>
      <p:ext uri="{BB962C8B-B14F-4D97-AF65-F5344CB8AC3E}">
        <p14:creationId xmlns:p14="http://schemas.microsoft.com/office/powerpoint/2010/main" val="263564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correction de ce TP se trouve dans </a:t>
            </a:r>
            <a:r>
              <a:rPr lang="fr-FR" noProof="0" dirty="0"/>
              <a:t>le projet accompagnant « python-basic-course » dans le fichier:</a:t>
            </a:r>
          </a:p>
          <a:p>
            <a:pPr marL="171450" indent="-171450">
              <a:buFont typeface="Arial" panose="020B0604020202020204" pitchFamily="34" charset="0"/>
              <a:buChar char="•"/>
            </a:pPr>
            <a:r>
              <a:rPr lang="fr-FR" noProof="0" dirty="0"/>
              <a:t>corrections-tp/tp-04-shopping-list.py</a:t>
            </a:r>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37</a:t>
            </a:fld>
            <a:endParaRPr lang="en-US"/>
          </a:p>
        </p:txBody>
      </p:sp>
    </p:spTree>
    <p:extLst>
      <p:ext uri="{BB962C8B-B14F-4D97-AF65-F5344CB8AC3E}">
        <p14:creationId xmlns:p14="http://schemas.microsoft.com/office/powerpoint/2010/main" val="1513796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18-dictionary.py</a:t>
            </a:r>
          </a:p>
          <a:p>
            <a:pPr marL="171450" indent="-171450">
              <a:buFont typeface="Arial" panose="020B0604020202020204" pitchFamily="34" charset="0"/>
              <a:buChar char="•"/>
            </a:pPr>
            <a:r>
              <a:rPr lang="fr-FR" noProof="0" dirty="0"/>
              <a:t>19-dictionaries.py</a:t>
            </a:r>
          </a:p>
        </p:txBody>
      </p:sp>
      <p:sp>
        <p:nvSpPr>
          <p:cNvPr id="4" name="Slide Number Placeholder 3"/>
          <p:cNvSpPr>
            <a:spLocks noGrp="1"/>
          </p:cNvSpPr>
          <p:nvPr>
            <p:ph type="sldNum" sz="quarter" idx="5"/>
          </p:nvPr>
        </p:nvSpPr>
        <p:spPr/>
        <p:txBody>
          <a:bodyPr/>
          <a:lstStyle/>
          <a:p>
            <a:fld id="{6D48D573-2F16-4555-A739-A27AD229935D}" type="slidenum">
              <a:rPr lang="en-US" smtClean="0"/>
              <a:t>38</a:t>
            </a:fld>
            <a:endParaRPr lang="en-US"/>
          </a:p>
        </p:txBody>
      </p:sp>
    </p:spTree>
    <p:extLst>
      <p:ext uri="{BB962C8B-B14F-4D97-AF65-F5344CB8AC3E}">
        <p14:creationId xmlns:p14="http://schemas.microsoft.com/office/powerpoint/2010/main" val="118766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18-dictionary.py</a:t>
            </a:r>
          </a:p>
          <a:p>
            <a:pPr marL="171450" indent="-171450">
              <a:buFont typeface="Arial" panose="020B0604020202020204" pitchFamily="34" charset="0"/>
              <a:buChar char="•"/>
            </a:pPr>
            <a:r>
              <a:rPr lang="fr-FR" noProof="0" dirty="0"/>
              <a:t>19-dictionaries.py</a:t>
            </a:r>
          </a:p>
        </p:txBody>
      </p:sp>
      <p:sp>
        <p:nvSpPr>
          <p:cNvPr id="4" name="Slide Number Placeholder 3"/>
          <p:cNvSpPr>
            <a:spLocks noGrp="1"/>
          </p:cNvSpPr>
          <p:nvPr>
            <p:ph type="sldNum" sz="quarter" idx="5"/>
          </p:nvPr>
        </p:nvSpPr>
        <p:spPr/>
        <p:txBody>
          <a:bodyPr/>
          <a:lstStyle/>
          <a:p>
            <a:fld id="{6D48D573-2F16-4555-A739-A27AD229935D}" type="slidenum">
              <a:rPr lang="en-US" smtClean="0"/>
              <a:t>39</a:t>
            </a:fld>
            <a:endParaRPr lang="en-US"/>
          </a:p>
        </p:txBody>
      </p:sp>
    </p:spTree>
    <p:extLst>
      <p:ext uri="{BB962C8B-B14F-4D97-AF65-F5344CB8AC3E}">
        <p14:creationId xmlns:p14="http://schemas.microsoft.com/office/powerpoint/2010/main" val="1478695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13-in-list.py</a:t>
            </a:r>
          </a:p>
        </p:txBody>
      </p:sp>
      <p:sp>
        <p:nvSpPr>
          <p:cNvPr id="4" name="Slide Number Placeholder 3"/>
          <p:cNvSpPr>
            <a:spLocks noGrp="1"/>
          </p:cNvSpPr>
          <p:nvPr>
            <p:ph type="sldNum" sz="quarter" idx="5"/>
          </p:nvPr>
        </p:nvSpPr>
        <p:spPr/>
        <p:txBody>
          <a:bodyPr/>
          <a:lstStyle/>
          <a:p>
            <a:fld id="{6D48D573-2F16-4555-A739-A27AD229935D}" type="slidenum">
              <a:rPr lang="en-US" smtClean="0"/>
              <a:t>40</a:t>
            </a:fld>
            <a:endParaRPr lang="en-US"/>
          </a:p>
        </p:txBody>
      </p:sp>
    </p:spTree>
    <p:extLst>
      <p:ext uri="{BB962C8B-B14F-4D97-AF65-F5344CB8AC3E}">
        <p14:creationId xmlns:p14="http://schemas.microsoft.com/office/powerpoint/2010/main" val="1286436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21-dictionary-functions.py</a:t>
            </a:r>
          </a:p>
        </p:txBody>
      </p:sp>
      <p:sp>
        <p:nvSpPr>
          <p:cNvPr id="4" name="Slide Number Placeholder 3"/>
          <p:cNvSpPr>
            <a:spLocks noGrp="1"/>
          </p:cNvSpPr>
          <p:nvPr>
            <p:ph type="sldNum" sz="quarter" idx="5"/>
          </p:nvPr>
        </p:nvSpPr>
        <p:spPr/>
        <p:txBody>
          <a:bodyPr/>
          <a:lstStyle/>
          <a:p>
            <a:fld id="{6D48D573-2F16-4555-A739-A27AD229935D}" type="slidenum">
              <a:rPr lang="en-US" smtClean="0"/>
              <a:t>41</a:t>
            </a:fld>
            <a:endParaRPr lang="en-US"/>
          </a:p>
        </p:txBody>
      </p:sp>
    </p:spTree>
    <p:extLst>
      <p:ext uri="{BB962C8B-B14F-4D97-AF65-F5344CB8AC3E}">
        <p14:creationId xmlns:p14="http://schemas.microsoft.com/office/powerpoint/2010/main" val="4221298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correction de ce TP se trouve dans </a:t>
            </a:r>
            <a:r>
              <a:rPr lang="fr-FR" noProof="0" dirty="0"/>
              <a:t>le projet accompagnant « python-basic-course » dans le fichier:</a:t>
            </a:r>
          </a:p>
          <a:p>
            <a:pPr marL="171450" indent="-171450">
              <a:buFont typeface="Arial" panose="020B0604020202020204" pitchFamily="34" charset="0"/>
              <a:buChar char="•"/>
            </a:pPr>
            <a:r>
              <a:rPr lang="fr-FR" noProof="0" dirty="0"/>
              <a:t>corrections-tp/tp-05-login-system.py</a:t>
            </a:r>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42</a:t>
            </a:fld>
            <a:endParaRPr lang="en-US"/>
          </a:p>
        </p:txBody>
      </p:sp>
    </p:spTree>
    <p:extLst>
      <p:ext uri="{BB962C8B-B14F-4D97-AF65-F5344CB8AC3E}">
        <p14:creationId xmlns:p14="http://schemas.microsoft.com/office/powerpoint/2010/main" val="372392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 n » est une variable temporaire qui existe qu’au sein de la boucle for. Elle peut être appelle arbitrairement, par exemple, pour une liste d’articles, elle pourrait s’appeler « article »</a:t>
            </a:r>
          </a:p>
          <a:p>
            <a:endParaRPr lang="fr-FR" noProof="0" dirty="0"/>
          </a:p>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22-for-loop.py</a:t>
            </a:r>
          </a:p>
        </p:txBody>
      </p:sp>
      <p:sp>
        <p:nvSpPr>
          <p:cNvPr id="4" name="Slide Number Placeholder 3"/>
          <p:cNvSpPr>
            <a:spLocks noGrp="1"/>
          </p:cNvSpPr>
          <p:nvPr>
            <p:ph type="sldNum" sz="quarter" idx="5"/>
          </p:nvPr>
        </p:nvSpPr>
        <p:spPr/>
        <p:txBody>
          <a:bodyPr/>
          <a:lstStyle/>
          <a:p>
            <a:fld id="{6D48D573-2F16-4555-A739-A27AD229935D}" type="slidenum">
              <a:rPr lang="en-US" smtClean="0"/>
              <a:t>43</a:t>
            </a:fld>
            <a:endParaRPr lang="en-US"/>
          </a:p>
        </p:txBody>
      </p:sp>
    </p:spTree>
    <p:extLst>
      <p:ext uri="{BB962C8B-B14F-4D97-AF65-F5344CB8AC3E}">
        <p14:creationId xmlns:p14="http://schemas.microsoft.com/office/powerpoint/2010/main" val="3897245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La ligne « </a:t>
            </a:r>
            <a:r>
              <a:rPr lang="fr-FR" sz="1200" dirty="0" err="1">
                <a:solidFill>
                  <a:schemeClr val="accent2"/>
                </a:solidFill>
                <a:latin typeface="Consolas" panose="020B0609020204030204" pitchFamily="49" charset="0"/>
              </a:rPr>
              <a:t>print</a:t>
            </a:r>
            <a:r>
              <a:rPr lang="fr-FR" sz="1200" dirty="0">
                <a:solidFill>
                  <a:schemeClr val="tx1">
                    <a:lumMod val="50000"/>
                  </a:schemeClr>
                </a:solidFill>
                <a:latin typeface="Consolas" panose="020B0609020204030204" pitchFamily="49" charset="0"/>
              </a:rPr>
              <a:t>(</a:t>
            </a:r>
            <a:r>
              <a:rPr lang="fr-FR" sz="1200" dirty="0">
                <a:solidFill>
                  <a:schemeClr val="accent3"/>
                </a:solidFill>
                <a:latin typeface="Consolas" panose="020B0609020204030204" pitchFamily="49" charset="0"/>
              </a:rPr>
              <a:t>n</a:t>
            </a:r>
            <a:r>
              <a:rPr lang="fr-FR" sz="1200" dirty="0">
                <a:solidFill>
                  <a:schemeClr val="tx1">
                    <a:lumMod val="50000"/>
                  </a:schemeClr>
                </a:solidFill>
                <a:latin typeface="Consolas" panose="020B0609020204030204" pitchFamily="49" charset="0"/>
              </a:rPr>
              <a:t> * </a:t>
            </a:r>
            <a:r>
              <a:rPr lang="fr-FR" sz="1200" dirty="0">
                <a:solidFill>
                  <a:schemeClr val="accent3"/>
                </a:solidFill>
                <a:latin typeface="Consolas" panose="020B0609020204030204" pitchFamily="49" charset="0"/>
              </a:rPr>
              <a:t>multi</a:t>
            </a:r>
            <a:r>
              <a:rPr lang="fr-FR" sz="1200" dirty="0">
                <a:solidFill>
                  <a:schemeClr val="tx1">
                    <a:lumMod val="50000"/>
                  </a:schemeClr>
                </a:solidFill>
                <a:latin typeface="Consolas" panose="020B0609020204030204" pitchFamily="49" charset="0"/>
              </a:rPr>
              <a:t>) » s’</a:t>
            </a:r>
            <a:r>
              <a:rPr lang="fr-FR" sz="1200" dirty="0" err="1">
                <a:solidFill>
                  <a:schemeClr val="tx1">
                    <a:lumMod val="50000"/>
                  </a:schemeClr>
                </a:solidFill>
                <a:latin typeface="Consolas" panose="020B0609020204030204" pitchFamily="49" charset="0"/>
              </a:rPr>
              <a:t>executera</a:t>
            </a:r>
            <a:r>
              <a:rPr lang="fr-FR" sz="1200" dirty="0">
                <a:solidFill>
                  <a:schemeClr val="tx1">
                    <a:lumMod val="50000"/>
                  </a:schemeClr>
                </a:solidFill>
                <a:latin typeface="Consolas" panose="020B0609020204030204" pitchFamily="49" charset="0"/>
              </a:rPr>
              <a:t> donc 5 x 3 (15) fois</a:t>
            </a:r>
            <a:endParaRPr lang="fr-FR" noProof="0" dirty="0"/>
          </a:p>
          <a:p>
            <a:endParaRPr lang="fr-FR" noProof="0" dirty="0"/>
          </a:p>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22-for-loop.py</a:t>
            </a:r>
          </a:p>
        </p:txBody>
      </p:sp>
      <p:sp>
        <p:nvSpPr>
          <p:cNvPr id="4" name="Slide Number Placeholder 3"/>
          <p:cNvSpPr>
            <a:spLocks noGrp="1"/>
          </p:cNvSpPr>
          <p:nvPr>
            <p:ph type="sldNum" sz="quarter" idx="5"/>
          </p:nvPr>
        </p:nvSpPr>
        <p:spPr/>
        <p:txBody>
          <a:bodyPr/>
          <a:lstStyle/>
          <a:p>
            <a:fld id="{6D48D573-2F16-4555-A739-A27AD229935D}" type="slidenum">
              <a:rPr lang="en-US" smtClean="0"/>
              <a:t>44</a:t>
            </a:fld>
            <a:endParaRPr lang="en-US"/>
          </a:p>
        </p:txBody>
      </p:sp>
    </p:spTree>
    <p:extLst>
      <p:ext uri="{BB962C8B-B14F-4D97-AF65-F5344CB8AC3E}">
        <p14:creationId xmlns:p14="http://schemas.microsoft.com/office/powerpoint/2010/main" val="269747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23-range.py</a:t>
            </a:r>
          </a:p>
        </p:txBody>
      </p:sp>
      <p:sp>
        <p:nvSpPr>
          <p:cNvPr id="4" name="Slide Number Placeholder 3"/>
          <p:cNvSpPr>
            <a:spLocks noGrp="1"/>
          </p:cNvSpPr>
          <p:nvPr>
            <p:ph type="sldNum" sz="quarter" idx="5"/>
          </p:nvPr>
        </p:nvSpPr>
        <p:spPr/>
        <p:txBody>
          <a:bodyPr/>
          <a:lstStyle/>
          <a:p>
            <a:fld id="{6D48D573-2F16-4555-A739-A27AD229935D}" type="slidenum">
              <a:rPr lang="en-US" smtClean="0"/>
              <a:t>45</a:t>
            </a:fld>
            <a:endParaRPr lang="en-US"/>
          </a:p>
        </p:txBody>
      </p:sp>
    </p:spTree>
    <p:extLst>
      <p:ext uri="{BB962C8B-B14F-4D97-AF65-F5344CB8AC3E}">
        <p14:creationId xmlns:p14="http://schemas.microsoft.com/office/powerpoint/2010/main" val="1938910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latin typeface="Nunito Sans" pitchFamily="2" charset="0"/>
              </a:rPr>
              <a:t>Faites attention aux outils IA de type « </a:t>
            </a:r>
            <a:r>
              <a:rPr lang="fr-FR" noProof="0" dirty="0" err="1">
                <a:latin typeface="Nunito Sans" pitchFamily="2" charset="0"/>
              </a:rPr>
              <a:t>chatbot</a:t>
            </a:r>
            <a:r>
              <a:rPr lang="fr-FR" noProof="0" dirty="0">
                <a:latin typeface="Nunito Sans" pitchFamily="2" charset="0"/>
              </a:rPr>
              <a:t> » ou « LLM » (Large </a:t>
            </a:r>
            <a:r>
              <a:rPr lang="fr-FR" noProof="0" dirty="0" err="1">
                <a:latin typeface="Nunito Sans" pitchFamily="2" charset="0"/>
              </a:rPr>
              <a:t>Language</a:t>
            </a:r>
            <a:r>
              <a:rPr lang="fr-FR" noProof="0" dirty="0">
                <a:latin typeface="Nunito Sans" pitchFamily="2" charset="0"/>
              </a:rPr>
              <a:t> Model) tels que « </a:t>
            </a:r>
            <a:r>
              <a:rPr lang="fr-FR" noProof="0" dirty="0" err="1">
                <a:latin typeface="Nunito Sans" pitchFamily="2" charset="0"/>
              </a:rPr>
              <a:t>ChatGPT</a:t>
            </a:r>
            <a:r>
              <a:rPr lang="fr-FR" noProof="0" dirty="0">
                <a:latin typeface="Nunito Sans" pitchFamily="2" charset="0"/>
              </a:rPr>
              <a:t> » , « Bing Chat », « </a:t>
            </a:r>
            <a:r>
              <a:rPr lang="fr-FR" noProof="0" dirty="0" err="1">
                <a:latin typeface="Nunito Sans" pitchFamily="2" charset="0"/>
              </a:rPr>
              <a:t>phind</a:t>
            </a:r>
            <a:r>
              <a:rPr lang="fr-FR" noProof="0" dirty="0">
                <a:latin typeface="Nunito Sans" pitchFamily="2" charset="0"/>
              </a:rPr>
              <a:t> », ou autres. Dans le </a:t>
            </a:r>
            <a:r>
              <a:rPr lang="fr-FR" noProof="0" dirty="0" err="1">
                <a:latin typeface="Nunito Sans" pitchFamily="2" charset="0"/>
              </a:rPr>
              <a:t>metier</a:t>
            </a:r>
            <a:r>
              <a:rPr lang="fr-FR" noProof="0" dirty="0">
                <a:latin typeface="Nunito Sans" pitchFamily="2" charset="0"/>
              </a:rPr>
              <a:t> de l’informatique ils posent deux soucis principaux:</a:t>
            </a:r>
          </a:p>
          <a:p>
            <a:endParaRPr lang="fr-FR" noProof="0" dirty="0">
              <a:latin typeface="Nunito Sans" pitchFamily="2" charset="0"/>
            </a:endParaRPr>
          </a:p>
          <a:p>
            <a:pPr marL="171450" indent="-171450">
              <a:buFont typeface="Arial" panose="020B0604020202020204" pitchFamily="34" charset="0"/>
              <a:buChar char="•"/>
            </a:pPr>
            <a:r>
              <a:rPr lang="fr-FR" b="1" noProof="0" dirty="0">
                <a:latin typeface="Nunito Sans" pitchFamily="2" charset="0"/>
              </a:rPr>
              <a:t>Le droit intellectuel</a:t>
            </a:r>
            <a:r>
              <a:rPr lang="fr-FR" noProof="0" dirty="0">
                <a:latin typeface="Nunito Sans" pitchFamily="2" charset="0"/>
              </a:rPr>
              <a:t>: l’origine du code utilisé pour entrainer ces modèles est très opaque, nous ne voulons pas que le code d’une autre entreprise finisse dans notre base de code</a:t>
            </a:r>
          </a:p>
          <a:p>
            <a:pPr marL="171450" indent="-171450">
              <a:buFont typeface="Arial" panose="020B0604020202020204" pitchFamily="34" charset="0"/>
              <a:buChar char="•"/>
            </a:pPr>
            <a:r>
              <a:rPr lang="fr-FR" b="1" noProof="0" dirty="0">
                <a:latin typeface="Nunito Sans" pitchFamily="2" charset="0"/>
              </a:rPr>
              <a:t>Failles de sécurité</a:t>
            </a:r>
            <a:r>
              <a:rPr lang="fr-FR" noProof="0" dirty="0">
                <a:latin typeface="Nunito Sans" pitchFamily="2" charset="0"/>
              </a:rPr>
              <a:t>: souvent le code produit par ces outils fonctionne mais peut présenter des failles de sécurité par exemple de sérialisation des données, manque d’authentification, injections SQL, etc.</a:t>
            </a:r>
          </a:p>
          <a:p>
            <a:pPr marL="0" indent="0">
              <a:buFont typeface="Arial" panose="020B0604020202020204" pitchFamily="34" charset="0"/>
              <a:buNone/>
            </a:pPr>
            <a:endParaRPr lang="fr-FR" noProof="0" dirty="0">
              <a:latin typeface="Nunito Sans" pitchFamily="2" charset="0"/>
            </a:endParaRPr>
          </a:p>
          <a:p>
            <a:pPr marL="0" indent="0">
              <a:buFont typeface="Arial" panose="020B0604020202020204" pitchFamily="34" charset="0"/>
              <a:buNone/>
            </a:pPr>
            <a:r>
              <a:rPr lang="fr-FR" noProof="0" dirty="0">
                <a:latin typeface="Nunito Sans" pitchFamily="2" charset="0"/>
              </a:rPr>
              <a:t>En général, un ordinateur exécutera exactement les instructions que vous lui donnez, il faut d'abord être en mesure de comprendre le code qu’un LLM génère afin de l’utiliser efficacement</a:t>
            </a:r>
          </a:p>
          <a:p>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5</a:t>
            </a:fld>
            <a:endParaRPr lang="en-US"/>
          </a:p>
        </p:txBody>
      </p:sp>
    </p:spTree>
    <p:extLst>
      <p:ext uri="{BB962C8B-B14F-4D97-AF65-F5344CB8AC3E}">
        <p14:creationId xmlns:p14="http://schemas.microsoft.com/office/powerpoint/2010/main" val="694858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Pour les boucles </a:t>
            </a:r>
            <a:r>
              <a:rPr lang="fr-FR" noProof="0" dirty="0" err="1"/>
              <a:t>while</a:t>
            </a:r>
            <a:r>
              <a:rPr lang="fr-FR" noProof="0" dirty="0"/>
              <a:t>, il faut toujours faire attention a modifier au moins une des variables de la condition d’arrêt à l’intérieur de la boucle.</a:t>
            </a:r>
          </a:p>
          <a:p>
            <a:r>
              <a:rPr lang="fr-FR" noProof="0" dirty="0"/>
              <a:t>Si la condition n’évolue jamais, vous aurez une boucle qui s’exécutera à l’infini</a:t>
            </a:r>
          </a:p>
          <a:p>
            <a:endParaRPr lang="fr-FR" noProof="0" dirty="0"/>
          </a:p>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24-while-loop.py</a:t>
            </a:r>
          </a:p>
        </p:txBody>
      </p:sp>
      <p:sp>
        <p:nvSpPr>
          <p:cNvPr id="4" name="Slide Number Placeholder 3"/>
          <p:cNvSpPr>
            <a:spLocks noGrp="1"/>
          </p:cNvSpPr>
          <p:nvPr>
            <p:ph type="sldNum" sz="quarter" idx="5"/>
          </p:nvPr>
        </p:nvSpPr>
        <p:spPr/>
        <p:txBody>
          <a:bodyPr/>
          <a:lstStyle/>
          <a:p>
            <a:fld id="{6D48D573-2F16-4555-A739-A27AD229935D}" type="slidenum">
              <a:rPr lang="en-US" smtClean="0"/>
              <a:t>46</a:t>
            </a:fld>
            <a:endParaRPr lang="en-US"/>
          </a:p>
        </p:txBody>
      </p:sp>
    </p:spTree>
    <p:extLst>
      <p:ext uri="{BB962C8B-B14F-4D97-AF65-F5344CB8AC3E}">
        <p14:creationId xmlns:p14="http://schemas.microsoft.com/office/powerpoint/2010/main" val="1525284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correction de ce TP se trouve dans </a:t>
            </a:r>
            <a:r>
              <a:rPr lang="fr-FR" noProof="0" dirty="0"/>
              <a:t>le projet accompagnant « python-basic-course » dans le fichier:</a:t>
            </a:r>
          </a:p>
          <a:p>
            <a:pPr marL="171450" indent="-171450">
              <a:buFont typeface="Arial" panose="020B0604020202020204" pitchFamily="34" charset="0"/>
              <a:buChar char="•"/>
            </a:pPr>
            <a:r>
              <a:rPr lang="fr-FR" noProof="0" dirty="0"/>
              <a:t>corrections-tp/tp-06-average.py</a:t>
            </a:r>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47</a:t>
            </a:fld>
            <a:endParaRPr lang="en-US"/>
          </a:p>
        </p:txBody>
      </p:sp>
    </p:spTree>
    <p:extLst>
      <p:ext uri="{BB962C8B-B14F-4D97-AF65-F5344CB8AC3E}">
        <p14:creationId xmlns:p14="http://schemas.microsoft.com/office/powerpoint/2010/main" val="3181303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25-functions.py</a:t>
            </a:r>
          </a:p>
        </p:txBody>
      </p:sp>
      <p:sp>
        <p:nvSpPr>
          <p:cNvPr id="4" name="Slide Number Placeholder 3"/>
          <p:cNvSpPr>
            <a:spLocks noGrp="1"/>
          </p:cNvSpPr>
          <p:nvPr>
            <p:ph type="sldNum" sz="quarter" idx="5"/>
          </p:nvPr>
        </p:nvSpPr>
        <p:spPr/>
        <p:txBody>
          <a:bodyPr/>
          <a:lstStyle/>
          <a:p>
            <a:fld id="{6D48D573-2F16-4555-A739-A27AD229935D}" type="slidenum">
              <a:rPr lang="en-US" smtClean="0"/>
              <a:t>48</a:t>
            </a:fld>
            <a:endParaRPr lang="en-US"/>
          </a:p>
        </p:txBody>
      </p:sp>
    </p:spTree>
    <p:extLst>
      <p:ext uri="{BB962C8B-B14F-4D97-AF65-F5344CB8AC3E}">
        <p14:creationId xmlns:p14="http://schemas.microsoft.com/office/powerpoint/2010/main" val="2211402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25-functions.py</a:t>
            </a:r>
          </a:p>
        </p:txBody>
      </p:sp>
      <p:sp>
        <p:nvSpPr>
          <p:cNvPr id="4" name="Slide Number Placeholder 3"/>
          <p:cNvSpPr>
            <a:spLocks noGrp="1"/>
          </p:cNvSpPr>
          <p:nvPr>
            <p:ph type="sldNum" sz="quarter" idx="5"/>
          </p:nvPr>
        </p:nvSpPr>
        <p:spPr/>
        <p:txBody>
          <a:bodyPr/>
          <a:lstStyle/>
          <a:p>
            <a:fld id="{6D48D573-2F16-4555-A739-A27AD229935D}" type="slidenum">
              <a:rPr lang="en-US" smtClean="0"/>
              <a:t>49</a:t>
            </a:fld>
            <a:endParaRPr lang="en-US"/>
          </a:p>
        </p:txBody>
      </p:sp>
    </p:spTree>
    <p:extLst>
      <p:ext uri="{BB962C8B-B14F-4D97-AF65-F5344CB8AC3E}">
        <p14:creationId xmlns:p14="http://schemas.microsoft.com/office/powerpoint/2010/main" val="1310581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25-functions.py</a:t>
            </a:r>
          </a:p>
        </p:txBody>
      </p:sp>
      <p:sp>
        <p:nvSpPr>
          <p:cNvPr id="4" name="Slide Number Placeholder 3"/>
          <p:cNvSpPr>
            <a:spLocks noGrp="1"/>
          </p:cNvSpPr>
          <p:nvPr>
            <p:ph type="sldNum" sz="quarter" idx="5"/>
          </p:nvPr>
        </p:nvSpPr>
        <p:spPr/>
        <p:txBody>
          <a:bodyPr/>
          <a:lstStyle/>
          <a:p>
            <a:fld id="{6D48D573-2F16-4555-A739-A27AD229935D}" type="slidenum">
              <a:rPr lang="en-US" smtClean="0"/>
              <a:t>50</a:t>
            </a:fld>
            <a:endParaRPr lang="en-US"/>
          </a:p>
        </p:txBody>
      </p:sp>
    </p:spTree>
    <p:extLst>
      <p:ext uri="{BB962C8B-B14F-4D97-AF65-F5344CB8AC3E}">
        <p14:creationId xmlns:p14="http://schemas.microsoft.com/office/powerpoint/2010/main" val="1824378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correction de ce TP se trouve dans </a:t>
            </a:r>
            <a:r>
              <a:rPr lang="fr-FR" noProof="0" dirty="0"/>
              <a:t>le projet accompagnant « python-basic-course » dans le fichier:</a:t>
            </a:r>
          </a:p>
          <a:p>
            <a:pPr marL="171450" indent="-171450">
              <a:buFont typeface="Arial" panose="020B0604020202020204" pitchFamily="34" charset="0"/>
              <a:buChar char="•"/>
            </a:pPr>
            <a:r>
              <a:rPr lang="fr-FR" noProof="0" dirty="0"/>
              <a:t>corrections-tp/tp-07-math-library.py</a:t>
            </a:r>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51</a:t>
            </a:fld>
            <a:endParaRPr lang="en-US"/>
          </a:p>
        </p:txBody>
      </p:sp>
    </p:spTree>
    <p:extLst>
      <p:ext uri="{BB962C8B-B14F-4D97-AF65-F5344CB8AC3E}">
        <p14:creationId xmlns:p14="http://schemas.microsoft.com/office/powerpoint/2010/main" val="3902381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fr-FR" noProof="0" dirty="0"/>
              <a:t>26-syntax-errors.py</a:t>
            </a:r>
          </a:p>
          <a:p>
            <a:pPr marL="171450" indent="-171450">
              <a:buFont typeface="Arial" panose="020B0604020202020204" pitchFamily="34" charset="0"/>
              <a:buChar char="•"/>
            </a:pPr>
            <a:r>
              <a:rPr lang="fr-FR" noProof="0" dirty="0"/>
              <a:t>27-exceptions.py</a:t>
            </a:r>
          </a:p>
        </p:txBody>
      </p:sp>
      <p:sp>
        <p:nvSpPr>
          <p:cNvPr id="4" name="Slide Number Placeholder 3"/>
          <p:cNvSpPr>
            <a:spLocks noGrp="1"/>
          </p:cNvSpPr>
          <p:nvPr>
            <p:ph type="sldNum" sz="quarter" idx="5"/>
          </p:nvPr>
        </p:nvSpPr>
        <p:spPr/>
        <p:txBody>
          <a:bodyPr/>
          <a:lstStyle/>
          <a:p>
            <a:fld id="{6D48D573-2F16-4555-A739-A27AD229935D}" type="slidenum">
              <a:rPr lang="en-US" smtClean="0"/>
              <a:t>52</a:t>
            </a:fld>
            <a:endParaRPr lang="en-US"/>
          </a:p>
        </p:txBody>
      </p:sp>
    </p:spTree>
    <p:extLst>
      <p:ext uri="{BB962C8B-B14F-4D97-AF65-F5344CB8AC3E}">
        <p14:creationId xmlns:p14="http://schemas.microsoft.com/office/powerpoint/2010/main" val="38521087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en-US" dirty="0"/>
              <a:t>28-raising-exceptions.py</a:t>
            </a:r>
            <a:endParaRPr lang="fr-FR" noProof="0" dirty="0"/>
          </a:p>
          <a:p>
            <a:pPr marL="171450" indent="-171450">
              <a:buFont typeface="Arial" panose="020B0604020202020204" pitchFamily="34" charset="0"/>
              <a:buChar char="•"/>
            </a:pPr>
            <a:r>
              <a:rPr lang="en-US" dirty="0"/>
              <a:t>29-custom-exceptions.py</a:t>
            </a:r>
            <a:endParaRPr lang="fr-FR" noProof="0" dirty="0"/>
          </a:p>
        </p:txBody>
      </p:sp>
      <p:sp>
        <p:nvSpPr>
          <p:cNvPr id="4" name="Slide Number Placeholder 3"/>
          <p:cNvSpPr>
            <a:spLocks noGrp="1"/>
          </p:cNvSpPr>
          <p:nvPr>
            <p:ph type="sldNum" sz="quarter" idx="5"/>
          </p:nvPr>
        </p:nvSpPr>
        <p:spPr/>
        <p:txBody>
          <a:bodyPr/>
          <a:lstStyle/>
          <a:p>
            <a:fld id="{6D48D573-2F16-4555-A739-A27AD229935D}" type="slidenum">
              <a:rPr lang="en-US" smtClean="0"/>
              <a:t>53</a:t>
            </a:fld>
            <a:endParaRPr lang="en-US"/>
          </a:p>
        </p:txBody>
      </p:sp>
    </p:spTree>
    <p:extLst>
      <p:ext uri="{BB962C8B-B14F-4D97-AF65-F5344CB8AC3E}">
        <p14:creationId xmlns:p14="http://schemas.microsoft.com/office/powerpoint/2010/main" val="2830603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python-basic-course » dans les fichiers:</a:t>
            </a:r>
          </a:p>
          <a:p>
            <a:pPr marL="171450" indent="-171450">
              <a:buFont typeface="Arial" panose="020B0604020202020204" pitchFamily="34" charset="0"/>
              <a:buChar char="•"/>
            </a:pPr>
            <a:r>
              <a:rPr lang="en-US" dirty="0"/>
              <a:t>30-try-except.py</a:t>
            </a:r>
          </a:p>
        </p:txBody>
      </p:sp>
      <p:sp>
        <p:nvSpPr>
          <p:cNvPr id="4" name="Slide Number Placeholder 3"/>
          <p:cNvSpPr>
            <a:spLocks noGrp="1"/>
          </p:cNvSpPr>
          <p:nvPr>
            <p:ph type="sldNum" sz="quarter" idx="5"/>
          </p:nvPr>
        </p:nvSpPr>
        <p:spPr/>
        <p:txBody>
          <a:bodyPr/>
          <a:lstStyle/>
          <a:p>
            <a:fld id="{6D48D573-2F16-4555-A739-A27AD229935D}" type="slidenum">
              <a:rPr lang="en-US" smtClean="0"/>
              <a:t>54</a:t>
            </a:fld>
            <a:endParaRPr lang="en-US"/>
          </a:p>
        </p:txBody>
      </p:sp>
    </p:spTree>
    <p:extLst>
      <p:ext uri="{BB962C8B-B14F-4D97-AF65-F5344CB8AC3E}">
        <p14:creationId xmlns:p14="http://schemas.microsoft.com/office/powerpoint/2010/main" val="4792382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correction de ce TP se trouve dans </a:t>
            </a:r>
            <a:r>
              <a:rPr lang="fr-FR" noProof="0" dirty="0"/>
              <a:t>le projet accompagnant « python-basic-course » dans le fichier:</a:t>
            </a:r>
          </a:p>
          <a:p>
            <a:pPr marL="171450" indent="-171450">
              <a:buFont typeface="Arial" panose="020B0604020202020204" pitchFamily="34" charset="0"/>
              <a:buChar char="•"/>
            </a:pPr>
            <a:r>
              <a:rPr lang="fr-FR" noProof="0" dirty="0"/>
              <a:t>corrections-tp/tp-08-retry-input.py</a:t>
            </a:r>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55</a:t>
            </a:fld>
            <a:endParaRPr lang="en-US"/>
          </a:p>
        </p:txBody>
      </p:sp>
    </p:spTree>
    <p:extLst>
      <p:ext uri="{BB962C8B-B14F-4D97-AF65-F5344CB8AC3E}">
        <p14:creationId xmlns:p14="http://schemas.microsoft.com/office/powerpoint/2010/main" val="632308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noProof="0" dirty="0">
                <a:solidFill>
                  <a:srgbClr val="000000"/>
                </a:solidFill>
                <a:effectLst/>
                <a:latin typeface="Nunito Sans" pitchFamily="2" charset="0"/>
              </a:rPr>
              <a:t>Quelques questions a répondre à main le</a:t>
            </a:r>
            <a:r>
              <a:rPr lang="fr-FR" b="0" i="0" noProof="0" dirty="0">
                <a:solidFill>
                  <a:srgbClr val="0C0C0C"/>
                </a:solidFill>
                <a:effectLst/>
                <a:latin typeface="Nunito Sans" pitchFamily="2" charset="0"/>
              </a:rPr>
              <a:t>vé</a:t>
            </a:r>
            <a:r>
              <a:rPr lang="fr-FR" b="0" i="0" noProof="0" dirty="0">
                <a:solidFill>
                  <a:srgbClr val="181818"/>
                </a:solidFill>
                <a:effectLst/>
                <a:latin typeface="Nunito Sans" pitchFamily="2" charset="0"/>
              </a:rPr>
              <a:t>e. Ensuite, faire un tour de table si vous le souhaitez pour mieux se connaitre.</a:t>
            </a:r>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6</a:t>
            </a:fld>
            <a:endParaRPr lang="en-US"/>
          </a:p>
        </p:txBody>
      </p:sp>
    </p:spTree>
    <p:extLst>
      <p:ext uri="{BB962C8B-B14F-4D97-AF65-F5344CB8AC3E}">
        <p14:creationId xmlns:p14="http://schemas.microsoft.com/office/powerpoint/2010/main" val="3728089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correction de ce TP se trouve dans </a:t>
            </a:r>
            <a:r>
              <a:rPr lang="fr-FR" noProof="0" dirty="0"/>
              <a:t>le projet accompagnant « python-basic-course » dans le fichier:</a:t>
            </a:r>
          </a:p>
          <a:p>
            <a:pPr marL="171450" indent="-171450">
              <a:buFont typeface="Arial" panose="020B0604020202020204" pitchFamily="34" charset="0"/>
              <a:buChar char="•"/>
            </a:pPr>
            <a:r>
              <a:rPr lang="fr-FR" noProof="0" dirty="0"/>
              <a:t>corrections-tp/tp-09-hangman.py</a:t>
            </a:r>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56</a:t>
            </a:fld>
            <a:endParaRPr lang="en-US"/>
          </a:p>
        </p:txBody>
      </p:sp>
    </p:spTree>
    <p:extLst>
      <p:ext uri="{BB962C8B-B14F-4D97-AF65-F5344CB8AC3E}">
        <p14:creationId xmlns:p14="http://schemas.microsoft.com/office/powerpoint/2010/main" val="30443931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Remarque: Une même dépendance transitive peut être utilisée pour plusieurs dépendances directes</a:t>
            </a:r>
          </a:p>
        </p:txBody>
      </p:sp>
      <p:sp>
        <p:nvSpPr>
          <p:cNvPr id="4" name="Slide Number Placeholder 3"/>
          <p:cNvSpPr>
            <a:spLocks noGrp="1"/>
          </p:cNvSpPr>
          <p:nvPr>
            <p:ph type="sldNum" sz="quarter" idx="5"/>
          </p:nvPr>
        </p:nvSpPr>
        <p:spPr/>
        <p:txBody>
          <a:bodyPr/>
          <a:lstStyle/>
          <a:p>
            <a:fld id="{6D48D573-2F16-4555-A739-A27AD229935D}" type="slidenum">
              <a:rPr lang="en-US" smtClean="0"/>
              <a:t>57</a:t>
            </a:fld>
            <a:endParaRPr lang="en-US"/>
          </a:p>
        </p:txBody>
      </p:sp>
    </p:spTree>
    <p:extLst>
      <p:ext uri="{BB962C8B-B14F-4D97-AF65-F5344CB8AC3E}">
        <p14:creationId xmlns:p14="http://schemas.microsoft.com/office/powerpoint/2010/main" val="33462801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Une bibliothèque est tout simplement une collection de fichiers Python</a:t>
            </a:r>
          </a:p>
          <a:p>
            <a:r>
              <a:rPr lang="fr-FR" noProof="0" dirty="0"/>
              <a:t>La bibliothèque standard Python est un ensemble d’outils (constantes, fonctions, classes, etc.) fournie par Python et disponible dans tous les programmes Python</a:t>
            </a:r>
          </a:p>
          <a:p>
            <a:endParaRPr lang="fr-FR" noProof="0" dirty="0"/>
          </a:p>
          <a:p>
            <a:r>
              <a:rPr lang="fr-FR" noProof="0" dirty="0"/>
              <a:t>Les paquets externes sont des outils fournis par la communauté Python que vous pouvez installer et utiliser</a:t>
            </a:r>
          </a:p>
        </p:txBody>
      </p:sp>
      <p:sp>
        <p:nvSpPr>
          <p:cNvPr id="4" name="Slide Number Placeholder 3"/>
          <p:cNvSpPr>
            <a:spLocks noGrp="1"/>
          </p:cNvSpPr>
          <p:nvPr>
            <p:ph type="sldNum" sz="quarter" idx="5"/>
          </p:nvPr>
        </p:nvSpPr>
        <p:spPr/>
        <p:txBody>
          <a:bodyPr/>
          <a:lstStyle/>
          <a:p>
            <a:fld id="{6D48D573-2F16-4555-A739-A27AD229935D}" type="slidenum">
              <a:rPr lang="en-US" smtClean="0"/>
              <a:t>58</a:t>
            </a:fld>
            <a:endParaRPr lang="en-US"/>
          </a:p>
        </p:txBody>
      </p:sp>
    </p:spTree>
    <p:extLst>
      <p:ext uri="{BB962C8B-B14F-4D97-AF65-F5344CB8AC3E}">
        <p14:creationId xmlns:p14="http://schemas.microsoft.com/office/powerpoint/2010/main" val="31352064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a:t>
            </a:r>
            <a:r>
              <a:rPr lang="fr-FR" noProof="0" dirty="0" err="1"/>
              <a:t>dependencies</a:t>
            </a:r>
            <a:r>
              <a:rPr lang="fr-FR" noProof="0" dirty="0"/>
              <a:t>-course » dans les fichiers: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01-simple-local-import/01-direct-import.py</a:t>
            </a:r>
          </a:p>
        </p:txBody>
      </p:sp>
      <p:sp>
        <p:nvSpPr>
          <p:cNvPr id="4" name="Slide Number Placeholder 3"/>
          <p:cNvSpPr>
            <a:spLocks noGrp="1"/>
          </p:cNvSpPr>
          <p:nvPr>
            <p:ph type="sldNum" sz="quarter" idx="5"/>
          </p:nvPr>
        </p:nvSpPr>
        <p:spPr/>
        <p:txBody>
          <a:bodyPr/>
          <a:lstStyle/>
          <a:p>
            <a:fld id="{6D48D573-2F16-4555-A739-A27AD229935D}" type="slidenum">
              <a:rPr lang="en-US" smtClean="0"/>
              <a:t>59</a:t>
            </a:fld>
            <a:endParaRPr lang="en-US"/>
          </a:p>
        </p:txBody>
      </p:sp>
    </p:spTree>
    <p:extLst>
      <p:ext uri="{BB962C8B-B14F-4D97-AF65-F5344CB8AC3E}">
        <p14:creationId xmlns:p14="http://schemas.microsoft.com/office/powerpoint/2010/main" val="4201529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a:t>
            </a:r>
            <a:r>
              <a:rPr lang="fr-FR" noProof="0" dirty="0" err="1"/>
              <a:t>dependencies</a:t>
            </a:r>
            <a:r>
              <a:rPr lang="fr-FR" noProof="0" dirty="0"/>
              <a:t>-course » dans les fichiers: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01-simple-local-import/02-alias.py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01-simple-local-import/03-partial-import.py</a:t>
            </a:r>
          </a:p>
        </p:txBody>
      </p:sp>
      <p:sp>
        <p:nvSpPr>
          <p:cNvPr id="4" name="Slide Number Placeholder 3"/>
          <p:cNvSpPr>
            <a:spLocks noGrp="1"/>
          </p:cNvSpPr>
          <p:nvPr>
            <p:ph type="sldNum" sz="quarter" idx="5"/>
          </p:nvPr>
        </p:nvSpPr>
        <p:spPr/>
        <p:txBody>
          <a:bodyPr/>
          <a:lstStyle/>
          <a:p>
            <a:fld id="{6D48D573-2F16-4555-A739-A27AD229935D}" type="slidenum">
              <a:rPr lang="en-US" smtClean="0"/>
              <a:t>60</a:t>
            </a:fld>
            <a:endParaRPr lang="en-US"/>
          </a:p>
        </p:txBody>
      </p:sp>
    </p:spTree>
    <p:extLst>
      <p:ext uri="{BB962C8B-B14F-4D97-AF65-F5344CB8AC3E}">
        <p14:creationId xmlns:p14="http://schemas.microsoft.com/office/powerpoint/2010/main" val="2994125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correction de ce TP se trouve dans </a:t>
            </a:r>
            <a:r>
              <a:rPr lang="fr-FR" noProof="0" dirty="0"/>
              <a:t>le projet accompagnant « python-</a:t>
            </a:r>
            <a:r>
              <a:rPr lang="fr-FR" noProof="0" dirty="0" err="1"/>
              <a:t>dependencies</a:t>
            </a:r>
            <a:r>
              <a:rPr lang="fr-FR" noProof="0" dirty="0"/>
              <a:t>-course » dans les dossiers:</a:t>
            </a:r>
          </a:p>
          <a:p>
            <a:pPr marL="171450" indent="-171450">
              <a:buFont typeface="Arial" panose="020B0604020202020204" pitchFamily="34" charset="0"/>
              <a:buChar char="•"/>
            </a:pPr>
            <a:r>
              <a:rPr lang="fr-FR" noProof="0" dirty="0"/>
              <a:t>corrections-</a:t>
            </a:r>
            <a:r>
              <a:rPr lang="fr-FR" noProof="0" dirty="0" err="1"/>
              <a:t>tp</a:t>
            </a:r>
            <a:r>
              <a:rPr lang="fr-FR" noProof="0" dirty="0"/>
              <a:t>/tp-10-text-search</a:t>
            </a:r>
            <a:endParaRPr lang="en-US" dirty="0"/>
          </a:p>
          <a:p>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61</a:t>
            </a:fld>
            <a:endParaRPr lang="en-US"/>
          </a:p>
        </p:txBody>
      </p:sp>
    </p:spTree>
    <p:extLst>
      <p:ext uri="{BB962C8B-B14F-4D97-AF65-F5344CB8AC3E}">
        <p14:creationId xmlns:p14="http://schemas.microsoft.com/office/powerpoint/2010/main" val="697217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a:t>
            </a:r>
            <a:r>
              <a:rPr lang="fr-FR" noProof="0" dirty="0" err="1"/>
              <a:t>dependencies</a:t>
            </a:r>
            <a:r>
              <a:rPr lang="fr-FR" noProof="0" dirty="0"/>
              <a:t>-course » dans les fichiers: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02-subfolder-import/01-subfolder-import.py</a:t>
            </a:r>
          </a:p>
        </p:txBody>
      </p:sp>
      <p:sp>
        <p:nvSpPr>
          <p:cNvPr id="4" name="Slide Number Placeholder 3"/>
          <p:cNvSpPr>
            <a:spLocks noGrp="1"/>
          </p:cNvSpPr>
          <p:nvPr>
            <p:ph type="sldNum" sz="quarter" idx="5"/>
          </p:nvPr>
        </p:nvSpPr>
        <p:spPr/>
        <p:txBody>
          <a:bodyPr/>
          <a:lstStyle/>
          <a:p>
            <a:fld id="{6D48D573-2F16-4555-A739-A27AD229935D}" type="slidenum">
              <a:rPr lang="en-US" smtClean="0"/>
              <a:t>62</a:t>
            </a:fld>
            <a:endParaRPr lang="en-US"/>
          </a:p>
        </p:txBody>
      </p:sp>
    </p:spTree>
    <p:extLst>
      <p:ext uri="{BB962C8B-B14F-4D97-AF65-F5344CB8AC3E}">
        <p14:creationId xmlns:p14="http://schemas.microsoft.com/office/powerpoint/2010/main" val="3314430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a:t>
            </a:r>
            <a:r>
              <a:rPr lang="fr-FR" noProof="0" dirty="0" err="1"/>
              <a:t>dependencies</a:t>
            </a:r>
            <a:r>
              <a:rPr lang="fr-FR" noProof="0" dirty="0"/>
              <a:t>-course » dans les fichiers: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03-sibling-folder-import/application/01-sibling-folder-import.py</a:t>
            </a:r>
          </a:p>
        </p:txBody>
      </p:sp>
      <p:sp>
        <p:nvSpPr>
          <p:cNvPr id="4" name="Slide Number Placeholder 3"/>
          <p:cNvSpPr>
            <a:spLocks noGrp="1"/>
          </p:cNvSpPr>
          <p:nvPr>
            <p:ph type="sldNum" sz="quarter" idx="5"/>
          </p:nvPr>
        </p:nvSpPr>
        <p:spPr/>
        <p:txBody>
          <a:bodyPr/>
          <a:lstStyle/>
          <a:p>
            <a:fld id="{6D48D573-2F16-4555-A739-A27AD229935D}" type="slidenum">
              <a:rPr lang="en-US" smtClean="0"/>
              <a:t>63</a:t>
            </a:fld>
            <a:endParaRPr lang="en-US"/>
          </a:p>
        </p:txBody>
      </p:sp>
    </p:spTree>
    <p:extLst>
      <p:ext uri="{BB962C8B-B14F-4D97-AF65-F5344CB8AC3E}">
        <p14:creationId xmlns:p14="http://schemas.microsoft.com/office/powerpoint/2010/main" val="24594743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a:t>
            </a:r>
            <a:r>
              <a:rPr lang="fr-FR" noProof="0" dirty="0" err="1"/>
              <a:t>dependencies</a:t>
            </a:r>
            <a:r>
              <a:rPr lang="fr-FR" noProof="0" dirty="0"/>
              <a:t>-course » dans les fichiers: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03-sibling-folder-import/application/01-sibling-folder-import.py</a:t>
            </a:r>
          </a:p>
        </p:txBody>
      </p:sp>
      <p:sp>
        <p:nvSpPr>
          <p:cNvPr id="4" name="Slide Number Placeholder 3"/>
          <p:cNvSpPr>
            <a:spLocks noGrp="1"/>
          </p:cNvSpPr>
          <p:nvPr>
            <p:ph type="sldNum" sz="quarter" idx="5"/>
          </p:nvPr>
        </p:nvSpPr>
        <p:spPr/>
        <p:txBody>
          <a:bodyPr/>
          <a:lstStyle/>
          <a:p>
            <a:fld id="{6D48D573-2F16-4555-A739-A27AD229935D}" type="slidenum">
              <a:rPr lang="en-US" smtClean="0"/>
              <a:t>64</a:t>
            </a:fld>
            <a:endParaRPr lang="en-US"/>
          </a:p>
        </p:txBody>
      </p:sp>
    </p:spTree>
    <p:extLst>
      <p:ext uri="{BB962C8B-B14F-4D97-AF65-F5344CB8AC3E}">
        <p14:creationId xmlns:p14="http://schemas.microsoft.com/office/powerpoint/2010/main" val="27190374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sont donnés dans le projet accompagnant « python-</a:t>
            </a:r>
            <a:r>
              <a:rPr lang="fr-FR" noProof="0" dirty="0" err="1"/>
              <a:t>dependencies</a:t>
            </a:r>
            <a:r>
              <a:rPr lang="fr-FR" noProof="0" dirty="0"/>
              <a:t>-course » dans les fichiers: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04-standard-library-import/01-standard-library-import.py</a:t>
            </a:r>
          </a:p>
        </p:txBody>
      </p:sp>
      <p:sp>
        <p:nvSpPr>
          <p:cNvPr id="4" name="Slide Number Placeholder 3"/>
          <p:cNvSpPr>
            <a:spLocks noGrp="1"/>
          </p:cNvSpPr>
          <p:nvPr>
            <p:ph type="sldNum" sz="quarter" idx="5"/>
          </p:nvPr>
        </p:nvSpPr>
        <p:spPr/>
        <p:txBody>
          <a:bodyPr/>
          <a:lstStyle/>
          <a:p>
            <a:fld id="{6D48D573-2F16-4555-A739-A27AD229935D}" type="slidenum">
              <a:rPr lang="en-US" smtClean="0"/>
              <a:t>65</a:t>
            </a:fld>
            <a:endParaRPr lang="en-US"/>
          </a:p>
        </p:txBody>
      </p:sp>
    </p:spTree>
    <p:extLst>
      <p:ext uri="{BB962C8B-B14F-4D97-AF65-F5344CB8AC3E}">
        <p14:creationId xmlns:p14="http://schemas.microsoft.com/office/powerpoint/2010/main" val="444755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 algorithme est une liste d'instructions qui, suivies pas à pas, aboutissent à un résultat spécifique.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existe des nombreux exemples quotidiens d'algorithmes : une recette de cuisine, les instructions d’assemblage d’IKEA, la fabrication d’un produit,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Afin d’effectuer un vrai travail, tous les algorithmes ont besoin des entrées (d’information, de matières premières, d’outils, etc.).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Selon ces entrées, on obtient le résultat de l’algorithme à la fin de son déroulement.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Tous les programmes informatiques peuvent être considérés comme des algorithmes. L'ordinateur commence au début de l'algorithme, en exécutant une à une les instructions que le développeur lui donne.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8</a:t>
            </a:fld>
            <a:endParaRPr lang="en-US"/>
          </a:p>
        </p:txBody>
      </p:sp>
    </p:spTree>
    <p:extLst>
      <p:ext uri="{BB962C8B-B14F-4D97-AF65-F5344CB8AC3E}">
        <p14:creationId xmlns:p14="http://schemas.microsoft.com/office/powerpoint/2010/main" val="22913706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correction de ce TP se trouve dans </a:t>
            </a:r>
            <a:r>
              <a:rPr lang="fr-FR" noProof="0" dirty="0"/>
              <a:t>le projet accompagnant « python-</a:t>
            </a:r>
            <a:r>
              <a:rPr lang="fr-FR" noProof="0" dirty="0" err="1"/>
              <a:t>dependencies</a:t>
            </a:r>
            <a:r>
              <a:rPr lang="fr-FR" noProof="0" dirty="0"/>
              <a:t>-course » dans les dossiers:</a:t>
            </a:r>
          </a:p>
          <a:p>
            <a:pPr marL="171450" indent="-171450">
              <a:buFont typeface="Arial" panose="020B0604020202020204" pitchFamily="34" charset="0"/>
              <a:buChar char="•"/>
            </a:pPr>
            <a:r>
              <a:rPr lang="fr-FR" noProof="0" dirty="0"/>
              <a:t>corrections-</a:t>
            </a:r>
            <a:r>
              <a:rPr lang="fr-FR" noProof="0" dirty="0" err="1"/>
              <a:t>tp</a:t>
            </a:r>
            <a:r>
              <a:rPr lang="fr-FR" noProof="0" dirty="0"/>
              <a:t>/tp-11-rock-paper-scissors</a:t>
            </a:r>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66</a:t>
            </a:fld>
            <a:endParaRPr lang="en-US"/>
          </a:p>
        </p:txBody>
      </p:sp>
    </p:spTree>
    <p:extLst>
      <p:ext uri="{BB962C8B-B14F-4D97-AF65-F5344CB8AC3E}">
        <p14:creationId xmlns:p14="http://schemas.microsoft.com/office/powerpoint/2010/main" val="132186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Cela s’applique au cas où nous avons plusieurs projets sur un même ordinateur.</a:t>
            </a:r>
          </a:p>
          <a:p>
            <a:endParaRPr lang="fr-FR" noProof="0" dirty="0"/>
          </a:p>
          <a:p>
            <a:r>
              <a:rPr lang="fr-FR" noProof="0" dirty="0"/>
              <a:t>Une bibliothèque peut être amenée à changer de version lorsque son comportement change ou des fonctionnalités ont été ajoutées.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Généralement, elle garde le même nom pour les imports entre des versions différentes. </a:t>
            </a:r>
          </a:p>
          <a:p>
            <a:endParaRPr lang="fr-FR" noProof="0" dirty="0"/>
          </a:p>
          <a:p>
            <a:r>
              <a:rPr lang="fr-FR" noProof="0" dirty="0"/>
              <a:t>Alors, si Python installe deux fois la même bibliothèque mais avec des version différentes, comment faire pour les différentier?</a:t>
            </a:r>
          </a:p>
        </p:txBody>
      </p:sp>
      <p:sp>
        <p:nvSpPr>
          <p:cNvPr id="4" name="Slide Number Placeholder 3"/>
          <p:cNvSpPr>
            <a:spLocks noGrp="1"/>
          </p:cNvSpPr>
          <p:nvPr>
            <p:ph type="sldNum" sz="quarter" idx="5"/>
          </p:nvPr>
        </p:nvSpPr>
        <p:spPr/>
        <p:txBody>
          <a:bodyPr/>
          <a:lstStyle/>
          <a:p>
            <a:fld id="{6D48D573-2F16-4555-A739-A27AD229935D}" type="slidenum">
              <a:rPr lang="en-US" smtClean="0"/>
              <a:t>67</a:t>
            </a:fld>
            <a:endParaRPr lang="en-US"/>
          </a:p>
        </p:txBody>
      </p:sp>
    </p:spTree>
    <p:extLst>
      <p:ext uri="{BB962C8B-B14F-4D97-AF65-F5344CB8AC3E}">
        <p14:creationId xmlns:p14="http://schemas.microsoft.com/office/powerpoint/2010/main" val="18035753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environnements virtuels sont une solution contre le conflit de version entre les dépendances.</a:t>
            </a:r>
          </a:p>
          <a:p>
            <a:r>
              <a:rPr lang="fr-FR" dirty="0"/>
              <a:t>Ils font cela en isolant chaque projet dans son propre dossier avec ses propres dépendances.</a:t>
            </a:r>
          </a:p>
          <a:p>
            <a:r>
              <a:rPr lang="fr-FR" dirty="0"/>
              <a:t>Ainsi, toute modification apportée aux dépendances d’un projet n'affectera pas les programmes s'exécutant à d'autres endroits, ayant des dépendances différentes, ou utilisant des versions différentes de Python.</a:t>
            </a:r>
          </a:p>
          <a:p>
            <a:endParaRPr lang="fr-FR" dirty="0"/>
          </a:p>
          <a:p>
            <a:r>
              <a:rPr lang="fr-FR" dirty="0"/>
              <a:t>En pratique, un environnement virtuel est tout simplement un dossier dans votre projet contenant les bibliothèques, les binaires et les fichiers exécutables dont votre projet a besoin pour fonctionner correctement.</a:t>
            </a:r>
            <a:br>
              <a:rPr lang="fr-FR" dirty="0"/>
            </a:br>
            <a:endParaRPr lang="fr-FR" dirty="0"/>
          </a:p>
          <a:p>
            <a:r>
              <a:rPr lang="fr-FR" dirty="0"/>
              <a:t>La gestion de ce dossier se fait a l’aide d’un module Python </a:t>
            </a:r>
            <a:r>
              <a:rPr lang="fr-FR" sz="1200" dirty="0">
                <a:solidFill>
                  <a:srgbClr val="F2F2F2">
                    <a:lumMod val="50000"/>
                  </a:srgbClr>
                </a:solidFill>
                <a:latin typeface="Nunito Sans Light" panose="00000400000000000000" pitchFamily="2" charset="0"/>
              </a:rPr>
              <a:t>appelé</a:t>
            </a:r>
            <a:r>
              <a:rPr lang="fr-FR" dirty="0"/>
              <a:t> « </a:t>
            </a:r>
            <a:r>
              <a:rPr lang="fr-FR" dirty="0" err="1"/>
              <a:t>venv</a:t>
            </a:r>
            <a:r>
              <a:rPr lang="fr-FR" dirty="0"/>
              <a:t> », </a:t>
            </a:r>
            <a:r>
              <a:rPr lang="fr-FR" sz="1200" dirty="0">
                <a:solidFill>
                  <a:srgbClr val="F2F2F2">
                    <a:lumMod val="50000"/>
                  </a:srgbClr>
                </a:solidFill>
                <a:latin typeface="Nunito Sans Light" panose="00000400000000000000" pitchFamily="2" charset="0"/>
              </a:rPr>
              <a:t>anciennement </a:t>
            </a:r>
            <a:r>
              <a:rPr lang="fr-FR" dirty="0"/>
              <a:t>« </a:t>
            </a:r>
            <a:r>
              <a:rPr lang="fr-FR" dirty="0" err="1"/>
              <a:t>virtualenv</a:t>
            </a:r>
            <a:r>
              <a:rPr lang="fr-FR" dirty="0"/>
              <a:t> » que vous devez installer et qui vos met a disposition quelques commandes.</a:t>
            </a:r>
          </a:p>
        </p:txBody>
      </p:sp>
      <p:sp>
        <p:nvSpPr>
          <p:cNvPr id="4" name="Slide Number Placeholder 3"/>
          <p:cNvSpPr>
            <a:spLocks noGrp="1"/>
          </p:cNvSpPr>
          <p:nvPr>
            <p:ph type="sldNum" sz="quarter" idx="5"/>
          </p:nvPr>
        </p:nvSpPr>
        <p:spPr/>
        <p:txBody>
          <a:bodyPr/>
          <a:lstStyle/>
          <a:p>
            <a:fld id="{6D48D573-2F16-4555-A739-A27AD229935D}" type="slidenum">
              <a:rPr lang="en-US" smtClean="0"/>
              <a:t>68</a:t>
            </a:fld>
            <a:endParaRPr lang="en-US"/>
          </a:p>
        </p:txBody>
      </p:sp>
    </p:spTree>
    <p:extLst>
      <p:ext uri="{BB962C8B-B14F-4D97-AF65-F5344CB8AC3E}">
        <p14:creationId xmlns:p14="http://schemas.microsoft.com/office/powerpoint/2010/main" val="10351896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noProof="0" dirty="0"/>
          </a:p>
        </p:txBody>
      </p:sp>
      <p:sp>
        <p:nvSpPr>
          <p:cNvPr id="4" name="Slide Number Placeholder 3"/>
          <p:cNvSpPr>
            <a:spLocks noGrp="1"/>
          </p:cNvSpPr>
          <p:nvPr>
            <p:ph type="sldNum" sz="quarter" idx="5"/>
          </p:nvPr>
        </p:nvSpPr>
        <p:spPr/>
        <p:txBody>
          <a:bodyPr/>
          <a:lstStyle/>
          <a:p>
            <a:fld id="{6D48D573-2F16-4555-A739-A27AD229935D}" type="slidenum">
              <a:rPr lang="en-US" smtClean="0"/>
              <a:t>69</a:t>
            </a:fld>
            <a:endParaRPr lang="en-US"/>
          </a:p>
        </p:txBody>
      </p:sp>
    </p:spTree>
    <p:extLst>
      <p:ext uri="{BB962C8B-B14F-4D97-AF65-F5344CB8AC3E}">
        <p14:creationId xmlns:p14="http://schemas.microsoft.com/office/powerpoint/2010/main" val="4164863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dirty="0"/>
              <a:t>Voici la démarche pour mettre en place un nouveau environnement virtuel pour un projet vide en utilisant </a:t>
            </a:r>
            <a:r>
              <a:rPr lang="fr-FR" dirty="0" err="1"/>
              <a:t>venv</a:t>
            </a:r>
            <a:r>
              <a:rPr lang="fr-FR" dirty="0"/>
              <a:t> sur Windows.</a:t>
            </a:r>
          </a:p>
          <a:p>
            <a:pPr algn="l"/>
            <a:r>
              <a:rPr lang="fr-FR" dirty="0"/>
              <a:t>La commande pour activer l’environnement sur Linux est légèrement différente. N’hésitez pas à consulter la documentation officielle de </a:t>
            </a:r>
            <a:r>
              <a:rPr lang="fr-FR" dirty="0" err="1"/>
              <a:t>venv</a:t>
            </a:r>
            <a:r>
              <a:rPr lang="fr-FR" dirty="0"/>
              <a:t>.</a:t>
            </a:r>
          </a:p>
          <a:p>
            <a:pPr algn="l"/>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chemeClr val="accent2"/>
                </a:solidFill>
                <a:effectLst/>
                <a:uLnTx/>
                <a:uFillTx/>
                <a:latin typeface="Nunito Sans"/>
                <a:ea typeface="+mn-ea"/>
                <a:cs typeface="+mn-cs"/>
              </a:rPr>
              <a:t>python -m</a:t>
            </a:r>
            <a:r>
              <a:rPr kumimoji="0" lang="fr-FR" sz="1200" b="1" i="0" u="none" strike="noStrike" kern="1200" cap="none" spc="0" normalizeH="0" baseline="0" noProof="0" dirty="0">
                <a:ln>
                  <a:noFill/>
                </a:ln>
                <a:solidFill>
                  <a:srgbClr val="E9B716"/>
                </a:solidFill>
                <a:effectLst/>
                <a:uLnTx/>
                <a:uFillTx/>
                <a:latin typeface="Nunito Sans"/>
                <a:ea typeface="+mn-ea"/>
                <a:cs typeface="+mn-cs"/>
              </a:rPr>
              <a:t> </a:t>
            </a:r>
            <a:r>
              <a:rPr kumimoji="0" lang="fr-FR" sz="1200" b="1" i="0" u="none" strike="noStrike" kern="1200" cap="none" spc="0" normalizeH="0" baseline="0" noProof="0" dirty="0" err="1">
                <a:ln>
                  <a:noFill/>
                </a:ln>
                <a:solidFill>
                  <a:schemeClr val="accent2"/>
                </a:solidFill>
                <a:effectLst/>
                <a:uLnTx/>
                <a:uFillTx/>
                <a:latin typeface="Nunito Sans"/>
                <a:ea typeface="+mn-ea"/>
                <a:cs typeface="+mn-cs"/>
              </a:rPr>
              <a:t>venv</a:t>
            </a:r>
            <a:r>
              <a:rPr kumimoji="0" lang="fr-FR" sz="1200" b="1" i="0" u="none" strike="noStrike" kern="1200" cap="none" spc="0" normalizeH="0" baseline="0" noProof="0" dirty="0">
                <a:ln>
                  <a:noFill/>
                </a:ln>
                <a:solidFill>
                  <a:schemeClr val="accent2"/>
                </a:solidFill>
                <a:effectLst/>
                <a:uLnTx/>
                <a:uFillTx/>
                <a:latin typeface="Nunito Sans"/>
                <a:ea typeface="+mn-ea"/>
                <a:cs typeface="+mn-cs"/>
              </a:rPr>
              <a:t> .</a:t>
            </a:r>
            <a:r>
              <a:rPr kumimoji="0" lang="fr-FR" sz="1200" b="1" i="0" u="none" strike="noStrike" kern="1200" cap="none" spc="0" normalizeH="0" baseline="0" noProof="0" dirty="0" err="1">
                <a:ln>
                  <a:noFill/>
                </a:ln>
                <a:solidFill>
                  <a:schemeClr val="accent2"/>
                </a:solidFill>
                <a:effectLst/>
                <a:uLnTx/>
                <a:uFillTx/>
                <a:latin typeface="Nunito Sans"/>
                <a:ea typeface="+mn-ea"/>
                <a:cs typeface="+mn-cs"/>
              </a:rPr>
              <a:t>venv</a:t>
            </a:r>
            <a:r>
              <a:rPr kumimoji="0" lang="fr-FR" sz="1200" b="1" i="0" u="none" strike="noStrike" kern="1200" cap="none" spc="0" normalizeH="0" baseline="0" noProof="0" dirty="0">
                <a:ln>
                  <a:noFill/>
                </a:ln>
                <a:solidFill>
                  <a:schemeClr val="accent2"/>
                </a:solidFill>
                <a:effectLst/>
                <a:uLnTx/>
                <a:uFillTx/>
                <a:latin typeface="Nunito Sans"/>
                <a:ea typeface="+mn-ea"/>
                <a:cs typeface="+mn-cs"/>
              </a:rPr>
              <a:t> </a:t>
            </a:r>
            <a:r>
              <a:rPr kumimoji="0" lang="fr-FR" sz="1200" b="0" i="0" u="none" strike="noStrike" kern="1200" cap="none" spc="0" normalizeH="0" baseline="0" noProof="0" dirty="0">
                <a:ln>
                  <a:noFill/>
                </a:ln>
                <a:solidFill>
                  <a:prstClr val="black"/>
                </a:solidFill>
                <a:effectLst/>
                <a:uLnTx/>
                <a:uFillTx/>
                <a:latin typeface="Nunito Sans Light" pitchFamily="2" charset="0"/>
                <a:ea typeface="+mn-ea"/>
                <a:cs typeface="+mn-cs"/>
              </a:rPr>
              <a:t>: Crée un environnement virtuel dans un dossier appelé « .</a:t>
            </a:r>
            <a:r>
              <a:rPr kumimoji="0" lang="fr-FR" sz="1200" b="0" i="0" u="none" strike="noStrike" kern="1200" cap="none" spc="0" normalizeH="0" baseline="0" noProof="0" dirty="0" err="1">
                <a:ln>
                  <a:noFill/>
                </a:ln>
                <a:solidFill>
                  <a:prstClr val="black"/>
                </a:solidFill>
                <a:effectLst/>
                <a:uLnTx/>
                <a:uFillTx/>
                <a:latin typeface="Nunito Sans Light" pitchFamily="2" charset="0"/>
                <a:ea typeface="+mn-ea"/>
                <a:cs typeface="+mn-cs"/>
              </a:rPr>
              <a:t>venv</a:t>
            </a:r>
            <a:r>
              <a:rPr kumimoji="0" lang="fr-FR" sz="1200" b="0" i="0" u="none" strike="noStrike" kern="1200" cap="none" spc="0" normalizeH="0" baseline="0" noProof="0" dirty="0">
                <a:ln>
                  <a:noFill/>
                </a:ln>
                <a:solidFill>
                  <a:prstClr val="black"/>
                </a:solidFill>
                <a:effectLst/>
                <a:uLnTx/>
                <a:uFillTx/>
                <a:latin typeface="Nunito Sans Light"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latin typeface="Consolas" panose="020B0609020204030204" pitchFamily="49" charset="0"/>
              </a:rPr>
              <a:t>.\.</a:t>
            </a:r>
            <a:r>
              <a:rPr lang="en-US" b="1" dirty="0" err="1">
                <a:solidFill>
                  <a:schemeClr val="accent2"/>
                </a:solidFill>
                <a:latin typeface="Consolas" panose="020B0609020204030204" pitchFamily="49" charset="0"/>
              </a:rPr>
              <a:t>venv</a:t>
            </a:r>
            <a:r>
              <a:rPr lang="en-US" b="1" dirty="0">
                <a:solidFill>
                  <a:schemeClr val="accent2"/>
                </a:solidFill>
                <a:latin typeface="Consolas" panose="020B0609020204030204" pitchFamily="49" charset="0"/>
              </a:rPr>
              <a:t>\Scripts\activate</a:t>
            </a:r>
            <a:r>
              <a:rPr lang="fr-FR" b="1" dirty="0">
                <a:solidFill>
                  <a:schemeClr val="accent2"/>
                </a:solidFill>
                <a:latin typeface="Consolas" panose="020B0609020204030204" pitchFamily="49" charset="0"/>
              </a:rPr>
              <a:t> </a:t>
            </a:r>
            <a:r>
              <a:rPr lang="fr-FR" dirty="0">
                <a:solidFill>
                  <a:schemeClr val="accent2"/>
                </a:solidFill>
                <a:latin typeface="Consolas" panose="020B0609020204030204" pitchFamily="49" charset="0"/>
              </a:rPr>
              <a:t>: Active l’</a:t>
            </a:r>
            <a:r>
              <a:rPr kumimoji="0" lang="fr-FR" sz="1200" b="0" i="0" u="none" strike="noStrike" kern="1200" cap="none" spc="0" normalizeH="0" baseline="0" noProof="0" dirty="0">
                <a:ln>
                  <a:noFill/>
                </a:ln>
                <a:solidFill>
                  <a:prstClr val="black"/>
                </a:solidFill>
                <a:effectLst/>
                <a:uLnTx/>
                <a:uFillTx/>
                <a:latin typeface="Nunito Sans Light" pitchFamily="2" charset="0"/>
                <a:ea typeface="+mn-ea"/>
                <a:cs typeface="+mn-cs"/>
              </a:rPr>
              <a:t>environnement virtuel situé dans le dossier « .</a:t>
            </a:r>
            <a:r>
              <a:rPr kumimoji="0" lang="fr-FR" sz="1200" b="0" i="0" u="none" strike="noStrike" kern="1200" cap="none" spc="0" normalizeH="0" baseline="0" noProof="0" dirty="0" err="1">
                <a:ln>
                  <a:noFill/>
                </a:ln>
                <a:solidFill>
                  <a:prstClr val="black"/>
                </a:solidFill>
                <a:effectLst/>
                <a:uLnTx/>
                <a:uFillTx/>
                <a:latin typeface="Nunito Sans Light" pitchFamily="2" charset="0"/>
                <a:ea typeface="+mn-ea"/>
                <a:cs typeface="+mn-cs"/>
              </a:rPr>
              <a:t>venv</a:t>
            </a:r>
            <a:r>
              <a:rPr kumimoji="0" lang="fr-FR" sz="1200" b="0" i="0" u="none" strike="noStrike" kern="1200" cap="none" spc="0" normalizeH="0" baseline="0" noProof="0" dirty="0">
                <a:ln>
                  <a:noFill/>
                </a:ln>
                <a:solidFill>
                  <a:prstClr val="black"/>
                </a:solidFill>
                <a:effectLst/>
                <a:uLnTx/>
                <a:uFillTx/>
                <a:latin typeface="Nunito Sans Light"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latin typeface="Consolas" panose="020B0609020204030204" pitchFamily="49" charset="0"/>
              </a:rPr>
              <a:t>deactivate</a:t>
            </a:r>
            <a:r>
              <a:rPr kumimoji="0" lang="fr-FR" sz="1200" b="0" i="0" u="none" strike="noStrike" kern="1200" cap="none" spc="0" normalizeH="0" baseline="0" noProof="0" dirty="0">
                <a:ln>
                  <a:noFill/>
                </a:ln>
                <a:solidFill>
                  <a:prstClr val="black"/>
                </a:solidFill>
                <a:effectLst/>
                <a:uLnTx/>
                <a:uFillTx/>
                <a:latin typeface="Nunito Sans Light" pitchFamily="2" charset="0"/>
                <a:ea typeface="+mn-ea"/>
                <a:cs typeface="+mn-cs"/>
              </a:rPr>
              <a:t> : Quitte l’environnement virtuel. Cette commande fonctionne que si un environnement virtuel est actif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D48D573-2F16-4555-A739-A27AD229935D}" type="slidenum">
              <a:rPr lang="en-US" smtClean="0"/>
              <a:t>70</a:t>
            </a:fld>
            <a:endParaRPr lang="en-US"/>
          </a:p>
        </p:txBody>
      </p:sp>
    </p:spTree>
    <p:extLst>
      <p:ext uri="{BB962C8B-B14F-4D97-AF65-F5344CB8AC3E}">
        <p14:creationId xmlns:p14="http://schemas.microsoft.com/office/powerpoint/2010/main" val="11738572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gestionnaires de paquets (ou gestionnaires de dépendances) sont des outils qui aident à télécharger, installer, mettre à jour et, d'une manière générale, gérer les dépendances d’un projet.</a:t>
            </a:r>
          </a:p>
          <a:p>
            <a:r>
              <a:rPr lang="fr-FR" dirty="0"/>
              <a:t>Certains gestionnaires offrent des fonctionnalités supplémentaires telles que l'audit de sécurité, la publication de paquets, etc.</a:t>
            </a:r>
          </a:p>
          <a:p>
            <a:endParaRPr lang="fr-FR" dirty="0"/>
          </a:p>
          <a:p>
            <a:r>
              <a:rPr lang="fr-FR" dirty="0"/>
              <a:t>Quelques exemples de gestionnaires de paquets sont </a:t>
            </a:r>
            <a:r>
              <a:rPr lang="fr-FR" dirty="0" err="1"/>
              <a:t>npm</a:t>
            </a:r>
            <a:r>
              <a:rPr lang="fr-FR" dirty="0"/>
              <a:t> (node.js, JavaScript), </a:t>
            </a:r>
            <a:r>
              <a:rPr lang="fr-FR" dirty="0" err="1"/>
              <a:t>NuGet</a:t>
            </a:r>
            <a:r>
              <a:rPr lang="fr-FR" dirty="0"/>
              <a:t> (C#) et </a:t>
            </a:r>
            <a:r>
              <a:rPr lang="fr-FR" dirty="0" err="1"/>
              <a:t>pip</a:t>
            </a:r>
            <a:r>
              <a:rPr lang="fr-FR" dirty="0"/>
              <a:t> (Python).</a:t>
            </a:r>
          </a:p>
          <a:p>
            <a:r>
              <a:rPr lang="fr-FR" dirty="0"/>
              <a:t>Chacun d'entre eux est conçu pour un langage de programmation ou une plateforme spécifique.</a:t>
            </a:r>
          </a:p>
          <a:p>
            <a:endParaRPr lang="fr-FR" dirty="0"/>
          </a:p>
          <a:p>
            <a:r>
              <a:rPr lang="fr-FR" dirty="0"/>
              <a:t>Les gestionnaires de paquets utilisent souvent des « fichiers définition » pour lister et gérer toutes les dépendances d'un projet ainsi que leurs numéros de version.</a:t>
            </a:r>
          </a:p>
          <a:p>
            <a:r>
              <a:rPr lang="fr-FR" dirty="0"/>
              <a:t>Un fichier définition est tout simplement une liste des dépendances leur versions correspondantes.</a:t>
            </a:r>
          </a:p>
          <a:p>
            <a:r>
              <a:rPr lang="fr-FR" dirty="0"/>
              <a:t>Cette liste est ensuite utilisée pour télécharger les dépendances.</a:t>
            </a:r>
          </a:p>
          <a:p>
            <a:r>
              <a:rPr lang="fr-FR" dirty="0"/>
              <a:t>Cela permet d'assurer la cohérence et la compatibilité entre les différents environnements et équipes.</a:t>
            </a:r>
            <a:endParaRPr lang="en-US" dirty="0"/>
          </a:p>
          <a:p>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71</a:t>
            </a:fld>
            <a:endParaRPr lang="en-US"/>
          </a:p>
        </p:txBody>
      </p:sp>
    </p:spTree>
    <p:extLst>
      <p:ext uri="{BB962C8B-B14F-4D97-AF65-F5344CB8AC3E}">
        <p14:creationId xmlns:p14="http://schemas.microsoft.com/office/powerpoint/2010/main" val="26030651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latin typeface="Nunito Sans" pitchFamily="2" charset="0"/>
              </a:rPr>
              <a:t>Grace au fichier définition « requirements.txt », le gestionnaire de dépendances python, « </a:t>
            </a:r>
            <a:r>
              <a:rPr lang="fr-FR" noProof="0" dirty="0" err="1">
                <a:latin typeface="Nunito Sans" pitchFamily="2" charset="0"/>
              </a:rPr>
              <a:t>pip</a:t>
            </a:r>
            <a:r>
              <a:rPr lang="fr-FR" noProof="0" dirty="0">
                <a:latin typeface="Nunito Sans" pitchFamily="2" charset="0"/>
              </a:rPr>
              <a:t> », peut installer une liste de dépendances du projet</a:t>
            </a:r>
          </a:p>
          <a:p>
            <a:endParaRPr lang="fr-FR" noProof="0" dirty="0">
              <a:latin typeface="Nunito Sans" pitchFamily="2" charset="0"/>
            </a:endParaRPr>
          </a:p>
          <a:p>
            <a:r>
              <a:rPr lang="fr-FR" noProof="0" dirty="0">
                <a:latin typeface="Nunito Sans" pitchFamily="2" charset="0"/>
              </a:rPr>
              <a:t>Explications des commandes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err="1">
                <a:solidFill>
                  <a:schemeClr val="accent2"/>
                </a:solidFill>
                <a:latin typeface="Consolas" panose="020B0609020204030204" pitchFamily="49" charset="0"/>
              </a:rPr>
              <a:t>dir</a:t>
            </a:r>
            <a:r>
              <a:rPr lang="fr-FR" b="1" dirty="0">
                <a:solidFill>
                  <a:schemeClr val="accent2"/>
                </a:solidFill>
                <a:latin typeface="Consolas" panose="020B0609020204030204" pitchFamily="49" charset="0"/>
              </a:rPr>
              <a:t> </a:t>
            </a:r>
            <a:r>
              <a:rPr lang="fr-FR" b="1" dirty="0">
                <a:solidFill>
                  <a:schemeClr val="accent1"/>
                </a:solidFill>
                <a:latin typeface="Consolas" panose="020B0609020204030204" pitchFamily="49" charset="0"/>
              </a:rPr>
              <a:t>/w</a:t>
            </a:r>
            <a:r>
              <a:rPr lang="fr-FR" dirty="0">
                <a:solidFill>
                  <a:schemeClr val="accent1"/>
                </a:solidFill>
                <a:latin typeface="Consolas" panose="020B0609020204030204" pitchFamily="49" charset="0"/>
              </a:rPr>
              <a:t> : Affiche le contenu du dossier courant (ici « C:\cours-python\nouveau-projet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solidFill>
                  <a:srgbClr val="FF8B00"/>
                </a:solidFill>
                <a:latin typeface="Consolas" panose="020B0609020204030204" pitchFamily="49" charset="0"/>
              </a:rPr>
              <a:t>type requirements.txt</a:t>
            </a:r>
            <a:r>
              <a:rPr lang="fr-FR" b="0" dirty="0">
                <a:solidFill>
                  <a:srgbClr val="FF8B00"/>
                </a:solidFill>
                <a:latin typeface="Consolas" panose="020B0609020204030204" pitchFamily="49" charset="0"/>
              </a:rPr>
              <a:t> : Affiche le contenu du fichier « requirements.txt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solidFill>
                  <a:srgbClr val="FF8B00"/>
                </a:solidFill>
                <a:latin typeface="Consolas" panose="020B0609020204030204" pitchFamily="49" charset="0"/>
              </a:rPr>
              <a:t>.\.</a:t>
            </a:r>
            <a:r>
              <a:rPr lang="fr-FR" b="1" dirty="0" err="1">
                <a:solidFill>
                  <a:srgbClr val="FF8B00"/>
                </a:solidFill>
                <a:latin typeface="Consolas" panose="020B0609020204030204" pitchFamily="49" charset="0"/>
              </a:rPr>
              <a:t>venv</a:t>
            </a:r>
            <a:r>
              <a:rPr lang="fr-FR" b="1" dirty="0">
                <a:solidFill>
                  <a:srgbClr val="FF8B00"/>
                </a:solidFill>
                <a:latin typeface="Consolas" panose="020B0609020204030204" pitchFamily="49" charset="0"/>
              </a:rPr>
              <a:t>\Scripts\</a:t>
            </a:r>
            <a:r>
              <a:rPr lang="fr-FR" b="1" dirty="0" err="1">
                <a:solidFill>
                  <a:srgbClr val="FF8B00"/>
                </a:solidFill>
                <a:latin typeface="Consolas" panose="020B0609020204030204" pitchFamily="49" charset="0"/>
              </a:rPr>
              <a:t>activate</a:t>
            </a:r>
            <a:r>
              <a:rPr lang="fr-FR" b="0" dirty="0">
                <a:solidFill>
                  <a:srgbClr val="FF8B00"/>
                </a:solidFill>
                <a:latin typeface="Consolas" panose="020B0609020204030204" pitchFamily="49" charset="0"/>
              </a:rPr>
              <a:t> : Active l’environnement virtuel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solidFill>
                  <a:srgbClr val="FF8B00"/>
                </a:solidFill>
                <a:latin typeface="Consolas" panose="020B0609020204030204" pitchFamily="49" charset="0"/>
              </a:rPr>
              <a:t>python </a:t>
            </a:r>
            <a:r>
              <a:rPr lang="fr-FR" b="1" dirty="0">
                <a:solidFill>
                  <a:srgbClr val="9200FF"/>
                </a:solidFill>
                <a:latin typeface="Consolas" panose="020B0609020204030204" pitchFamily="49" charset="0"/>
              </a:rPr>
              <a:t>-m</a:t>
            </a:r>
            <a:r>
              <a:rPr lang="fr-FR" b="1" dirty="0">
                <a:solidFill>
                  <a:srgbClr val="FF8B00"/>
                </a:solidFill>
                <a:latin typeface="Consolas" panose="020B0609020204030204" pitchFamily="49" charset="0"/>
              </a:rPr>
              <a:t> </a:t>
            </a:r>
            <a:r>
              <a:rPr lang="fr-FR" b="1" dirty="0" err="1">
                <a:solidFill>
                  <a:srgbClr val="F2F2F2"/>
                </a:solidFill>
                <a:latin typeface="Consolas" panose="020B0609020204030204" pitchFamily="49" charset="0"/>
              </a:rPr>
              <a:t>pip</a:t>
            </a:r>
            <a:r>
              <a:rPr lang="fr-FR" b="1" dirty="0">
                <a:solidFill>
                  <a:srgbClr val="F2F2F2"/>
                </a:solidFill>
                <a:latin typeface="Consolas" panose="020B0609020204030204" pitchFamily="49" charset="0"/>
              </a:rPr>
              <a:t> </a:t>
            </a:r>
            <a:r>
              <a:rPr lang="fr-FR" b="1" dirty="0" err="1">
                <a:solidFill>
                  <a:srgbClr val="F2F2F2"/>
                </a:solidFill>
                <a:latin typeface="Consolas" panose="020B0609020204030204" pitchFamily="49" charset="0"/>
              </a:rPr>
              <a:t>install</a:t>
            </a:r>
            <a:r>
              <a:rPr lang="fr-FR" b="1" dirty="0">
                <a:solidFill>
                  <a:srgbClr val="F2F2F2"/>
                </a:solidFill>
                <a:latin typeface="Consolas" panose="020B0609020204030204" pitchFamily="49" charset="0"/>
              </a:rPr>
              <a:t> </a:t>
            </a:r>
            <a:r>
              <a:rPr lang="fr-FR" b="1" dirty="0">
                <a:solidFill>
                  <a:schemeClr val="accent1"/>
                </a:solidFill>
                <a:latin typeface="Consolas" panose="020B0609020204030204" pitchFamily="49" charset="0"/>
              </a:rPr>
              <a:t>-r</a:t>
            </a:r>
            <a:r>
              <a:rPr lang="fr-FR" b="1" dirty="0">
                <a:solidFill>
                  <a:srgbClr val="F2F2F2"/>
                </a:solidFill>
                <a:latin typeface="Consolas" panose="020B0609020204030204" pitchFamily="49" charset="0"/>
              </a:rPr>
              <a:t> requirements.txt </a:t>
            </a:r>
            <a:r>
              <a:rPr lang="fr-FR" noProof="0" dirty="0">
                <a:solidFill>
                  <a:srgbClr val="F2F2F2"/>
                </a:solidFill>
                <a:latin typeface="Nunito Sans" pitchFamily="2" charset="0"/>
              </a:rPr>
              <a:t>: Télécharge et i</a:t>
            </a:r>
            <a:r>
              <a:rPr kumimoji="0" lang="fr-FR" sz="1200" b="0" i="0" u="none" strike="noStrike" kern="1200" cap="none" spc="0" normalizeH="0" baseline="0" noProof="0" dirty="0">
                <a:ln>
                  <a:noFill/>
                </a:ln>
                <a:solidFill>
                  <a:prstClr val="black"/>
                </a:solidFill>
                <a:effectLst/>
                <a:uLnTx/>
                <a:uFillTx/>
                <a:latin typeface="Nunito Sans Light" pitchFamily="2" charset="0"/>
                <a:ea typeface="+mn-ea"/>
                <a:cs typeface="+mn-cs"/>
              </a:rPr>
              <a:t>nstalle tous les dépendances présentes dans le fichier « requirements.txt »</a:t>
            </a:r>
          </a:p>
        </p:txBody>
      </p:sp>
      <p:sp>
        <p:nvSpPr>
          <p:cNvPr id="4" name="Slide Number Placeholder 3"/>
          <p:cNvSpPr>
            <a:spLocks noGrp="1"/>
          </p:cNvSpPr>
          <p:nvPr>
            <p:ph type="sldNum" sz="quarter" idx="5"/>
          </p:nvPr>
        </p:nvSpPr>
        <p:spPr/>
        <p:txBody>
          <a:bodyPr/>
          <a:lstStyle/>
          <a:p>
            <a:fld id="{6D48D573-2F16-4555-A739-A27AD229935D}" type="slidenum">
              <a:rPr lang="en-US" smtClean="0"/>
              <a:t>73</a:t>
            </a:fld>
            <a:endParaRPr lang="en-US"/>
          </a:p>
        </p:txBody>
      </p:sp>
    </p:spTree>
    <p:extLst>
      <p:ext uri="{BB962C8B-B14F-4D97-AF65-F5344CB8AC3E}">
        <p14:creationId xmlns:p14="http://schemas.microsoft.com/office/powerpoint/2010/main" val="5892612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latin typeface="Nunito Sans" pitchFamily="2" charset="0"/>
              </a:rPr>
              <a:t>Explications des commandes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solidFill>
                  <a:schemeClr val="accent2"/>
                </a:solidFill>
                <a:latin typeface="Consolas" panose="020B0609020204030204" pitchFamily="49" charset="0"/>
              </a:rPr>
              <a:t>dir</a:t>
            </a:r>
            <a:r>
              <a:rPr lang="en-US" b="1" dirty="0">
                <a:solidFill>
                  <a:schemeClr val="accent2"/>
                </a:solidFill>
                <a:latin typeface="Consolas" panose="020B0609020204030204" pitchFamily="49" charset="0"/>
              </a:rPr>
              <a:t> </a:t>
            </a:r>
            <a:r>
              <a:rPr lang="en-US" b="1" dirty="0">
                <a:solidFill>
                  <a:schemeClr val="accent1"/>
                </a:solidFill>
                <a:latin typeface="Consolas" panose="020B0609020204030204" pitchFamily="49" charset="0"/>
              </a:rPr>
              <a:t>/w </a:t>
            </a:r>
            <a:r>
              <a:rPr lang="en-US" b="1" dirty="0">
                <a:latin typeface="Consolas" panose="020B0609020204030204" pitchFamily="49" charset="0"/>
              </a:rPr>
              <a:t>.\.</a:t>
            </a:r>
            <a:r>
              <a:rPr lang="en-US" b="1" dirty="0" err="1">
                <a:latin typeface="Consolas" panose="020B0609020204030204" pitchFamily="49" charset="0"/>
              </a:rPr>
              <a:t>venv</a:t>
            </a:r>
            <a:r>
              <a:rPr lang="en-US" b="1" dirty="0">
                <a:latin typeface="Consolas" panose="020B0609020204030204" pitchFamily="49" charset="0"/>
              </a:rPr>
              <a:t>\Lib\site-packages </a:t>
            </a:r>
            <a:r>
              <a:rPr lang="en-US" dirty="0">
                <a:latin typeface="Consolas" panose="020B0609020204030204" pitchFamily="49" charset="0"/>
              </a:rPr>
              <a:t>: </a:t>
            </a:r>
            <a:r>
              <a:rPr lang="fr-FR" dirty="0">
                <a:solidFill>
                  <a:schemeClr val="accent1"/>
                </a:solidFill>
                <a:latin typeface="Consolas" panose="020B0609020204030204" pitchFamily="49" charset="0"/>
              </a:rPr>
              <a:t>Affiche le contenu du dossier </a:t>
            </a:r>
            <a:r>
              <a:rPr lang="en-US" dirty="0">
                <a:latin typeface="Consolas" panose="020B0609020204030204" pitchFamily="49" charset="0"/>
              </a:rPr>
              <a:t>.\.</a:t>
            </a:r>
            <a:r>
              <a:rPr lang="en-US" dirty="0" err="1">
                <a:latin typeface="Consolas" panose="020B0609020204030204" pitchFamily="49" charset="0"/>
              </a:rPr>
              <a:t>venv</a:t>
            </a:r>
            <a:r>
              <a:rPr lang="en-US" dirty="0">
                <a:latin typeface="Consolas" panose="020B0609020204030204" pitchFamily="49" charset="0"/>
              </a:rPr>
              <a:t>\Lib\site-packages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noProof="0" dirty="0">
                <a:latin typeface="Nunito Sans" pitchFamily="2" charset="0"/>
              </a:rPr>
              <a:t>python3 -m </a:t>
            </a:r>
            <a:r>
              <a:rPr lang="fr-FR" b="1" noProof="0" dirty="0" err="1">
                <a:latin typeface="Nunito Sans" pitchFamily="2" charset="0"/>
              </a:rPr>
              <a:t>pip</a:t>
            </a:r>
            <a:r>
              <a:rPr lang="fr-FR" b="1" noProof="0" dirty="0">
                <a:latin typeface="Nunito Sans" pitchFamily="2" charset="0"/>
              </a:rPr>
              <a:t> </a:t>
            </a:r>
            <a:r>
              <a:rPr lang="fr-FR" b="1" noProof="0" dirty="0" err="1">
                <a:latin typeface="Nunito Sans" pitchFamily="2" charset="0"/>
              </a:rPr>
              <a:t>install</a:t>
            </a:r>
            <a:r>
              <a:rPr lang="fr-FR" b="1" noProof="0" dirty="0">
                <a:latin typeface="Nunito Sans" pitchFamily="2" charset="0"/>
              </a:rPr>
              <a:t> package</a:t>
            </a:r>
            <a:r>
              <a:rPr lang="fr-FR" b="0" noProof="0" dirty="0">
                <a:latin typeface="Nunito Sans" pitchFamily="2" charset="0"/>
              </a:rPr>
              <a:t> </a:t>
            </a:r>
            <a:r>
              <a:rPr lang="fr-FR" noProof="0" dirty="0">
                <a:latin typeface="Nunito Sans" pitchFamily="2" charset="0"/>
              </a:rPr>
              <a:t>: Télécharge et installe la dernière version du paquet « package » (ici, le paquet « </a:t>
            </a:r>
            <a:r>
              <a:rPr lang="fr-FR" noProof="0" dirty="0" err="1">
                <a:latin typeface="Nunito Sans" pitchFamily="2" charset="0"/>
              </a:rPr>
              <a:t>exifread</a:t>
            </a:r>
            <a:r>
              <a:rPr lang="fr-FR" noProof="0" dirty="0">
                <a:latin typeface="Nunito Sans" pitchFamily="2" charset="0"/>
              </a:rPr>
              <a:t> »)</a:t>
            </a:r>
          </a:p>
        </p:txBody>
      </p:sp>
      <p:sp>
        <p:nvSpPr>
          <p:cNvPr id="4" name="Slide Number Placeholder 3"/>
          <p:cNvSpPr>
            <a:spLocks noGrp="1"/>
          </p:cNvSpPr>
          <p:nvPr>
            <p:ph type="sldNum" sz="quarter" idx="5"/>
          </p:nvPr>
        </p:nvSpPr>
        <p:spPr/>
        <p:txBody>
          <a:bodyPr/>
          <a:lstStyle/>
          <a:p>
            <a:fld id="{6D48D573-2F16-4555-A739-A27AD229935D}" type="slidenum">
              <a:rPr lang="en-US" smtClean="0"/>
              <a:t>74</a:t>
            </a:fld>
            <a:endParaRPr lang="en-US"/>
          </a:p>
        </p:txBody>
      </p:sp>
    </p:spTree>
    <p:extLst>
      <p:ext uri="{BB962C8B-B14F-4D97-AF65-F5344CB8AC3E}">
        <p14:creationId xmlns:p14="http://schemas.microsoft.com/office/powerpoint/2010/main" val="32006980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latin typeface="Nunito Sans" pitchFamily="2" charset="0"/>
              </a:rPr>
              <a:t>Remarquez que le contenu du fichier « requirements.txt » reste inchangé</a:t>
            </a:r>
          </a:p>
          <a:p>
            <a:endParaRPr lang="fr-FR" noProof="0" dirty="0">
              <a:latin typeface="Nunito Sans" pitchFamily="2" charset="0"/>
            </a:endParaRPr>
          </a:p>
          <a:p>
            <a:r>
              <a:rPr lang="fr-FR" noProof="0" dirty="0">
                <a:latin typeface="Nunito Sans" pitchFamily="2" charset="0"/>
              </a:rPr>
              <a:t>Explications des commandes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solidFill>
                  <a:schemeClr val="accent2"/>
                </a:solidFill>
                <a:latin typeface="Consolas" panose="020B0609020204030204" pitchFamily="49" charset="0"/>
              </a:rPr>
              <a:t>dir</a:t>
            </a:r>
            <a:r>
              <a:rPr lang="en-US" b="1" dirty="0">
                <a:solidFill>
                  <a:schemeClr val="accent2"/>
                </a:solidFill>
                <a:latin typeface="Consolas" panose="020B0609020204030204" pitchFamily="49" charset="0"/>
              </a:rPr>
              <a:t> </a:t>
            </a:r>
            <a:r>
              <a:rPr lang="en-US" b="1" dirty="0">
                <a:solidFill>
                  <a:schemeClr val="accent1"/>
                </a:solidFill>
                <a:latin typeface="Consolas" panose="020B0609020204030204" pitchFamily="49" charset="0"/>
              </a:rPr>
              <a:t>/w </a:t>
            </a:r>
            <a:r>
              <a:rPr lang="en-US" b="1" dirty="0">
                <a:latin typeface="Consolas" panose="020B0609020204030204" pitchFamily="49" charset="0"/>
              </a:rPr>
              <a:t>.\.</a:t>
            </a:r>
            <a:r>
              <a:rPr lang="en-US" b="1" dirty="0" err="1">
                <a:latin typeface="Consolas" panose="020B0609020204030204" pitchFamily="49" charset="0"/>
              </a:rPr>
              <a:t>venv</a:t>
            </a:r>
            <a:r>
              <a:rPr lang="en-US" b="1" dirty="0">
                <a:latin typeface="Consolas" panose="020B0609020204030204" pitchFamily="49" charset="0"/>
              </a:rPr>
              <a:t>\Lib\site-packages </a:t>
            </a:r>
            <a:r>
              <a:rPr lang="en-US" dirty="0">
                <a:latin typeface="Consolas" panose="020B0609020204030204" pitchFamily="49" charset="0"/>
              </a:rPr>
              <a:t>: </a:t>
            </a:r>
            <a:r>
              <a:rPr lang="fr-FR" dirty="0">
                <a:solidFill>
                  <a:schemeClr val="accent1"/>
                </a:solidFill>
                <a:latin typeface="Consolas" panose="020B0609020204030204" pitchFamily="49" charset="0"/>
              </a:rPr>
              <a:t>Affiche le contenu du dossier </a:t>
            </a:r>
            <a:r>
              <a:rPr lang="en-US" dirty="0">
                <a:latin typeface="Consolas" panose="020B0609020204030204" pitchFamily="49" charset="0"/>
              </a:rPr>
              <a:t>.\.</a:t>
            </a:r>
            <a:r>
              <a:rPr lang="en-US" dirty="0" err="1">
                <a:latin typeface="Consolas" panose="020B0609020204030204" pitchFamily="49" charset="0"/>
              </a:rPr>
              <a:t>venv</a:t>
            </a:r>
            <a:r>
              <a:rPr lang="en-US" dirty="0">
                <a:latin typeface="Consolas" panose="020B0609020204030204" pitchFamily="49" charset="0"/>
              </a:rPr>
              <a:t>\Lib\site-packages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noProof="0" dirty="0">
                <a:latin typeface="Nunito Sans" pitchFamily="2" charset="0"/>
              </a:rPr>
              <a:t>type requirements.txt </a:t>
            </a:r>
            <a:r>
              <a:rPr lang="fr-FR" noProof="0" dirty="0">
                <a:latin typeface="Nunito Sans" pitchFamily="2" charset="0"/>
              </a:rPr>
              <a:t>: </a:t>
            </a:r>
            <a:r>
              <a:rPr lang="fr-FR" b="0" dirty="0">
                <a:solidFill>
                  <a:srgbClr val="FF8B00"/>
                </a:solidFill>
                <a:latin typeface="Consolas" panose="020B0609020204030204" pitchFamily="49" charset="0"/>
              </a:rPr>
              <a:t>Affiche le contenu du fichier « requirements.txt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solidFill>
                  <a:srgbClr val="FF8B00"/>
                </a:solidFill>
                <a:latin typeface="Consolas" panose="020B0609020204030204" pitchFamily="49" charset="0"/>
              </a:rPr>
              <a:t>python -m </a:t>
            </a:r>
            <a:r>
              <a:rPr lang="fr-FR" b="1" dirty="0" err="1">
                <a:solidFill>
                  <a:srgbClr val="FF8B00"/>
                </a:solidFill>
                <a:latin typeface="Consolas" panose="020B0609020204030204" pitchFamily="49" charset="0"/>
              </a:rPr>
              <a:t>pip</a:t>
            </a:r>
            <a:r>
              <a:rPr lang="fr-FR" b="1" dirty="0">
                <a:solidFill>
                  <a:srgbClr val="FF8B00"/>
                </a:solidFill>
                <a:latin typeface="Consolas" panose="020B0609020204030204" pitchFamily="49" charset="0"/>
              </a:rPr>
              <a:t> </a:t>
            </a:r>
            <a:r>
              <a:rPr lang="fr-FR" b="1" dirty="0" err="1">
                <a:solidFill>
                  <a:srgbClr val="FF8B00"/>
                </a:solidFill>
                <a:latin typeface="Consolas" panose="020B0609020204030204" pitchFamily="49" charset="0"/>
              </a:rPr>
              <a:t>install</a:t>
            </a:r>
            <a:r>
              <a:rPr lang="fr-FR" b="1" dirty="0">
                <a:solidFill>
                  <a:srgbClr val="FF8B00"/>
                </a:solidFill>
                <a:latin typeface="Consolas" panose="020B0609020204030204" pitchFamily="49" charset="0"/>
              </a:rPr>
              <a:t> package --upgrade</a:t>
            </a:r>
            <a:r>
              <a:rPr lang="fr-FR" b="0" dirty="0">
                <a:solidFill>
                  <a:srgbClr val="FF8B00"/>
                </a:solidFill>
                <a:latin typeface="Consolas" panose="020B0609020204030204" pitchFamily="49" charset="0"/>
              </a:rPr>
              <a:t> : Permet de mettre à jour un paquet (ici « </a:t>
            </a:r>
            <a:r>
              <a:rPr lang="fr-FR" b="0" dirty="0" err="1">
                <a:solidFill>
                  <a:srgbClr val="FF8B00"/>
                </a:solidFill>
                <a:latin typeface="Consolas" panose="020B0609020204030204" pitchFamily="49" charset="0"/>
              </a:rPr>
              <a:t>exifread</a:t>
            </a:r>
            <a:r>
              <a:rPr lang="fr-FR" b="0" dirty="0">
                <a:solidFill>
                  <a:srgbClr val="FF8B00"/>
                </a:solidFill>
                <a:latin typeface="Consolas" panose="020B0609020204030204" pitchFamily="49" charset="0"/>
              </a:rPr>
              <a:t> » qui est déjà à la dernière version comme indique par le message)</a:t>
            </a:r>
          </a:p>
        </p:txBody>
      </p:sp>
      <p:sp>
        <p:nvSpPr>
          <p:cNvPr id="4" name="Slide Number Placeholder 3"/>
          <p:cNvSpPr>
            <a:spLocks noGrp="1"/>
          </p:cNvSpPr>
          <p:nvPr>
            <p:ph type="sldNum" sz="quarter" idx="5"/>
          </p:nvPr>
        </p:nvSpPr>
        <p:spPr/>
        <p:txBody>
          <a:bodyPr/>
          <a:lstStyle/>
          <a:p>
            <a:fld id="{6D48D573-2F16-4555-A739-A27AD229935D}" type="slidenum">
              <a:rPr lang="en-US" smtClean="0"/>
              <a:t>75</a:t>
            </a:fld>
            <a:endParaRPr lang="en-US"/>
          </a:p>
        </p:txBody>
      </p:sp>
    </p:spTree>
    <p:extLst>
      <p:ext uri="{BB962C8B-B14F-4D97-AF65-F5344CB8AC3E}">
        <p14:creationId xmlns:p14="http://schemas.microsoft.com/office/powerpoint/2010/main" val="4009465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latin typeface="Nunito Sans" pitchFamily="2" charset="0"/>
              </a:rPr>
              <a:t>Remarquez que les dossiers </a:t>
            </a:r>
            <a:r>
              <a:rPr lang="fr-FR" noProof="0" dirty="0" err="1">
                <a:latin typeface="Nunito Sans" pitchFamily="2" charset="0"/>
              </a:rPr>
              <a:t>exifread</a:t>
            </a:r>
            <a:r>
              <a:rPr lang="fr-FR" noProof="0" dirty="0">
                <a:latin typeface="Nunito Sans" pitchFamily="2" charset="0"/>
              </a:rPr>
              <a:t> présents dans « </a:t>
            </a:r>
            <a:r>
              <a:rPr lang="fr-FR" dirty="0">
                <a:solidFill>
                  <a:srgbClr val="F2F2F2"/>
                </a:solidFill>
                <a:latin typeface="Consolas" panose="020B0609020204030204" pitchFamily="49" charset="0"/>
              </a:rPr>
              <a:t>.\.</a:t>
            </a:r>
            <a:r>
              <a:rPr lang="fr-FR" dirty="0" err="1">
                <a:solidFill>
                  <a:srgbClr val="F2F2F2"/>
                </a:solidFill>
                <a:latin typeface="Consolas" panose="020B0609020204030204" pitchFamily="49" charset="0"/>
              </a:rPr>
              <a:t>venv</a:t>
            </a:r>
            <a:r>
              <a:rPr lang="fr-FR" dirty="0">
                <a:solidFill>
                  <a:srgbClr val="F2F2F2"/>
                </a:solidFill>
                <a:latin typeface="Consolas" panose="020B0609020204030204" pitchFamily="49" charset="0"/>
              </a:rPr>
              <a:t>\Lib\site-packages » ont été supprimés</a:t>
            </a:r>
            <a:endParaRPr lang="fr-FR" noProof="0" dirty="0">
              <a:latin typeface="Nunito Sans" pitchFamily="2" charset="0"/>
            </a:endParaRPr>
          </a:p>
          <a:p>
            <a:endParaRPr lang="fr-FR" noProof="0" dirty="0">
              <a:latin typeface="Nunito Sans" pitchFamily="2" charset="0"/>
            </a:endParaRPr>
          </a:p>
          <a:p>
            <a:r>
              <a:rPr lang="fr-FR" noProof="0" dirty="0">
                <a:latin typeface="Nunito Sans" pitchFamily="2" charset="0"/>
              </a:rPr>
              <a:t>Explications des commandes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solidFill>
                  <a:schemeClr val="accent2"/>
                </a:solidFill>
                <a:latin typeface="Consolas" panose="020B0609020204030204" pitchFamily="49" charset="0"/>
              </a:rPr>
              <a:t>python -m </a:t>
            </a:r>
            <a:r>
              <a:rPr lang="fr-FR" b="1" dirty="0" err="1">
                <a:solidFill>
                  <a:schemeClr val="accent2"/>
                </a:solidFill>
                <a:latin typeface="Consolas" panose="020B0609020204030204" pitchFamily="49" charset="0"/>
              </a:rPr>
              <a:t>pip</a:t>
            </a:r>
            <a:r>
              <a:rPr lang="fr-FR" b="1" dirty="0">
                <a:solidFill>
                  <a:schemeClr val="accent2"/>
                </a:solidFill>
                <a:latin typeface="Consolas" panose="020B0609020204030204" pitchFamily="49" charset="0"/>
              </a:rPr>
              <a:t> </a:t>
            </a:r>
            <a:r>
              <a:rPr lang="fr-FR" b="1" dirty="0" err="1">
                <a:solidFill>
                  <a:schemeClr val="accent2"/>
                </a:solidFill>
                <a:latin typeface="Consolas" panose="020B0609020204030204" pitchFamily="49" charset="0"/>
              </a:rPr>
              <a:t>uninstall</a:t>
            </a:r>
            <a:r>
              <a:rPr lang="fr-FR" b="1" dirty="0">
                <a:solidFill>
                  <a:schemeClr val="accent2"/>
                </a:solidFill>
                <a:latin typeface="Consolas" panose="020B0609020204030204" pitchFamily="49" charset="0"/>
              </a:rPr>
              <a:t> package</a:t>
            </a:r>
            <a:r>
              <a:rPr lang="fr-FR" b="1" dirty="0">
                <a:latin typeface="Consolas" panose="020B0609020204030204" pitchFamily="49" charset="0"/>
              </a:rPr>
              <a:t> </a:t>
            </a:r>
            <a:r>
              <a:rPr lang="fr-FR" dirty="0">
                <a:latin typeface="Consolas" panose="020B0609020204030204" pitchFamily="49" charset="0"/>
              </a:rPr>
              <a:t>: </a:t>
            </a:r>
            <a:r>
              <a:rPr lang="fr-FR" dirty="0">
                <a:solidFill>
                  <a:schemeClr val="accent1"/>
                </a:solidFill>
                <a:latin typeface="Consolas" panose="020B0609020204030204" pitchFamily="49" charset="0"/>
              </a:rPr>
              <a:t>Permet de supprimer un paquet (</a:t>
            </a:r>
            <a:r>
              <a:rPr lang="fr-FR" b="0" dirty="0">
                <a:solidFill>
                  <a:srgbClr val="FF8B00"/>
                </a:solidFill>
                <a:latin typeface="Consolas" panose="020B0609020204030204" pitchFamily="49" charset="0"/>
              </a:rPr>
              <a:t>ici « </a:t>
            </a:r>
            <a:r>
              <a:rPr lang="fr-FR" b="0" dirty="0" err="1">
                <a:solidFill>
                  <a:srgbClr val="FF8B00"/>
                </a:solidFill>
                <a:latin typeface="Consolas" panose="020B0609020204030204" pitchFamily="49" charset="0"/>
              </a:rPr>
              <a:t>exifread</a:t>
            </a:r>
            <a:r>
              <a:rPr lang="fr-FR" b="0" dirty="0">
                <a:solidFill>
                  <a:srgbClr val="FF8B00"/>
                </a:solidFill>
                <a:latin typeface="Consolas" panose="020B0609020204030204" pitchFamily="49" charset="0"/>
              </a:rPr>
              <a:t> »)</a:t>
            </a:r>
            <a:endParaRPr lang="fr-FR" dirty="0">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noProof="0" dirty="0" err="1">
                <a:latin typeface="Nunito Sans" pitchFamily="2" charset="0"/>
              </a:rPr>
              <a:t>dir</a:t>
            </a:r>
            <a:r>
              <a:rPr lang="fr-FR" b="1" noProof="0" dirty="0">
                <a:latin typeface="Nunito Sans" pitchFamily="2" charset="0"/>
              </a:rPr>
              <a:t> /w .\.</a:t>
            </a:r>
            <a:r>
              <a:rPr lang="fr-FR" b="1" noProof="0" dirty="0" err="1">
                <a:latin typeface="Nunito Sans" pitchFamily="2" charset="0"/>
              </a:rPr>
              <a:t>venv</a:t>
            </a:r>
            <a:r>
              <a:rPr lang="fr-FR" b="1" noProof="0" dirty="0">
                <a:latin typeface="Nunito Sans" pitchFamily="2" charset="0"/>
              </a:rPr>
              <a:t>\Lib\site-packages </a:t>
            </a:r>
            <a:r>
              <a:rPr lang="fr-FR" noProof="0" dirty="0">
                <a:latin typeface="Nunito Sans" pitchFamily="2" charset="0"/>
              </a:rPr>
              <a:t>: </a:t>
            </a:r>
            <a:r>
              <a:rPr lang="fr-FR" dirty="0">
                <a:solidFill>
                  <a:schemeClr val="accent1"/>
                </a:solidFill>
                <a:latin typeface="Consolas" panose="020B0609020204030204" pitchFamily="49" charset="0"/>
              </a:rPr>
              <a:t>Affiche le contenu du dossier </a:t>
            </a:r>
            <a:r>
              <a:rPr lang="en-US" dirty="0">
                <a:latin typeface="Consolas" panose="020B0609020204030204" pitchFamily="49" charset="0"/>
              </a:rPr>
              <a:t>.\.</a:t>
            </a:r>
            <a:r>
              <a:rPr lang="en-US" dirty="0" err="1">
                <a:latin typeface="Consolas" panose="020B0609020204030204" pitchFamily="49" charset="0"/>
              </a:rPr>
              <a:t>venv</a:t>
            </a:r>
            <a:r>
              <a:rPr lang="en-US" dirty="0">
                <a:latin typeface="Consolas" panose="020B0609020204030204" pitchFamily="49" charset="0"/>
              </a:rPr>
              <a:t>\Lib\site-packages</a:t>
            </a:r>
          </a:p>
        </p:txBody>
      </p:sp>
      <p:sp>
        <p:nvSpPr>
          <p:cNvPr id="4" name="Slide Number Placeholder 3"/>
          <p:cNvSpPr>
            <a:spLocks noGrp="1"/>
          </p:cNvSpPr>
          <p:nvPr>
            <p:ph type="sldNum" sz="quarter" idx="5"/>
          </p:nvPr>
        </p:nvSpPr>
        <p:spPr/>
        <p:txBody>
          <a:bodyPr/>
          <a:lstStyle/>
          <a:p>
            <a:fld id="{6D48D573-2F16-4555-A739-A27AD229935D}" type="slidenum">
              <a:rPr lang="en-US" smtClean="0"/>
              <a:t>76</a:t>
            </a:fld>
            <a:endParaRPr lang="en-US"/>
          </a:p>
        </p:txBody>
      </p:sp>
    </p:spTree>
    <p:extLst>
      <p:ext uri="{BB962C8B-B14F-4D97-AF65-F5344CB8AC3E}">
        <p14:creationId xmlns:p14="http://schemas.microsoft.com/office/powerpoint/2010/main" val="1580606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ordinateurs sont des appareils qui effectuent des calculs déterministes à partir d'un ensemble d'instructions. Cela signifie qu'à partir d'une certaine entrée, la sortie sera toujours la même. Mais comment un ordinateur interprète-t-il un langage de programmation ?</a:t>
            </a:r>
            <a:endParaRPr lang="en-US" dirty="0"/>
          </a:p>
          <a:p>
            <a:endParaRPr lang="en-US" dirty="0"/>
          </a:p>
          <a:p>
            <a:r>
              <a:rPr lang="fr-FR" dirty="0"/>
              <a:t>Les logiciels modernes reposent sur de nombreuses couches d'abstraction :</a:t>
            </a:r>
          </a:p>
          <a:p>
            <a:pPr marL="228600" indent="-228600">
              <a:buAutoNum type="arabicPeriod"/>
            </a:pPr>
            <a:r>
              <a:rPr lang="fr-FR" b="1" dirty="0"/>
              <a:t>Le transistor </a:t>
            </a:r>
            <a:r>
              <a:rPr lang="fr-FR" dirty="0"/>
              <a:t>: Un minuscule composant électronique qui peut soit bloquer, soit laisser passer le courant. L'absence de courant est interprétée comme la valeur 0, et sa présence comme la valeur 1.</a:t>
            </a:r>
          </a:p>
          <a:p>
            <a:pPr marL="228600" indent="-228600">
              <a:buAutoNum type="arabicPeriod"/>
            </a:pPr>
            <a:r>
              <a:rPr lang="fr-FR" b="1" dirty="0"/>
              <a:t>Le circuit intégré </a:t>
            </a:r>
            <a:r>
              <a:rPr lang="fr-FR" dirty="0"/>
              <a:t>: Les transistors sont connectés de différentes manières sur des puces de silicium pour former des circuits intégrés. Ils peuvent effectuer des opérations logiques (telles que "et", "ou", " non") et stocker des données. Ils sont la base de l'unité centrale de traitement ("CPU"), qui aujourd'hui contient des milliards de transistors sur une puce.</a:t>
            </a:r>
          </a:p>
          <a:p>
            <a:pPr marL="228600" indent="-228600">
              <a:buAutoNum type="arabicPeriod"/>
            </a:pPr>
            <a:r>
              <a:rPr lang="fr-FR" b="1" dirty="0"/>
              <a:t>Le langage machine </a:t>
            </a:r>
            <a:r>
              <a:rPr lang="fr-FR" dirty="0"/>
              <a:t>: Les ordinateurs ne peuvent comprendre que les entrées physiques sous forme de 0 et de 1. On établit ce que l’on appelle un « langage machine » pour communiquer avec le CPU en lui donnant des codes binaires représentant les opérations à effectuer (par exemple, addition, soustraction, multiplication, si ... sinon, etc.) Les différentes architectures de CPU (i386, amd64, arm, etc.) ont des jeux d'instructions différents.</a:t>
            </a:r>
          </a:p>
          <a:p>
            <a:pPr marL="228600" indent="-228600">
              <a:buAutoNum type="arabicPeriod"/>
            </a:pPr>
            <a:r>
              <a:rPr lang="fr-FR" b="1" dirty="0"/>
              <a:t>L'</a:t>
            </a:r>
            <a:r>
              <a:rPr lang="fr-FR" b="1" dirty="0" err="1"/>
              <a:t>Assembly</a:t>
            </a:r>
            <a:r>
              <a:rPr lang="fr-FR" dirty="0"/>
              <a:t> : Les 0 et les 1 sont difficiles à lire pour un humain lorsque le logiciel devient complexe. Nous attribuons donc des mots clés aux codes binaires, tels que "ADD", "SUB", "MUL", etc. Ces mots peuvent être utilisés pour écrire des programmes légèrement plus longs et plus complexes.</a:t>
            </a:r>
          </a:p>
          <a:p>
            <a:pPr marL="228600" indent="-228600">
              <a:buAutoNum type="arabicPeriod"/>
            </a:pPr>
            <a:r>
              <a:rPr lang="fr-FR" b="1" dirty="0"/>
              <a:t>Langages compilés </a:t>
            </a:r>
            <a:r>
              <a:rPr lang="fr-FR" dirty="0"/>
              <a:t>: L'un des programmes que l'on peut écrire en langage assembleur s'appelle un « compilateur ». Il permet de prendre des fichiers texte contenant un langage préétabli et de les traduire en langage assembleur ou machine. Le C et le C++ sont des exemples de langages compilés</a:t>
            </a:r>
          </a:p>
          <a:p>
            <a:pPr marL="228600" indent="-228600">
              <a:buAutoNum type="arabicPeriod"/>
            </a:pPr>
            <a:r>
              <a:rPr lang="fr-FR" b="1" dirty="0"/>
              <a:t>Langages </a:t>
            </a:r>
            <a:r>
              <a:rPr lang="fr-FR" b="1" dirty="0" err="1"/>
              <a:t>bytecode</a:t>
            </a:r>
            <a:r>
              <a:rPr lang="fr-FR" b="1" dirty="0"/>
              <a:t> </a:t>
            </a:r>
            <a:r>
              <a:rPr lang="fr-FR" dirty="0"/>
              <a:t>: Certains langages, comme Java ou C#, utilisent une représentation intermédiaire appelée </a:t>
            </a:r>
            <a:r>
              <a:rPr lang="fr-FR" dirty="0" err="1"/>
              <a:t>bytecode</a:t>
            </a:r>
            <a:r>
              <a:rPr lang="fr-FR" dirty="0"/>
              <a:t>, qui est ensuite interprétée différemment en fonction de la plateforme (i386, amd64, arm, etc.). sur laquelle le programme est exécuté</a:t>
            </a:r>
          </a:p>
          <a:p>
            <a:pPr marL="228600" indent="-228600">
              <a:buAutoNum type="arabicPeriod"/>
            </a:pPr>
            <a:r>
              <a:rPr lang="fr-FR" b="1" dirty="0"/>
              <a:t>Langages interprétés </a:t>
            </a:r>
            <a:r>
              <a:rPr lang="fr-FR" dirty="0"/>
              <a:t>: D'autres langages, tels que Python ou JavaScript, ne sont pas du tout traduits. Un programme, appelé « interpréteur », lit les fichiers texte ligne par ligne, les traduit directement en code machine, et les exécute immédiatement</a:t>
            </a:r>
            <a:endParaRPr lang="en-US" dirty="0"/>
          </a:p>
          <a:p>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11</a:t>
            </a:fld>
            <a:endParaRPr lang="en-US"/>
          </a:p>
        </p:txBody>
      </p:sp>
    </p:spTree>
    <p:extLst>
      <p:ext uri="{BB962C8B-B14F-4D97-AF65-F5344CB8AC3E}">
        <p14:creationId xmlns:p14="http://schemas.microsoft.com/office/powerpoint/2010/main" val="3006617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latin typeface="Nunito Sans" pitchFamily="2" charset="0"/>
              </a:rPr>
              <a:t>Explications des commandes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solidFill>
                  <a:schemeClr val="accent2"/>
                </a:solidFill>
                <a:latin typeface="Consolas" panose="020B0609020204030204" pitchFamily="49" charset="0"/>
              </a:rPr>
              <a:t>python -m </a:t>
            </a:r>
            <a:r>
              <a:rPr lang="fr-FR" b="1" dirty="0" err="1">
                <a:solidFill>
                  <a:schemeClr val="accent2"/>
                </a:solidFill>
                <a:latin typeface="Consolas" panose="020B0609020204030204" pitchFamily="49" charset="0"/>
              </a:rPr>
              <a:t>pip</a:t>
            </a:r>
            <a:r>
              <a:rPr lang="fr-FR" b="1" dirty="0">
                <a:solidFill>
                  <a:schemeClr val="accent2"/>
                </a:solidFill>
                <a:latin typeface="Consolas" panose="020B0609020204030204" pitchFamily="49" charset="0"/>
              </a:rPr>
              <a:t> freeze </a:t>
            </a:r>
            <a:r>
              <a:rPr lang="fr-FR" dirty="0">
                <a:latin typeface="Consolas" panose="020B0609020204030204" pitchFamily="49" charset="0"/>
              </a:rPr>
              <a:t>: </a:t>
            </a:r>
            <a:r>
              <a:rPr lang="fr-FR" dirty="0">
                <a:solidFill>
                  <a:schemeClr val="accent1"/>
                </a:solidFill>
                <a:latin typeface="Consolas" panose="020B0609020204030204" pitchFamily="49" charset="0"/>
              </a:rPr>
              <a:t>Affiche la liste détaillée des dépendances du projet</a:t>
            </a:r>
            <a:endParaRPr lang="fr-FR" dirty="0">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noProof="0" dirty="0">
                <a:latin typeface="Nunito Sans" pitchFamily="2" charset="0"/>
              </a:rPr>
              <a:t>python -m </a:t>
            </a:r>
            <a:r>
              <a:rPr lang="fr-FR" b="1" noProof="0" dirty="0" err="1">
                <a:latin typeface="Nunito Sans" pitchFamily="2" charset="0"/>
              </a:rPr>
              <a:t>pip</a:t>
            </a:r>
            <a:r>
              <a:rPr lang="fr-FR" b="1" noProof="0" dirty="0">
                <a:latin typeface="Nunito Sans" pitchFamily="2" charset="0"/>
              </a:rPr>
              <a:t> freeze &gt; requirements.txt </a:t>
            </a:r>
            <a:r>
              <a:rPr lang="fr-FR" noProof="0" dirty="0">
                <a:latin typeface="Nunito Sans" pitchFamily="2" charset="0"/>
              </a:rPr>
              <a:t>: </a:t>
            </a:r>
            <a:r>
              <a:rPr lang="fr-FR" dirty="0">
                <a:solidFill>
                  <a:schemeClr val="accent1"/>
                </a:solidFill>
                <a:latin typeface="Consolas" panose="020B0609020204030204" pitchFamily="49" charset="0"/>
              </a:rPr>
              <a:t>Sauvegarde la liste détaillée de dépendances dans le fichier </a:t>
            </a:r>
            <a:r>
              <a:rPr lang="fr-FR" noProof="0" dirty="0">
                <a:solidFill>
                  <a:schemeClr val="accent1"/>
                </a:solidFill>
                <a:latin typeface="Consolas" panose="020B0609020204030204" pitchFamily="49" charset="0"/>
              </a:rPr>
              <a:t>« requirements.txt » pour assurer la cohérence entre deux environnements</a:t>
            </a:r>
            <a:endParaRPr lang="fr-FR"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D48D573-2F16-4555-A739-A27AD229935D}" type="slidenum">
              <a:rPr lang="en-US" smtClean="0"/>
              <a:t>77</a:t>
            </a:fld>
            <a:endParaRPr lang="en-US"/>
          </a:p>
        </p:txBody>
      </p:sp>
    </p:spTree>
    <p:extLst>
      <p:ext uri="{BB962C8B-B14F-4D97-AF65-F5344CB8AC3E}">
        <p14:creationId xmlns:p14="http://schemas.microsoft.com/office/powerpoint/2010/main" val="1983326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Des exemples pour ce slide ainsi que les démonstrations de </a:t>
            </a:r>
            <a:r>
              <a:rPr lang="fr-FR" noProof="0" dirty="0" err="1"/>
              <a:t>pip</a:t>
            </a:r>
            <a:r>
              <a:rPr lang="fr-FR" noProof="0" dirty="0"/>
              <a:t> sont donnés dans le projet accompagnant « python-</a:t>
            </a:r>
            <a:r>
              <a:rPr lang="fr-FR" noProof="0" dirty="0" err="1"/>
              <a:t>dependencies</a:t>
            </a:r>
            <a:r>
              <a:rPr lang="fr-FR" noProof="0" dirty="0"/>
              <a:t>-course » dans les fichiers: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05-pip-packages-import/01-text-to-speech.py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noProof="0" dirty="0"/>
              <a:t>05-pip-packages-import/02-wikipedia.py</a:t>
            </a:r>
          </a:p>
        </p:txBody>
      </p:sp>
      <p:sp>
        <p:nvSpPr>
          <p:cNvPr id="4" name="Slide Number Placeholder 3"/>
          <p:cNvSpPr>
            <a:spLocks noGrp="1"/>
          </p:cNvSpPr>
          <p:nvPr>
            <p:ph type="sldNum" sz="quarter" idx="5"/>
          </p:nvPr>
        </p:nvSpPr>
        <p:spPr/>
        <p:txBody>
          <a:bodyPr/>
          <a:lstStyle/>
          <a:p>
            <a:fld id="{6D48D573-2F16-4555-A739-A27AD229935D}" type="slidenum">
              <a:rPr lang="en-US" smtClean="0"/>
              <a:t>78</a:t>
            </a:fld>
            <a:endParaRPr lang="en-US"/>
          </a:p>
        </p:txBody>
      </p:sp>
    </p:spTree>
    <p:extLst>
      <p:ext uri="{BB962C8B-B14F-4D97-AF65-F5344CB8AC3E}">
        <p14:creationId xmlns:p14="http://schemas.microsoft.com/office/powerpoint/2010/main" val="12618428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correction de ce TP se trouve dans </a:t>
            </a:r>
            <a:r>
              <a:rPr lang="fr-FR" noProof="0" dirty="0"/>
              <a:t>le projet accompagnant « python-</a:t>
            </a:r>
            <a:r>
              <a:rPr lang="fr-FR" noProof="0" dirty="0" err="1"/>
              <a:t>dependencies</a:t>
            </a:r>
            <a:r>
              <a:rPr lang="fr-FR" noProof="0" dirty="0"/>
              <a:t>-course » dans les dossiers:</a:t>
            </a:r>
          </a:p>
          <a:p>
            <a:pPr marL="171450" indent="-171450">
              <a:buFont typeface="Arial" panose="020B0604020202020204" pitchFamily="34" charset="0"/>
              <a:buChar char="•"/>
            </a:pPr>
            <a:r>
              <a:rPr lang="fr-FR" noProof="0" dirty="0"/>
              <a:t>corrections-</a:t>
            </a:r>
            <a:r>
              <a:rPr lang="fr-FR" noProof="0" dirty="0" err="1"/>
              <a:t>tp</a:t>
            </a:r>
            <a:r>
              <a:rPr lang="fr-FR" noProof="0" dirty="0"/>
              <a:t>/tp-11-rock-paper-scissors</a:t>
            </a:r>
            <a:endParaRPr lang="en-US" dirty="0"/>
          </a:p>
        </p:txBody>
      </p:sp>
      <p:sp>
        <p:nvSpPr>
          <p:cNvPr id="4" name="Slide Number Placeholder 3"/>
          <p:cNvSpPr>
            <a:spLocks noGrp="1"/>
          </p:cNvSpPr>
          <p:nvPr>
            <p:ph type="sldNum" sz="quarter" idx="5"/>
          </p:nvPr>
        </p:nvSpPr>
        <p:spPr/>
        <p:txBody>
          <a:bodyPr/>
          <a:lstStyle/>
          <a:p>
            <a:fld id="{6D48D573-2F16-4555-A739-A27AD229935D}" type="slidenum">
              <a:rPr lang="en-US" smtClean="0"/>
              <a:t>79</a:t>
            </a:fld>
            <a:endParaRPr lang="en-US"/>
          </a:p>
        </p:txBody>
      </p:sp>
    </p:spTree>
    <p:extLst>
      <p:ext uri="{BB962C8B-B14F-4D97-AF65-F5344CB8AC3E}">
        <p14:creationId xmlns:p14="http://schemas.microsoft.com/office/powerpoint/2010/main" val="3727442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Code pour additionner deux nombres en C++ traduit en </a:t>
            </a:r>
            <a:r>
              <a:rPr lang="fr-FR" noProof="0" dirty="0" err="1"/>
              <a:t>Assembly</a:t>
            </a:r>
            <a:r>
              <a:rPr lang="fr-FR" noProof="0" dirty="0"/>
              <a:t> puis en langage machine (hexadécimal et binaire)</a:t>
            </a:r>
          </a:p>
        </p:txBody>
      </p:sp>
      <p:sp>
        <p:nvSpPr>
          <p:cNvPr id="4" name="Slide Number Placeholder 3"/>
          <p:cNvSpPr>
            <a:spLocks noGrp="1"/>
          </p:cNvSpPr>
          <p:nvPr>
            <p:ph type="sldNum" sz="quarter" idx="5"/>
          </p:nvPr>
        </p:nvSpPr>
        <p:spPr/>
        <p:txBody>
          <a:bodyPr/>
          <a:lstStyle/>
          <a:p>
            <a:fld id="{6D48D573-2F16-4555-A739-A27AD229935D}" type="slidenum">
              <a:rPr lang="en-US" smtClean="0"/>
              <a:t>13</a:t>
            </a:fld>
            <a:endParaRPr lang="en-US"/>
          </a:p>
        </p:txBody>
      </p:sp>
    </p:spTree>
    <p:extLst>
      <p:ext uri="{BB962C8B-B14F-4D97-AF65-F5344CB8AC3E}">
        <p14:creationId xmlns:p14="http://schemas.microsoft.com/office/powerpoint/2010/main" val="2037876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latin typeface="Nunito Sans" pitchFamily="2" charset="0"/>
              </a:rPr>
              <a:t>Le </a:t>
            </a:r>
            <a:r>
              <a:rPr lang="fr-FR" noProof="0" dirty="0" err="1">
                <a:latin typeface="Nunito Sans" pitchFamily="2" charset="0"/>
              </a:rPr>
              <a:t>Nandgame</a:t>
            </a:r>
            <a:r>
              <a:rPr lang="fr-FR" noProof="0" dirty="0">
                <a:latin typeface="Nunito Sans" pitchFamily="2" charset="0"/>
              </a:rPr>
              <a:t> est un petit jeu que vous pouvez essayer dans votre navigateur. Il vous montre comment partir des simples relais électriques à un langage de programmation</a:t>
            </a:r>
          </a:p>
        </p:txBody>
      </p:sp>
      <p:sp>
        <p:nvSpPr>
          <p:cNvPr id="4" name="Slide Number Placeholder 3"/>
          <p:cNvSpPr>
            <a:spLocks noGrp="1"/>
          </p:cNvSpPr>
          <p:nvPr>
            <p:ph type="sldNum" sz="quarter" idx="5"/>
          </p:nvPr>
        </p:nvSpPr>
        <p:spPr/>
        <p:txBody>
          <a:bodyPr/>
          <a:lstStyle/>
          <a:p>
            <a:fld id="{6D48D573-2F16-4555-A739-A27AD229935D}" type="slidenum">
              <a:rPr lang="en-US" smtClean="0"/>
              <a:t>14</a:t>
            </a:fld>
            <a:endParaRPr lang="en-US"/>
          </a:p>
        </p:txBody>
      </p:sp>
    </p:spTree>
    <p:extLst>
      <p:ext uri="{BB962C8B-B14F-4D97-AF65-F5344CB8AC3E}">
        <p14:creationId xmlns:p14="http://schemas.microsoft.com/office/powerpoint/2010/main" val="29490103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19.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gradFill flip="none" rotWithShape="1">
          <a:gsLst>
            <a:gs pos="70000">
              <a:schemeClr val="bg1">
                <a:lumMod val="95000"/>
              </a:schemeClr>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678B932-7C5A-32C1-263C-1E603E88603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2897"/>
          <a:stretch/>
        </p:blipFill>
        <p:spPr>
          <a:xfrm>
            <a:off x="0" y="0"/>
            <a:ext cx="12192000" cy="5454174"/>
          </a:xfrm>
          <a:prstGeom prst="rect">
            <a:avLst/>
          </a:prstGeom>
        </p:spPr>
      </p:pic>
      <p:sp>
        <p:nvSpPr>
          <p:cNvPr id="2" name="Title 1">
            <a:extLst>
              <a:ext uri="{FF2B5EF4-FFF2-40B4-BE49-F238E27FC236}">
                <a16:creationId xmlns:a16="http://schemas.microsoft.com/office/drawing/2014/main" id="{68244E99-DF41-0F23-0828-1CBEBE399BA4}"/>
              </a:ext>
            </a:extLst>
          </p:cNvPr>
          <p:cNvSpPr>
            <a:spLocks noGrp="1"/>
          </p:cNvSpPr>
          <p:nvPr>
            <p:ph type="ctrTitle" hasCustomPrompt="1"/>
          </p:nvPr>
        </p:nvSpPr>
        <p:spPr>
          <a:xfrm>
            <a:off x="1524000" y="3016758"/>
            <a:ext cx="9144000" cy="824484"/>
          </a:xfrm>
          <a:prstGeom prst="rect">
            <a:avLst/>
          </a:prstGeom>
        </p:spPr>
        <p:txBody>
          <a:bodyPr anchor="ctr"/>
          <a:lstStyle>
            <a:lvl1pPr algn="ctr">
              <a:defRPr sz="6600">
                <a:solidFill>
                  <a:schemeClr val="accent1"/>
                </a:solidFill>
                <a:latin typeface="Nunito Sans ExtraBold" pitchFamily="2" charset="0"/>
              </a:defRPr>
            </a:lvl1pPr>
          </a:lstStyle>
          <a:p>
            <a:r>
              <a:rPr lang="en-US" dirty="0"/>
              <a:t>CLICK TO EDIT TITLE</a:t>
            </a:r>
          </a:p>
        </p:txBody>
      </p:sp>
      <p:sp>
        <p:nvSpPr>
          <p:cNvPr id="3" name="Subtitle 2">
            <a:extLst>
              <a:ext uri="{FF2B5EF4-FFF2-40B4-BE49-F238E27FC236}">
                <a16:creationId xmlns:a16="http://schemas.microsoft.com/office/drawing/2014/main" id="{0C2958D6-D8A8-30C7-90EA-FC8C9BE79208}"/>
              </a:ext>
            </a:extLst>
          </p:cNvPr>
          <p:cNvSpPr>
            <a:spLocks noGrp="1"/>
          </p:cNvSpPr>
          <p:nvPr>
            <p:ph type="subTitle" idx="1" hasCustomPrompt="1"/>
          </p:nvPr>
        </p:nvSpPr>
        <p:spPr>
          <a:xfrm>
            <a:off x="1524000" y="3927170"/>
            <a:ext cx="9144000" cy="723192"/>
          </a:xfrm>
          <a:prstGeom prst="rect">
            <a:avLst/>
          </a:prstGeom>
        </p:spPr>
        <p:txBody>
          <a:bodyPr anchor="t"/>
          <a:lstStyle>
            <a:lvl1pPr marL="0" indent="0" algn="ctr">
              <a:buNone/>
              <a:defRPr sz="1400">
                <a:solidFill>
                  <a:schemeClr val="tx1"/>
                </a:solidFill>
                <a:latin typeface="Nunito Sans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Box 16">
            <a:extLst>
              <a:ext uri="{FF2B5EF4-FFF2-40B4-BE49-F238E27FC236}">
                <a16:creationId xmlns:a16="http://schemas.microsoft.com/office/drawing/2014/main" id="{23D0205E-3191-DE2D-1186-24DA3FD7403A}"/>
              </a:ext>
            </a:extLst>
          </p:cNvPr>
          <p:cNvSpPr txBox="1"/>
          <p:nvPr userDrawn="1"/>
        </p:nvSpPr>
        <p:spPr>
          <a:xfrm>
            <a:off x="9678661" y="6034218"/>
            <a:ext cx="2031067" cy="338554"/>
          </a:xfrm>
          <a:prstGeom prst="rect">
            <a:avLst/>
          </a:prstGeom>
          <a:noFill/>
        </p:spPr>
        <p:txBody>
          <a:bodyPr wrap="square" rtlCol="0">
            <a:spAutoFit/>
          </a:bodyPr>
          <a:lstStyle/>
          <a:p>
            <a:pPr algn="ctr">
              <a:spcBef>
                <a:spcPts val="10"/>
              </a:spcBef>
              <a:spcAft>
                <a:spcPts val="10"/>
              </a:spcAft>
            </a:pPr>
            <a:r>
              <a:rPr lang="en-US" sz="1600" dirty="0">
                <a:solidFill>
                  <a:schemeClr val="tx1"/>
                </a:solidFill>
                <a:latin typeface="Nunito Sans Bold" pitchFamily="2" charset="0"/>
              </a:rPr>
              <a:t>Ebb Technologies</a:t>
            </a:r>
          </a:p>
        </p:txBody>
      </p:sp>
      <p:pic>
        <p:nvPicPr>
          <p:cNvPr id="10" name="Picture 9">
            <a:extLst>
              <a:ext uri="{FF2B5EF4-FFF2-40B4-BE49-F238E27FC236}">
                <a16:creationId xmlns:a16="http://schemas.microsoft.com/office/drawing/2014/main" id="{72CC3510-48D7-FD3E-E532-85E7A4FD019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2272" y="5963319"/>
            <a:ext cx="2083455" cy="480352"/>
          </a:xfrm>
          <a:prstGeom prst="rect">
            <a:avLst/>
          </a:prstGeom>
        </p:spPr>
      </p:pic>
    </p:spTree>
    <p:extLst>
      <p:ext uri="{BB962C8B-B14F-4D97-AF65-F5344CB8AC3E}">
        <p14:creationId xmlns:p14="http://schemas.microsoft.com/office/powerpoint/2010/main" val="34363828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Editor With Preview">
    <p:bg>
      <p:bgRef idx="1001">
        <a:schemeClr val="bg1"/>
      </p:bgRef>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AD98E01-6BFE-84E0-B32D-E2E8856039F7}"/>
              </a:ext>
            </a:extLst>
          </p:cNvPr>
          <p:cNvSpPr/>
          <p:nvPr userDrawn="1"/>
        </p:nvSpPr>
        <p:spPr>
          <a:xfrm>
            <a:off x="7110413" y="400115"/>
            <a:ext cx="5081587" cy="645788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B83BF72-E8C0-6F6B-B1CF-C08E13A26D12}"/>
              </a:ext>
            </a:extLst>
          </p:cNvPr>
          <p:cNvSpPr/>
          <p:nvPr/>
        </p:nvSpPr>
        <p:spPr>
          <a:xfrm>
            <a:off x="7111784" y="-2381"/>
            <a:ext cx="5079999" cy="402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A761DCF-E255-A6B4-247D-A2BD894C89FF}"/>
              </a:ext>
            </a:extLst>
          </p:cNvPr>
          <p:cNvSpPr/>
          <p:nvPr/>
        </p:nvSpPr>
        <p:spPr>
          <a:xfrm>
            <a:off x="7112001" y="209675"/>
            <a:ext cx="5079999" cy="19044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A25D0F22-9B83-D7D4-2196-A52207E4882E}"/>
              </a:ext>
            </a:extLst>
          </p:cNvPr>
          <p:cNvSpPr/>
          <p:nvPr/>
        </p:nvSpPr>
        <p:spPr>
          <a:xfrm rot="10800000">
            <a:off x="7348810" y="265713"/>
            <a:ext cx="85725" cy="82550"/>
          </a:xfrm>
          <a:prstGeom prst="leftArrow">
            <a:avLst>
              <a:gd name="adj1" fmla="val 32690"/>
              <a:gd name="adj2" fmla="val 50000"/>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U-Turn 29">
            <a:extLst>
              <a:ext uri="{FF2B5EF4-FFF2-40B4-BE49-F238E27FC236}">
                <a16:creationId xmlns:a16="http://schemas.microsoft.com/office/drawing/2014/main" id="{D53BAFC9-6C66-8891-E9EE-DC78B4D01881}"/>
              </a:ext>
            </a:extLst>
          </p:cNvPr>
          <p:cNvSpPr/>
          <p:nvPr/>
        </p:nvSpPr>
        <p:spPr>
          <a:xfrm>
            <a:off x="7505377" y="265713"/>
            <a:ext cx="75045" cy="82550"/>
          </a:xfrm>
          <a:prstGeom prst="uturnArrow">
            <a:avLst>
              <a:gd name="adj1" fmla="val 25000"/>
              <a:gd name="adj2" fmla="val 25000"/>
              <a:gd name="adj3" fmla="val 25000"/>
              <a:gd name="adj4" fmla="val 43750"/>
              <a:gd name="adj5" fmla="val 75000"/>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Left 30">
            <a:extLst>
              <a:ext uri="{FF2B5EF4-FFF2-40B4-BE49-F238E27FC236}">
                <a16:creationId xmlns:a16="http://schemas.microsoft.com/office/drawing/2014/main" id="{DD693F15-75F7-4A13-D8CC-0971FB4A9F81}"/>
              </a:ext>
            </a:extLst>
          </p:cNvPr>
          <p:cNvSpPr/>
          <p:nvPr/>
        </p:nvSpPr>
        <p:spPr>
          <a:xfrm>
            <a:off x="7187405" y="265713"/>
            <a:ext cx="85725" cy="82550"/>
          </a:xfrm>
          <a:prstGeom prst="leftArrow">
            <a:avLst>
              <a:gd name="adj1" fmla="val 32690"/>
              <a:gd name="adj2" fmla="val 50000"/>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D10973CE-A196-B81E-70C2-F5F4D438894F}"/>
              </a:ext>
            </a:extLst>
          </p:cNvPr>
          <p:cNvSpPr/>
          <p:nvPr/>
        </p:nvSpPr>
        <p:spPr>
          <a:xfrm>
            <a:off x="7651265" y="240745"/>
            <a:ext cx="4462732" cy="12829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2">
                    <a:lumMod val="25000"/>
                  </a:schemeClr>
                </a:solidFill>
              </a:rPr>
              <a:t>   File |</a:t>
            </a:r>
          </a:p>
        </p:txBody>
      </p:sp>
      <p:sp>
        <p:nvSpPr>
          <p:cNvPr id="33" name="Oval 32">
            <a:extLst>
              <a:ext uri="{FF2B5EF4-FFF2-40B4-BE49-F238E27FC236}">
                <a16:creationId xmlns:a16="http://schemas.microsoft.com/office/drawing/2014/main" id="{C4BCBABD-3272-63A4-AB04-C04C3C3DADEE}"/>
              </a:ext>
            </a:extLst>
          </p:cNvPr>
          <p:cNvSpPr/>
          <p:nvPr/>
        </p:nvSpPr>
        <p:spPr>
          <a:xfrm>
            <a:off x="7694398" y="265712"/>
            <a:ext cx="73818" cy="7381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lumMod val="65000"/>
                  </a:schemeClr>
                </a:solidFill>
              </a:rPr>
              <a:t>i</a:t>
            </a:r>
          </a:p>
        </p:txBody>
      </p:sp>
      <p:sp>
        <p:nvSpPr>
          <p:cNvPr id="34" name="Rectangle: Top Corners Rounded 33">
            <a:extLst>
              <a:ext uri="{FF2B5EF4-FFF2-40B4-BE49-F238E27FC236}">
                <a16:creationId xmlns:a16="http://schemas.microsoft.com/office/drawing/2014/main" id="{7A4CE55E-01F5-1EE5-C365-2AFC50B2367B}"/>
              </a:ext>
            </a:extLst>
          </p:cNvPr>
          <p:cNvSpPr/>
          <p:nvPr/>
        </p:nvSpPr>
        <p:spPr>
          <a:xfrm>
            <a:off x="7134333" y="19234"/>
            <a:ext cx="1257192" cy="190440"/>
          </a:xfrm>
          <a:prstGeom prst="round2Same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 dirty="0">
              <a:solidFill>
                <a:schemeClr val="bg1"/>
              </a:solidFill>
            </a:endParaRPr>
          </a:p>
        </p:txBody>
      </p:sp>
      <p:pic>
        <p:nvPicPr>
          <p:cNvPr id="35" name="Graphic 34" descr="Earth globe: Americas with solid fill">
            <a:extLst>
              <a:ext uri="{FF2B5EF4-FFF2-40B4-BE49-F238E27FC236}">
                <a16:creationId xmlns:a16="http://schemas.microsoft.com/office/drawing/2014/main" id="{DA64B33F-6577-29D0-398C-C39519A8E6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84352" y="50935"/>
            <a:ext cx="131372" cy="131372"/>
          </a:xfrm>
          <a:prstGeom prst="rect">
            <a:avLst/>
          </a:prstGeom>
        </p:spPr>
      </p:pic>
      <p:sp>
        <p:nvSpPr>
          <p:cNvPr id="25" name="Rectangle 24">
            <a:extLst>
              <a:ext uri="{FF2B5EF4-FFF2-40B4-BE49-F238E27FC236}">
                <a16:creationId xmlns:a16="http://schemas.microsoft.com/office/drawing/2014/main" id="{8BD56C78-97FA-610C-9223-F6F80E5EB455}"/>
              </a:ext>
            </a:extLst>
          </p:cNvPr>
          <p:cNvSpPr/>
          <p:nvPr userDrawn="1"/>
        </p:nvSpPr>
        <p:spPr>
          <a:xfrm>
            <a:off x="0" y="101373"/>
            <a:ext cx="361950" cy="67109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E5DEB80C-B739-3215-65C2-A415E2741673}"/>
              </a:ext>
            </a:extLst>
          </p:cNvPr>
          <p:cNvSpPr/>
          <p:nvPr/>
        </p:nvSpPr>
        <p:spPr>
          <a:xfrm>
            <a:off x="0" y="0"/>
            <a:ext cx="7107715" cy="157038"/>
          </a:xfrm>
          <a:prstGeom prst="rect">
            <a:avLst/>
          </a:prstGeom>
          <a:solidFill>
            <a:schemeClr val="bg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9B049D38-2347-4B14-CAB5-878D554A6EA0}"/>
              </a:ext>
            </a:extLst>
          </p:cNvPr>
          <p:cNvSpPr/>
          <p:nvPr/>
        </p:nvSpPr>
        <p:spPr>
          <a:xfrm>
            <a:off x="3132908" y="55659"/>
            <a:ext cx="1714045"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loud 5">
            <a:extLst>
              <a:ext uri="{FF2B5EF4-FFF2-40B4-BE49-F238E27FC236}">
                <a16:creationId xmlns:a16="http://schemas.microsoft.com/office/drawing/2014/main" id="{9BA22418-9A11-7EF5-D10B-CD9FE1264C24}"/>
              </a:ext>
            </a:extLst>
          </p:cNvPr>
          <p:cNvSpPr/>
          <p:nvPr/>
        </p:nvSpPr>
        <p:spPr>
          <a:xfrm>
            <a:off x="95415" y="41211"/>
            <a:ext cx="80963" cy="80963"/>
          </a:xfrm>
          <a:prstGeom prst="clou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53B3292-E500-F8CD-475F-41A558F3C53A}"/>
              </a:ext>
            </a:extLst>
          </p:cNvPr>
          <p:cNvSpPr/>
          <p:nvPr/>
        </p:nvSpPr>
        <p:spPr>
          <a:xfrm>
            <a:off x="271794" y="58834"/>
            <a:ext cx="252992"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9034F6D2-82BB-429D-63A4-B33D3BE5087B}"/>
              </a:ext>
            </a:extLst>
          </p:cNvPr>
          <p:cNvSpPr/>
          <p:nvPr/>
        </p:nvSpPr>
        <p:spPr>
          <a:xfrm>
            <a:off x="619155" y="58832"/>
            <a:ext cx="252992"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E6EAECB-5341-2EAA-70CB-77AF675D7A5F}"/>
              </a:ext>
            </a:extLst>
          </p:cNvPr>
          <p:cNvSpPr/>
          <p:nvPr/>
        </p:nvSpPr>
        <p:spPr>
          <a:xfrm>
            <a:off x="6843920" y="55657"/>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4FAF304-132A-1948-7F19-0770D2C2C9EB}"/>
              </a:ext>
            </a:extLst>
          </p:cNvPr>
          <p:cNvSpPr/>
          <p:nvPr/>
        </p:nvSpPr>
        <p:spPr>
          <a:xfrm>
            <a:off x="6966276" y="55656"/>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7B19E25-6DA2-8412-80B8-52ED375061F4}"/>
              </a:ext>
            </a:extLst>
          </p:cNvPr>
          <p:cNvSpPr/>
          <p:nvPr/>
        </p:nvSpPr>
        <p:spPr>
          <a:xfrm>
            <a:off x="6721564" y="55655"/>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71488D5-FF6A-8CE5-1613-FD824E13DFD5}"/>
              </a:ext>
            </a:extLst>
          </p:cNvPr>
          <p:cNvSpPr/>
          <p:nvPr userDrawn="1"/>
        </p:nvSpPr>
        <p:spPr>
          <a:xfrm>
            <a:off x="0" y="6701649"/>
            <a:ext cx="7107715" cy="157038"/>
          </a:xfrm>
          <a:prstGeom prst="rect">
            <a:avLst/>
          </a:prstGeom>
          <a:solidFill>
            <a:schemeClr val="bg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0D3B359-EBA2-84A4-E244-9DB869F861CB}"/>
              </a:ext>
            </a:extLst>
          </p:cNvPr>
          <p:cNvSpPr/>
          <p:nvPr userDrawn="1"/>
        </p:nvSpPr>
        <p:spPr>
          <a:xfrm>
            <a:off x="95415" y="6757308"/>
            <a:ext cx="333955"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17BE8FEB-0750-8887-B26B-3964E630DE9C}"/>
              </a:ext>
            </a:extLst>
          </p:cNvPr>
          <p:cNvSpPr/>
          <p:nvPr userDrawn="1"/>
        </p:nvSpPr>
        <p:spPr>
          <a:xfrm>
            <a:off x="524785" y="6757308"/>
            <a:ext cx="188740"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A39DBF4E-8AEB-441F-85DC-8E5EEA8C68A8}"/>
              </a:ext>
            </a:extLst>
          </p:cNvPr>
          <p:cNvSpPr/>
          <p:nvPr userDrawn="1"/>
        </p:nvSpPr>
        <p:spPr>
          <a:xfrm flipH="1">
            <a:off x="6310856" y="6756623"/>
            <a:ext cx="453429" cy="45783"/>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2E79774-6F26-8B0E-301D-DF0CC19FDD6D}"/>
              </a:ext>
            </a:extLst>
          </p:cNvPr>
          <p:cNvSpPr/>
          <p:nvPr userDrawn="1"/>
        </p:nvSpPr>
        <p:spPr>
          <a:xfrm>
            <a:off x="6843920" y="6756624"/>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A3A0AA55-E165-07DA-E1D9-3AA7C66709B8}"/>
              </a:ext>
            </a:extLst>
          </p:cNvPr>
          <p:cNvSpPr/>
          <p:nvPr userDrawn="1"/>
        </p:nvSpPr>
        <p:spPr>
          <a:xfrm>
            <a:off x="6966276" y="6756623"/>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C658D1D-CDA2-1A15-767C-DEA2D4E33DCC}"/>
              </a:ext>
            </a:extLst>
          </p:cNvPr>
          <p:cNvSpPr/>
          <p:nvPr userDrawn="1"/>
        </p:nvSpPr>
        <p:spPr>
          <a:xfrm>
            <a:off x="808940" y="6757244"/>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24F5E21-F93C-43AA-5FF6-9D551E1853CB}"/>
              </a:ext>
            </a:extLst>
          </p:cNvPr>
          <p:cNvSpPr txBox="1"/>
          <p:nvPr userDrawn="1"/>
        </p:nvSpPr>
        <p:spPr>
          <a:xfrm>
            <a:off x="5841065" y="6679454"/>
            <a:ext cx="390156" cy="200055"/>
          </a:xfrm>
          <a:prstGeom prst="rect">
            <a:avLst/>
          </a:prstGeom>
          <a:noFill/>
        </p:spPr>
        <p:txBody>
          <a:bodyPr wrap="square" rtlCol="0">
            <a:spAutoFit/>
          </a:bodyPr>
          <a:lstStyle/>
          <a:p>
            <a:pPr algn="ctr"/>
            <a:r>
              <a:rPr lang="en-US" sz="700" dirty="0">
                <a:solidFill>
                  <a:schemeClr val="accent1">
                    <a:lumMod val="20000"/>
                    <a:lumOff val="80000"/>
                  </a:schemeClr>
                </a:solidFill>
                <a:latin typeface="Consolas" panose="020B0609020204030204" pitchFamily="49" charset="0"/>
              </a:rPr>
              <a:t>LANG</a:t>
            </a:r>
          </a:p>
        </p:txBody>
      </p:sp>
      <p:sp>
        <p:nvSpPr>
          <p:cNvPr id="21" name="TextBox 20">
            <a:extLst>
              <a:ext uri="{FF2B5EF4-FFF2-40B4-BE49-F238E27FC236}">
                <a16:creationId xmlns:a16="http://schemas.microsoft.com/office/drawing/2014/main" id="{A4A95332-7847-0F39-6F0E-E130C459A3E1}"/>
              </a:ext>
            </a:extLst>
          </p:cNvPr>
          <p:cNvSpPr txBox="1"/>
          <p:nvPr userDrawn="1"/>
        </p:nvSpPr>
        <p:spPr>
          <a:xfrm>
            <a:off x="4572662" y="6679453"/>
            <a:ext cx="633931" cy="200055"/>
          </a:xfrm>
          <a:prstGeom prst="rect">
            <a:avLst/>
          </a:prstGeom>
          <a:noFill/>
        </p:spPr>
        <p:txBody>
          <a:bodyPr wrap="square" rtlCol="0">
            <a:spAutoFit/>
          </a:bodyPr>
          <a:lstStyle/>
          <a:p>
            <a:pPr algn="ctr"/>
            <a:r>
              <a:rPr lang="en-US" sz="700" dirty="0">
                <a:solidFill>
                  <a:schemeClr val="accent1">
                    <a:lumMod val="20000"/>
                    <a:lumOff val="80000"/>
                  </a:schemeClr>
                </a:solidFill>
                <a:latin typeface="Consolas" panose="020B0609020204030204" pitchFamily="49" charset="0"/>
              </a:rPr>
              <a:t>Spaces: 4</a:t>
            </a:r>
          </a:p>
        </p:txBody>
      </p:sp>
      <p:sp>
        <p:nvSpPr>
          <p:cNvPr id="22" name="TextBox 21">
            <a:extLst>
              <a:ext uri="{FF2B5EF4-FFF2-40B4-BE49-F238E27FC236}">
                <a16:creationId xmlns:a16="http://schemas.microsoft.com/office/drawing/2014/main" id="{B8DBAF86-0800-69B9-91A6-7560D5905CFC}"/>
              </a:ext>
            </a:extLst>
          </p:cNvPr>
          <p:cNvSpPr txBox="1"/>
          <p:nvPr userDrawn="1"/>
        </p:nvSpPr>
        <p:spPr>
          <a:xfrm>
            <a:off x="5190269" y="6679452"/>
            <a:ext cx="436629" cy="200055"/>
          </a:xfrm>
          <a:prstGeom prst="rect">
            <a:avLst/>
          </a:prstGeom>
          <a:noFill/>
        </p:spPr>
        <p:txBody>
          <a:bodyPr wrap="square" rtlCol="0">
            <a:spAutoFit/>
          </a:bodyPr>
          <a:lstStyle/>
          <a:p>
            <a:pPr algn="ctr"/>
            <a:r>
              <a:rPr lang="en-US" sz="700" dirty="0">
                <a:solidFill>
                  <a:schemeClr val="accent1">
                    <a:lumMod val="20000"/>
                    <a:lumOff val="80000"/>
                  </a:schemeClr>
                </a:solidFill>
                <a:latin typeface="Consolas" panose="020B0609020204030204" pitchFamily="49" charset="0"/>
              </a:rPr>
              <a:t>UTF-8</a:t>
            </a:r>
          </a:p>
        </p:txBody>
      </p:sp>
      <p:sp>
        <p:nvSpPr>
          <p:cNvPr id="23" name="TextBox 22">
            <a:extLst>
              <a:ext uri="{FF2B5EF4-FFF2-40B4-BE49-F238E27FC236}">
                <a16:creationId xmlns:a16="http://schemas.microsoft.com/office/drawing/2014/main" id="{21652AFE-FE03-F12A-CD2F-DFFF5D11CDB0}"/>
              </a:ext>
            </a:extLst>
          </p:cNvPr>
          <p:cNvSpPr txBox="1"/>
          <p:nvPr userDrawn="1"/>
        </p:nvSpPr>
        <p:spPr>
          <a:xfrm>
            <a:off x="5591149" y="6679452"/>
            <a:ext cx="284229" cy="200055"/>
          </a:xfrm>
          <a:prstGeom prst="rect">
            <a:avLst/>
          </a:prstGeom>
          <a:noFill/>
        </p:spPr>
        <p:txBody>
          <a:bodyPr wrap="square" rtlCol="0">
            <a:spAutoFit/>
          </a:bodyPr>
          <a:lstStyle/>
          <a:p>
            <a:pPr algn="ctr"/>
            <a:r>
              <a:rPr lang="en-US" sz="700" dirty="0">
                <a:solidFill>
                  <a:schemeClr val="accent1">
                    <a:lumMod val="20000"/>
                    <a:lumOff val="80000"/>
                  </a:schemeClr>
                </a:solidFill>
                <a:latin typeface="Consolas" panose="020B0609020204030204" pitchFamily="49" charset="0"/>
              </a:rPr>
              <a:t>LF</a:t>
            </a:r>
          </a:p>
        </p:txBody>
      </p:sp>
      <p:sp>
        <p:nvSpPr>
          <p:cNvPr id="12" name="Content Placeholder 11">
            <a:extLst>
              <a:ext uri="{FF2B5EF4-FFF2-40B4-BE49-F238E27FC236}">
                <a16:creationId xmlns:a16="http://schemas.microsoft.com/office/drawing/2014/main" id="{008078DA-A536-D9B1-7C9F-835B30EB1EE1}"/>
              </a:ext>
            </a:extLst>
          </p:cNvPr>
          <p:cNvSpPr>
            <a:spLocks noGrp="1"/>
          </p:cNvSpPr>
          <p:nvPr userDrawn="1">
            <p:ph sz="quarter" idx="10" hasCustomPrompt="1"/>
          </p:nvPr>
        </p:nvSpPr>
        <p:spPr>
          <a:xfrm>
            <a:off x="525462" y="320675"/>
            <a:ext cx="6408737" cy="6230938"/>
          </a:xfrm>
          <a:prstGeom prst="rect">
            <a:avLst/>
          </a:prstGeom>
        </p:spPr>
        <p:txBody>
          <a:bodyPr/>
          <a:lstStyle>
            <a:lvl1pPr marL="0" indent="0">
              <a:buNone/>
              <a:defRPr sz="1600">
                <a:solidFill>
                  <a:schemeClr val="tx1"/>
                </a:solidFill>
                <a:latin typeface="Consolas" panose="020B0609020204030204" pitchFamily="49" charset="0"/>
              </a:defRPr>
            </a:lvl1pPr>
            <a:lvl2pPr>
              <a:defRPr sz="1800">
                <a:solidFill>
                  <a:schemeClr val="bg1"/>
                </a:solidFill>
                <a:latin typeface="Consolas" panose="020B0609020204030204" pitchFamily="49" charset="0"/>
              </a:defRPr>
            </a:lvl2pPr>
            <a:lvl3pPr>
              <a:defRPr sz="1600">
                <a:solidFill>
                  <a:schemeClr val="bg1"/>
                </a:solidFill>
                <a:latin typeface="Consolas" panose="020B0609020204030204" pitchFamily="49" charset="0"/>
              </a:defRPr>
            </a:lvl3pPr>
            <a:lvl4pPr>
              <a:defRPr sz="1400">
                <a:solidFill>
                  <a:schemeClr val="bg1"/>
                </a:solidFill>
                <a:latin typeface="Consolas" panose="020B0609020204030204" pitchFamily="49" charset="0"/>
              </a:defRPr>
            </a:lvl4pPr>
            <a:lvl5pPr>
              <a:defRPr sz="1400">
                <a:solidFill>
                  <a:schemeClr val="bg1"/>
                </a:solidFill>
                <a:latin typeface="Consolas" panose="020B0609020204030204" pitchFamily="49"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insert code</a:t>
            </a:r>
          </a:p>
        </p:txBody>
      </p:sp>
      <p:sp>
        <p:nvSpPr>
          <p:cNvPr id="43" name="Text Placeholder 42">
            <a:extLst>
              <a:ext uri="{FF2B5EF4-FFF2-40B4-BE49-F238E27FC236}">
                <a16:creationId xmlns:a16="http://schemas.microsoft.com/office/drawing/2014/main" id="{521066BE-CC46-3999-BC3F-23C30DF025B5}"/>
              </a:ext>
            </a:extLst>
          </p:cNvPr>
          <p:cNvSpPr>
            <a:spLocks noGrp="1"/>
          </p:cNvSpPr>
          <p:nvPr userDrawn="1">
            <p:ph type="body" sz="quarter" idx="11" hasCustomPrompt="1"/>
          </p:nvPr>
        </p:nvSpPr>
        <p:spPr>
          <a:xfrm>
            <a:off x="7256869" y="29306"/>
            <a:ext cx="1134655" cy="167777"/>
          </a:xfrm>
          <a:prstGeom prst="rect">
            <a:avLst/>
          </a:prstGeom>
        </p:spPr>
        <p:txBody>
          <a:bodyPr/>
          <a:lstStyle>
            <a:lvl1pPr marL="0" indent="0">
              <a:buNone/>
              <a:defRPr sz="600">
                <a:solidFill>
                  <a:schemeClr val="tx2">
                    <a:lumMod val="25000"/>
                  </a:schemeClr>
                </a:solidFill>
              </a:defRPr>
            </a:lvl1pPr>
            <a:lvl2pPr>
              <a:defRPr sz="600"/>
            </a:lvl2pPr>
            <a:lvl3pPr>
              <a:defRPr sz="600"/>
            </a:lvl3pPr>
            <a:lvl4pPr>
              <a:defRPr sz="600"/>
            </a:lvl4pPr>
            <a:lvl5pPr>
              <a:defRPr sz="600"/>
            </a:lvl5pPr>
          </a:lstStyle>
          <a:p>
            <a:pPr lvl="0"/>
            <a:r>
              <a:rPr lang="en-US" dirty="0"/>
              <a:t>Add page name</a:t>
            </a:r>
          </a:p>
        </p:txBody>
      </p:sp>
      <p:sp>
        <p:nvSpPr>
          <p:cNvPr id="45" name="Text Placeholder 44">
            <a:extLst>
              <a:ext uri="{FF2B5EF4-FFF2-40B4-BE49-F238E27FC236}">
                <a16:creationId xmlns:a16="http://schemas.microsoft.com/office/drawing/2014/main" id="{56D2A3F8-1E00-A810-A8E9-C1F979574257}"/>
              </a:ext>
            </a:extLst>
          </p:cNvPr>
          <p:cNvSpPr>
            <a:spLocks noGrp="1"/>
          </p:cNvSpPr>
          <p:nvPr userDrawn="1">
            <p:ph type="body" sz="quarter" idx="12" hasCustomPrompt="1"/>
          </p:nvPr>
        </p:nvSpPr>
        <p:spPr>
          <a:xfrm>
            <a:off x="7905749" y="223912"/>
            <a:ext cx="4164807" cy="157417"/>
          </a:xfrm>
          <a:prstGeom prst="rect">
            <a:avLst/>
          </a:prstGeom>
        </p:spPr>
        <p:txBody>
          <a:bodyPr/>
          <a:lstStyle>
            <a:lvl1pPr marL="0" indent="0">
              <a:buNone/>
              <a:defRPr sz="600">
                <a:solidFill>
                  <a:schemeClr val="tx2">
                    <a:lumMod val="25000"/>
                  </a:schemeClr>
                </a:solidFill>
              </a:defRPr>
            </a:lvl1pPr>
            <a:lvl2pPr>
              <a:defRPr sz="600"/>
            </a:lvl2pPr>
            <a:lvl3pPr>
              <a:defRPr sz="600"/>
            </a:lvl3pPr>
            <a:lvl4pPr>
              <a:defRPr sz="600"/>
            </a:lvl4pPr>
            <a:lvl5pPr>
              <a:defRPr sz="600"/>
            </a:lvl5pPr>
          </a:lstStyle>
          <a:p>
            <a:pPr lvl="0"/>
            <a:r>
              <a:rPr lang="en-US" dirty="0"/>
              <a:t>Click to add page address</a:t>
            </a:r>
          </a:p>
        </p:txBody>
      </p:sp>
      <p:pic>
        <p:nvPicPr>
          <p:cNvPr id="2" name="Graphic 1">
            <a:extLst>
              <a:ext uri="{FF2B5EF4-FFF2-40B4-BE49-F238E27FC236}">
                <a16:creationId xmlns:a16="http://schemas.microsoft.com/office/drawing/2014/main" id="{DF8A943F-9CD2-88EA-5A8D-30AA0744A11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415" y="1464173"/>
            <a:ext cx="195180" cy="195180"/>
          </a:xfrm>
          <a:prstGeom prst="rect">
            <a:avLst/>
          </a:prstGeom>
        </p:spPr>
      </p:pic>
      <p:pic>
        <p:nvPicPr>
          <p:cNvPr id="3" name="Graphic 2">
            <a:extLst>
              <a:ext uri="{FF2B5EF4-FFF2-40B4-BE49-F238E27FC236}">
                <a16:creationId xmlns:a16="http://schemas.microsoft.com/office/drawing/2014/main" id="{780F396C-3BB8-8C9A-92A1-5DEEB53C480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415" y="1067507"/>
            <a:ext cx="195180" cy="195180"/>
          </a:xfrm>
          <a:prstGeom prst="rect">
            <a:avLst/>
          </a:prstGeom>
        </p:spPr>
      </p:pic>
      <p:pic>
        <p:nvPicPr>
          <p:cNvPr id="24" name="Graphic 23">
            <a:extLst>
              <a:ext uri="{FF2B5EF4-FFF2-40B4-BE49-F238E27FC236}">
                <a16:creationId xmlns:a16="http://schemas.microsoft.com/office/drawing/2014/main" id="{628CDCE9-4B10-F82A-02D8-5959E2756309}"/>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415" y="670841"/>
            <a:ext cx="195180" cy="195180"/>
          </a:xfrm>
          <a:prstGeom prst="rect">
            <a:avLst/>
          </a:prstGeom>
        </p:spPr>
      </p:pic>
      <p:pic>
        <p:nvPicPr>
          <p:cNvPr id="37" name="Graphic 36">
            <a:extLst>
              <a:ext uri="{FF2B5EF4-FFF2-40B4-BE49-F238E27FC236}">
                <a16:creationId xmlns:a16="http://schemas.microsoft.com/office/drawing/2014/main" id="{A240CA0C-CE87-F589-F4CE-D65622AA0EAC}"/>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415" y="274175"/>
            <a:ext cx="195180" cy="195180"/>
          </a:xfrm>
          <a:prstGeom prst="rect">
            <a:avLst/>
          </a:prstGeom>
        </p:spPr>
      </p:pic>
      <p:pic>
        <p:nvPicPr>
          <p:cNvPr id="38" name="Graphic 37">
            <a:extLst>
              <a:ext uri="{FF2B5EF4-FFF2-40B4-BE49-F238E27FC236}">
                <a16:creationId xmlns:a16="http://schemas.microsoft.com/office/drawing/2014/main" id="{E9E2082F-5038-1B64-6CE2-DAA36B1A1E9D}"/>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415" y="1860839"/>
            <a:ext cx="195180" cy="195180"/>
          </a:xfrm>
          <a:prstGeom prst="rect">
            <a:avLst/>
          </a:prstGeom>
        </p:spPr>
      </p:pic>
    </p:spTree>
    <p:extLst>
      <p:ext uri="{BB962C8B-B14F-4D97-AF65-F5344CB8AC3E}">
        <p14:creationId xmlns:p14="http://schemas.microsoft.com/office/powerpoint/2010/main" val="88032548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sole">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3854D72-5717-CD77-8CAD-89DB045E8594}"/>
              </a:ext>
            </a:extLst>
          </p:cNvPr>
          <p:cNvGrpSpPr/>
          <p:nvPr userDrawn="1"/>
        </p:nvGrpSpPr>
        <p:grpSpPr>
          <a:xfrm>
            <a:off x="-1" y="0"/>
            <a:ext cx="12192001" cy="157038"/>
            <a:chOff x="-1" y="0"/>
            <a:chExt cx="12192001" cy="157038"/>
          </a:xfrm>
        </p:grpSpPr>
        <p:sp>
          <p:nvSpPr>
            <p:cNvPr id="4" name="Rectangle 3">
              <a:extLst>
                <a:ext uri="{FF2B5EF4-FFF2-40B4-BE49-F238E27FC236}">
                  <a16:creationId xmlns:a16="http://schemas.microsoft.com/office/drawing/2014/main" id="{E5DEB80C-B739-3215-65C2-A415E2741673}"/>
                </a:ext>
              </a:extLst>
            </p:cNvPr>
            <p:cNvSpPr/>
            <p:nvPr/>
          </p:nvSpPr>
          <p:spPr>
            <a:xfrm>
              <a:off x="-1" y="0"/>
              <a:ext cx="12192001" cy="157038"/>
            </a:xfrm>
            <a:prstGeom prst="rect">
              <a:avLst/>
            </a:prstGeom>
            <a:solidFill>
              <a:schemeClr val="bg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9B049D38-2347-4B14-CAB5-878D554A6EA0}"/>
                </a:ext>
              </a:extLst>
            </p:cNvPr>
            <p:cNvSpPr/>
            <p:nvPr/>
          </p:nvSpPr>
          <p:spPr>
            <a:xfrm>
              <a:off x="5238976" y="55659"/>
              <a:ext cx="1714045"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loud 5">
              <a:extLst>
                <a:ext uri="{FF2B5EF4-FFF2-40B4-BE49-F238E27FC236}">
                  <a16:creationId xmlns:a16="http://schemas.microsoft.com/office/drawing/2014/main" id="{9BA22418-9A11-7EF5-D10B-CD9FE1264C24}"/>
                </a:ext>
              </a:extLst>
            </p:cNvPr>
            <p:cNvSpPr/>
            <p:nvPr/>
          </p:nvSpPr>
          <p:spPr>
            <a:xfrm>
              <a:off x="95415" y="41211"/>
              <a:ext cx="80963" cy="80963"/>
            </a:xfrm>
            <a:prstGeom prst="clou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53B3292-E500-F8CD-475F-41A558F3C53A}"/>
                </a:ext>
              </a:extLst>
            </p:cNvPr>
            <p:cNvSpPr/>
            <p:nvPr/>
          </p:nvSpPr>
          <p:spPr>
            <a:xfrm>
              <a:off x="271794" y="58834"/>
              <a:ext cx="252992"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9034F6D2-82BB-429D-63A4-B33D3BE5087B}"/>
                </a:ext>
              </a:extLst>
            </p:cNvPr>
            <p:cNvSpPr/>
            <p:nvPr/>
          </p:nvSpPr>
          <p:spPr>
            <a:xfrm>
              <a:off x="619155" y="58832"/>
              <a:ext cx="252992"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E6EAECB-5341-2EAA-70CB-77AF675D7A5F}"/>
                </a:ext>
              </a:extLst>
            </p:cNvPr>
            <p:cNvSpPr/>
            <p:nvPr/>
          </p:nvSpPr>
          <p:spPr>
            <a:xfrm>
              <a:off x="11920206" y="55657"/>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4FAF304-132A-1948-7F19-0770D2C2C9EB}"/>
                </a:ext>
              </a:extLst>
            </p:cNvPr>
            <p:cNvSpPr/>
            <p:nvPr/>
          </p:nvSpPr>
          <p:spPr>
            <a:xfrm>
              <a:off x="12042562" y="55656"/>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7B19E25-6DA2-8412-80B8-52ED375061F4}"/>
                </a:ext>
              </a:extLst>
            </p:cNvPr>
            <p:cNvSpPr/>
            <p:nvPr/>
          </p:nvSpPr>
          <p:spPr>
            <a:xfrm>
              <a:off x="11797850" y="55655"/>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6091358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bg>
      <p:bgPr>
        <a:gradFill>
          <a:gsLst>
            <a:gs pos="70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67235348-48A7-BB5D-3612-1D7229413692}"/>
              </a:ext>
            </a:extLst>
          </p:cNvPr>
          <p:cNvSpPr>
            <a:spLocks noGrp="1"/>
          </p:cNvSpPr>
          <p:nvPr>
            <p:ph type="sldNum" sz="quarter" idx="11"/>
          </p:nvPr>
        </p:nvSpPr>
        <p:spPr>
          <a:xfrm>
            <a:off x="9753137" y="6605071"/>
            <a:ext cx="2429436" cy="244337"/>
          </a:xfrm>
          <a:prstGeom prst="rect">
            <a:avLst/>
          </a:prstGeom>
        </p:spPr>
        <p:txBody>
          <a:bodyPr anchor="ctr"/>
          <a:lstStyle>
            <a:lvl1pPr algn="r">
              <a:defRPr sz="700">
                <a:solidFill>
                  <a:schemeClr val="bg1">
                    <a:lumMod val="50000"/>
                  </a:schemeClr>
                </a:solidFill>
                <a:latin typeface="Nunito Sans Light" pitchFamily="2" charset="0"/>
              </a:defRPr>
            </a:lvl1pPr>
          </a:lstStyle>
          <a:p>
            <a:fld id="{52F3A71C-A943-4884-923F-65D9756AB03E}" type="slidenum">
              <a:rPr lang="en-US" smtClean="0"/>
              <a:pPr/>
              <a:t>‹#›</a:t>
            </a:fld>
            <a:endParaRPr lang="en-US" dirty="0"/>
          </a:p>
        </p:txBody>
      </p:sp>
      <p:sp>
        <p:nvSpPr>
          <p:cNvPr id="19" name="TextBox 18">
            <a:extLst>
              <a:ext uri="{FF2B5EF4-FFF2-40B4-BE49-F238E27FC236}">
                <a16:creationId xmlns:a16="http://schemas.microsoft.com/office/drawing/2014/main" id="{75F67D7E-7145-7163-FD93-644DD8EAF09B}"/>
              </a:ext>
            </a:extLst>
          </p:cNvPr>
          <p:cNvSpPr txBox="1"/>
          <p:nvPr userDrawn="1"/>
        </p:nvSpPr>
        <p:spPr>
          <a:xfrm>
            <a:off x="0" y="6630302"/>
            <a:ext cx="2451894"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50000"/>
                  </a:prstClr>
                </a:solidFill>
                <a:effectLst/>
                <a:uLnTx/>
                <a:uFillTx/>
                <a:latin typeface="Nunito Sans Light" pitchFamily="2" charset="0"/>
                <a:ea typeface="+mn-ea"/>
                <a:cs typeface="+mn-cs"/>
              </a:rPr>
              <a:t>Ebb Technologies - EPSI WIS</a:t>
            </a:r>
          </a:p>
        </p:txBody>
      </p:sp>
      <p:sp>
        <p:nvSpPr>
          <p:cNvPr id="20" name="TextBox 19">
            <a:extLst>
              <a:ext uri="{FF2B5EF4-FFF2-40B4-BE49-F238E27FC236}">
                <a16:creationId xmlns:a16="http://schemas.microsoft.com/office/drawing/2014/main" id="{27E1222B-247F-257A-6B9E-E350E3B53F4F}"/>
              </a:ext>
            </a:extLst>
          </p:cNvPr>
          <p:cNvSpPr txBox="1"/>
          <p:nvPr userDrawn="1"/>
        </p:nvSpPr>
        <p:spPr>
          <a:xfrm>
            <a:off x="2456792" y="6627211"/>
            <a:ext cx="728784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100" normalizeH="0" baseline="0" noProof="0" dirty="0">
                <a:ln>
                  <a:noFill/>
                </a:ln>
                <a:solidFill>
                  <a:schemeClr val="bg1">
                    <a:lumMod val="50000"/>
                  </a:schemeClr>
                </a:solidFill>
                <a:effectLst/>
                <a:uLnTx/>
                <a:uFillTx/>
                <a:latin typeface="Nunito Sans Light" pitchFamily="2" charset="0"/>
                <a:ea typeface="+mn-ea"/>
                <a:cs typeface="+mn-cs"/>
              </a:rPr>
              <a:t>Python &amp; Atelier Scripting</a:t>
            </a:r>
          </a:p>
        </p:txBody>
      </p:sp>
    </p:spTree>
    <p:extLst>
      <p:ext uri="{BB962C8B-B14F-4D97-AF65-F5344CB8AC3E}">
        <p14:creationId xmlns:p14="http://schemas.microsoft.com/office/powerpoint/2010/main" val="1375316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
    <p:bg>
      <p:bgPr>
        <a:gradFill>
          <a:gsLst>
            <a:gs pos="70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67235348-48A7-BB5D-3612-1D7229413692}"/>
              </a:ext>
            </a:extLst>
          </p:cNvPr>
          <p:cNvSpPr>
            <a:spLocks noGrp="1"/>
          </p:cNvSpPr>
          <p:nvPr>
            <p:ph type="sldNum" sz="quarter" idx="11"/>
          </p:nvPr>
        </p:nvSpPr>
        <p:spPr>
          <a:xfrm>
            <a:off x="9753137" y="6605071"/>
            <a:ext cx="2429436" cy="244337"/>
          </a:xfrm>
          <a:prstGeom prst="rect">
            <a:avLst/>
          </a:prstGeom>
        </p:spPr>
        <p:txBody>
          <a:bodyPr anchor="ctr"/>
          <a:lstStyle>
            <a:lvl1pPr algn="r">
              <a:defRPr sz="700">
                <a:solidFill>
                  <a:schemeClr val="bg1">
                    <a:lumMod val="50000"/>
                  </a:schemeClr>
                </a:solidFill>
                <a:latin typeface="Nunito Sans Light" pitchFamily="2" charset="0"/>
              </a:defRPr>
            </a:lvl1pPr>
          </a:lstStyle>
          <a:p>
            <a:fld id="{52F3A71C-A943-4884-923F-65D9756AB03E}" type="slidenum">
              <a:rPr lang="en-US" smtClean="0"/>
              <a:pPr/>
              <a:t>‹#›</a:t>
            </a:fld>
            <a:endParaRPr lang="en-US" dirty="0"/>
          </a:p>
        </p:txBody>
      </p:sp>
      <p:sp>
        <p:nvSpPr>
          <p:cNvPr id="18" name="Title 1">
            <a:extLst>
              <a:ext uri="{FF2B5EF4-FFF2-40B4-BE49-F238E27FC236}">
                <a16:creationId xmlns:a16="http://schemas.microsoft.com/office/drawing/2014/main" id="{9303BBEB-2E75-7335-247F-195A31996F7F}"/>
              </a:ext>
            </a:extLst>
          </p:cNvPr>
          <p:cNvSpPr>
            <a:spLocks noGrp="1"/>
          </p:cNvSpPr>
          <p:nvPr>
            <p:ph type="ctrTitle" hasCustomPrompt="1"/>
          </p:nvPr>
        </p:nvSpPr>
        <p:spPr>
          <a:xfrm>
            <a:off x="1524000" y="582345"/>
            <a:ext cx="9144000" cy="697365"/>
          </a:xfrm>
          <a:prstGeom prst="rect">
            <a:avLst/>
          </a:prstGeom>
        </p:spPr>
        <p:txBody>
          <a:bodyPr anchor="ctr"/>
          <a:lstStyle>
            <a:lvl1pPr algn="ctr">
              <a:defRPr sz="4000">
                <a:solidFill>
                  <a:schemeClr val="tx1"/>
                </a:solidFill>
                <a:latin typeface="Nunito Sans SemiBold" pitchFamily="2" charset="0"/>
              </a:defRPr>
            </a:lvl1pPr>
          </a:lstStyle>
          <a:p>
            <a:r>
              <a:rPr lang="en-US" dirty="0"/>
              <a:t>CLICK TO EDIT TITLE</a:t>
            </a:r>
          </a:p>
        </p:txBody>
      </p:sp>
      <p:sp>
        <p:nvSpPr>
          <p:cNvPr id="19" name="TextBox 18">
            <a:extLst>
              <a:ext uri="{FF2B5EF4-FFF2-40B4-BE49-F238E27FC236}">
                <a16:creationId xmlns:a16="http://schemas.microsoft.com/office/drawing/2014/main" id="{75F67D7E-7145-7163-FD93-644DD8EAF09B}"/>
              </a:ext>
            </a:extLst>
          </p:cNvPr>
          <p:cNvSpPr txBox="1"/>
          <p:nvPr userDrawn="1"/>
        </p:nvSpPr>
        <p:spPr>
          <a:xfrm>
            <a:off x="0" y="6630302"/>
            <a:ext cx="2451894"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50000"/>
                  </a:prstClr>
                </a:solidFill>
                <a:effectLst/>
                <a:uLnTx/>
                <a:uFillTx/>
                <a:latin typeface="Nunito Sans Light" pitchFamily="2" charset="0"/>
                <a:ea typeface="+mn-ea"/>
                <a:cs typeface="+mn-cs"/>
              </a:rPr>
              <a:t>Ebb Technologies - EPSI WIS</a:t>
            </a:r>
          </a:p>
        </p:txBody>
      </p:sp>
      <p:sp>
        <p:nvSpPr>
          <p:cNvPr id="3" name="TextBox 2">
            <a:extLst>
              <a:ext uri="{FF2B5EF4-FFF2-40B4-BE49-F238E27FC236}">
                <a16:creationId xmlns:a16="http://schemas.microsoft.com/office/drawing/2014/main" id="{86199B9D-A909-CFD8-D933-DCC3E8FD6B87}"/>
              </a:ext>
            </a:extLst>
          </p:cNvPr>
          <p:cNvSpPr txBox="1"/>
          <p:nvPr userDrawn="1"/>
        </p:nvSpPr>
        <p:spPr>
          <a:xfrm>
            <a:off x="2456792" y="6627211"/>
            <a:ext cx="728784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100" normalizeH="0" baseline="0" noProof="0" dirty="0">
                <a:ln>
                  <a:noFill/>
                </a:ln>
                <a:solidFill>
                  <a:schemeClr val="bg1">
                    <a:lumMod val="50000"/>
                  </a:schemeClr>
                </a:solidFill>
                <a:effectLst/>
                <a:uLnTx/>
                <a:uFillTx/>
                <a:latin typeface="Nunito Sans Light" pitchFamily="2" charset="0"/>
                <a:ea typeface="+mn-ea"/>
                <a:cs typeface="+mn-cs"/>
              </a:rPr>
              <a:t>Algorithmie &amp; Langage Python</a:t>
            </a:r>
          </a:p>
        </p:txBody>
      </p:sp>
    </p:spTree>
    <p:extLst>
      <p:ext uri="{BB962C8B-B14F-4D97-AF65-F5344CB8AC3E}">
        <p14:creationId xmlns:p14="http://schemas.microsoft.com/office/powerpoint/2010/main" val="31680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Big Idea">
    <p:bg>
      <p:bgPr>
        <a:gradFill>
          <a:gsLst>
            <a:gs pos="70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AA3F825-1CB7-BF51-6838-7EC6AB335187}"/>
              </a:ext>
            </a:extLst>
          </p:cNvPr>
          <p:cNvSpPr>
            <a:spLocks noGrp="1"/>
          </p:cNvSpPr>
          <p:nvPr>
            <p:ph type="body" sz="quarter" idx="14" hasCustomPrompt="1"/>
          </p:nvPr>
        </p:nvSpPr>
        <p:spPr>
          <a:xfrm>
            <a:off x="1095376" y="5743594"/>
            <a:ext cx="10001249" cy="369331"/>
          </a:xfrm>
          <a:prstGeom prst="rect">
            <a:avLst/>
          </a:prstGeom>
        </p:spPr>
        <p:txBody>
          <a:bodyPr/>
          <a:lstStyle>
            <a:lvl1pPr marL="0" indent="0" algn="ctr">
              <a:buNone/>
              <a:defRPr sz="1800">
                <a:latin typeface="+mn-lt"/>
              </a:defRPr>
            </a:lvl1pPr>
          </a:lstStyle>
          <a:p>
            <a:pPr lvl="0"/>
            <a:r>
              <a:rPr lang="en-US" dirty="0"/>
              <a:t>Click to insert description</a:t>
            </a:r>
          </a:p>
        </p:txBody>
      </p:sp>
      <p:sp>
        <p:nvSpPr>
          <p:cNvPr id="6" name="Picture Placeholder 5">
            <a:extLst>
              <a:ext uri="{FF2B5EF4-FFF2-40B4-BE49-F238E27FC236}">
                <a16:creationId xmlns:a16="http://schemas.microsoft.com/office/drawing/2014/main" id="{45B17A40-E892-FCBD-032C-350D84B33018}"/>
              </a:ext>
            </a:extLst>
          </p:cNvPr>
          <p:cNvSpPr>
            <a:spLocks noGrp="1"/>
          </p:cNvSpPr>
          <p:nvPr>
            <p:ph type="pic" sz="quarter" idx="13" hasCustomPrompt="1"/>
          </p:nvPr>
        </p:nvSpPr>
        <p:spPr>
          <a:xfrm>
            <a:off x="4273418" y="1689137"/>
            <a:ext cx="3645031" cy="3645030"/>
          </a:xfrm>
          <a:prstGeom prst="rect">
            <a:avLst/>
          </a:prstGeom>
        </p:spPr>
        <p:txBody>
          <a:bodyPr anchor="b"/>
          <a:lstStyle>
            <a:lvl1pPr marL="0" indent="0" algn="ctr">
              <a:buNone/>
              <a:defRPr/>
            </a:lvl1pPr>
          </a:lstStyle>
          <a:p>
            <a:r>
              <a:rPr lang="en-US" dirty="0"/>
              <a:t>Click to insert an icon</a:t>
            </a:r>
          </a:p>
        </p:txBody>
      </p:sp>
      <p:sp>
        <p:nvSpPr>
          <p:cNvPr id="2" name="Title 1">
            <a:extLst>
              <a:ext uri="{FF2B5EF4-FFF2-40B4-BE49-F238E27FC236}">
                <a16:creationId xmlns:a16="http://schemas.microsoft.com/office/drawing/2014/main" id="{062D680F-82B2-5387-EC31-BD0C8AF0C36D}"/>
              </a:ext>
            </a:extLst>
          </p:cNvPr>
          <p:cNvSpPr>
            <a:spLocks noGrp="1"/>
          </p:cNvSpPr>
          <p:nvPr>
            <p:ph type="ctrTitle" hasCustomPrompt="1"/>
          </p:nvPr>
        </p:nvSpPr>
        <p:spPr>
          <a:xfrm>
            <a:off x="1524000" y="582345"/>
            <a:ext cx="9144000" cy="697365"/>
          </a:xfrm>
          <a:prstGeom prst="rect">
            <a:avLst/>
          </a:prstGeom>
        </p:spPr>
        <p:txBody>
          <a:bodyPr anchor="ctr"/>
          <a:lstStyle>
            <a:lvl1pPr algn="ctr">
              <a:defRPr sz="4000">
                <a:solidFill>
                  <a:schemeClr val="tx1"/>
                </a:solidFill>
                <a:latin typeface="Nunito Sans SemiBold" pitchFamily="2" charset="0"/>
              </a:defRPr>
            </a:lvl1pPr>
          </a:lstStyle>
          <a:p>
            <a:r>
              <a:rPr lang="en-US" dirty="0"/>
              <a:t>CLICK TO EDIT TITLE</a:t>
            </a:r>
          </a:p>
        </p:txBody>
      </p:sp>
      <p:sp>
        <p:nvSpPr>
          <p:cNvPr id="11" name="Slide Number Placeholder 13">
            <a:extLst>
              <a:ext uri="{FF2B5EF4-FFF2-40B4-BE49-F238E27FC236}">
                <a16:creationId xmlns:a16="http://schemas.microsoft.com/office/drawing/2014/main" id="{6B0A1D18-9F06-D7EC-353A-6E6EE1A95F72}"/>
              </a:ext>
            </a:extLst>
          </p:cNvPr>
          <p:cNvSpPr>
            <a:spLocks noGrp="1"/>
          </p:cNvSpPr>
          <p:nvPr>
            <p:ph type="sldNum" sz="quarter" idx="11"/>
          </p:nvPr>
        </p:nvSpPr>
        <p:spPr>
          <a:xfrm>
            <a:off x="9753137" y="6605071"/>
            <a:ext cx="2429436" cy="244337"/>
          </a:xfrm>
          <a:prstGeom prst="rect">
            <a:avLst/>
          </a:prstGeom>
        </p:spPr>
        <p:txBody>
          <a:bodyPr anchor="ctr"/>
          <a:lstStyle>
            <a:lvl1pPr algn="r">
              <a:defRPr sz="700">
                <a:solidFill>
                  <a:schemeClr val="bg1">
                    <a:lumMod val="50000"/>
                  </a:schemeClr>
                </a:solidFill>
                <a:latin typeface="Nunito Sans Light" pitchFamily="2" charset="0"/>
              </a:defRPr>
            </a:lvl1pPr>
          </a:lstStyle>
          <a:p>
            <a:fld id="{52F3A71C-A943-4884-923F-65D9756AB03E}" type="slidenum">
              <a:rPr lang="en-US" smtClean="0"/>
              <a:pPr/>
              <a:t>‹#›</a:t>
            </a:fld>
            <a:endParaRPr lang="en-US" dirty="0"/>
          </a:p>
        </p:txBody>
      </p:sp>
      <p:sp>
        <p:nvSpPr>
          <p:cNvPr id="12" name="TextBox 11">
            <a:extLst>
              <a:ext uri="{FF2B5EF4-FFF2-40B4-BE49-F238E27FC236}">
                <a16:creationId xmlns:a16="http://schemas.microsoft.com/office/drawing/2014/main" id="{B06FABE0-6A33-9615-3DAC-693014BBACEA}"/>
              </a:ext>
            </a:extLst>
          </p:cNvPr>
          <p:cNvSpPr txBox="1"/>
          <p:nvPr userDrawn="1"/>
        </p:nvSpPr>
        <p:spPr>
          <a:xfrm>
            <a:off x="0" y="6630302"/>
            <a:ext cx="2451894"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50000"/>
                  </a:prstClr>
                </a:solidFill>
                <a:effectLst/>
                <a:uLnTx/>
                <a:uFillTx/>
                <a:latin typeface="Nunito Sans Light" pitchFamily="2" charset="0"/>
                <a:ea typeface="+mn-ea"/>
                <a:cs typeface="+mn-cs"/>
              </a:rPr>
              <a:t>Ebb Technologies - EPSI WIS</a:t>
            </a:r>
          </a:p>
        </p:txBody>
      </p:sp>
      <p:sp>
        <p:nvSpPr>
          <p:cNvPr id="4" name="TextBox 3">
            <a:extLst>
              <a:ext uri="{FF2B5EF4-FFF2-40B4-BE49-F238E27FC236}">
                <a16:creationId xmlns:a16="http://schemas.microsoft.com/office/drawing/2014/main" id="{CA74C1A9-6D36-3AE9-A743-736013F656D9}"/>
              </a:ext>
            </a:extLst>
          </p:cNvPr>
          <p:cNvSpPr txBox="1"/>
          <p:nvPr userDrawn="1"/>
        </p:nvSpPr>
        <p:spPr>
          <a:xfrm>
            <a:off x="2456792" y="6627211"/>
            <a:ext cx="728784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100" normalizeH="0" baseline="0" noProof="0" dirty="0">
                <a:ln>
                  <a:noFill/>
                </a:ln>
                <a:solidFill>
                  <a:schemeClr val="bg1">
                    <a:lumMod val="50000"/>
                  </a:schemeClr>
                </a:solidFill>
                <a:effectLst/>
                <a:uLnTx/>
                <a:uFillTx/>
                <a:latin typeface="Nunito Sans Light" pitchFamily="2" charset="0"/>
                <a:ea typeface="+mn-ea"/>
                <a:cs typeface="+mn-cs"/>
              </a:rPr>
              <a:t>Algorithmie &amp; Langage Python</a:t>
            </a:r>
          </a:p>
        </p:txBody>
      </p:sp>
    </p:spTree>
    <p:extLst>
      <p:ext uri="{BB962C8B-B14F-4D97-AF65-F5344CB8AC3E}">
        <p14:creationId xmlns:p14="http://schemas.microsoft.com/office/powerpoint/2010/main" val="3327425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Big Ideas">
    <p:bg>
      <p:bgPr>
        <a:gradFill>
          <a:gsLst>
            <a:gs pos="70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AA3F825-1CB7-BF51-6838-7EC6AB335187}"/>
              </a:ext>
            </a:extLst>
          </p:cNvPr>
          <p:cNvSpPr>
            <a:spLocks noGrp="1"/>
          </p:cNvSpPr>
          <p:nvPr>
            <p:ph type="body" sz="quarter" idx="14" hasCustomPrompt="1"/>
          </p:nvPr>
        </p:nvSpPr>
        <p:spPr>
          <a:xfrm>
            <a:off x="1524000" y="5400549"/>
            <a:ext cx="2918956" cy="584616"/>
          </a:xfrm>
          <a:prstGeom prst="rect">
            <a:avLst/>
          </a:prstGeom>
        </p:spPr>
        <p:txBody>
          <a:bodyPr/>
          <a:lstStyle>
            <a:lvl1pPr marL="0" indent="0" algn="ctr">
              <a:buNone/>
              <a:defRPr sz="1800">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insert description</a:t>
            </a:r>
          </a:p>
        </p:txBody>
      </p:sp>
      <p:sp>
        <p:nvSpPr>
          <p:cNvPr id="6" name="Picture Placeholder 5">
            <a:extLst>
              <a:ext uri="{FF2B5EF4-FFF2-40B4-BE49-F238E27FC236}">
                <a16:creationId xmlns:a16="http://schemas.microsoft.com/office/drawing/2014/main" id="{45B17A40-E892-FCBD-032C-350D84B33018}"/>
              </a:ext>
            </a:extLst>
          </p:cNvPr>
          <p:cNvSpPr>
            <a:spLocks noGrp="1"/>
          </p:cNvSpPr>
          <p:nvPr>
            <p:ph type="pic" sz="quarter" idx="13" hasCustomPrompt="1"/>
          </p:nvPr>
        </p:nvSpPr>
        <p:spPr>
          <a:xfrm>
            <a:off x="1714420" y="2242661"/>
            <a:ext cx="2537984" cy="2537982"/>
          </a:xfrm>
          <a:prstGeom prst="rect">
            <a:avLst/>
          </a:prstGeom>
        </p:spPr>
        <p:txBody>
          <a:bodyPr anchor="b"/>
          <a:lstStyle>
            <a:lvl1pPr marL="0" indent="0" algn="ctr">
              <a:buNone/>
              <a:defRPr sz="1800"/>
            </a:lvl1pPr>
          </a:lstStyle>
          <a:p>
            <a:r>
              <a:rPr lang="en-US" dirty="0"/>
              <a:t>Click to insert an icon</a:t>
            </a:r>
          </a:p>
        </p:txBody>
      </p:sp>
      <p:sp>
        <p:nvSpPr>
          <p:cNvPr id="2" name="Title 1">
            <a:extLst>
              <a:ext uri="{FF2B5EF4-FFF2-40B4-BE49-F238E27FC236}">
                <a16:creationId xmlns:a16="http://schemas.microsoft.com/office/drawing/2014/main" id="{062D680F-82B2-5387-EC31-BD0C8AF0C36D}"/>
              </a:ext>
            </a:extLst>
          </p:cNvPr>
          <p:cNvSpPr>
            <a:spLocks noGrp="1"/>
          </p:cNvSpPr>
          <p:nvPr>
            <p:ph type="ctrTitle" hasCustomPrompt="1"/>
          </p:nvPr>
        </p:nvSpPr>
        <p:spPr>
          <a:xfrm>
            <a:off x="1524000" y="582345"/>
            <a:ext cx="9144000" cy="697365"/>
          </a:xfrm>
          <a:prstGeom prst="rect">
            <a:avLst/>
          </a:prstGeom>
        </p:spPr>
        <p:txBody>
          <a:bodyPr anchor="ctr"/>
          <a:lstStyle>
            <a:lvl1pPr algn="ctr">
              <a:defRPr sz="4000">
                <a:solidFill>
                  <a:schemeClr val="tx1"/>
                </a:solidFill>
                <a:latin typeface="Nunito Sans SemiBold" pitchFamily="2" charset="0"/>
              </a:defRPr>
            </a:lvl1pPr>
          </a:lstStyle>
          <a:p>
            <a:r>
              <a:rPr lang="en-US" dirty="0"/>
              <a:t>CLICK TO EDIT TITLE</a:t>
            </a:r>
          </a:p>
        </p:txBody>
      </p:sp>
      <p:sp>
        <p:nvSpPr>
          <p:cNvPr id="3" name="Text Placeholder 9">
            <a:extLst>
              <a:ext uri="{FF2B5EF4-FFF2-40B4-BE49-F238E27FC236}">
                <a16:creationId xmlns:a16="http://schemas.microsoft.com/office/drawing/2014/main" id="{29181678-86FF-FB04-F678-499807FC4BBC}"/>
              </a:ext>
            </a:extLst>
          </p:cNvPr>
          <p:cNvSpPr>
            <a:spLocks noGrp="1"/>
          </p:cNvSpPr>
          <p:nvPr>
            <p:ph type="body" sz="quarter" idx="15" hasCustomPrompt="1"/>
          </p:nvPr>
        </p:nvSpPr>
        <p:spPr>
          <a:xfrm>
            <a:off x="7749110" y="5400549"/>
            <a:ext cx="2918956" cy="584616"/>
          </a:xfrm>
          <a:prstGeom prst="rect">
            <a:avLst/>
          </a:prstGeom>
        </p:spPr>
        <p:txBody>
          <a:bodyPr/>
          <a:lstStyle>
            <a:lvl1pPr marL="0" indent="0" algn="ctr">
              <a:buNone/>
              <a:defRPr sz="1800">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insert description</a:t>
            </a:r>
          </a:p>
        </p:txBody>
      </p:sp>
      <p:sp>
        <p:nvSpPr>
          <p:cNvPr id="4" name="Picture Placeholder 5">
            <a:extLst>
              <a:ext uri="{FF2B5EF4-FFF2-40B4-BE49-F238E27FC236}">
                <a16:creationId xmlns:a16="http://schemas.microsoft.com/office/drawing/2014/main" id="{3023C99B-E362-8749-4D58-A23C50CACFC7}"/>
              </a:ext>
            </a:extLst>
          </p:cNvPr>
          <p:cNvSpPr>
            <a:spLocks noGrp="1"/>
          </p:cNvSpPr>
          <p:nvPr>
            <p:ph type="pic" sz="quarter" idx="16" hasCustomPrompt="1"/>
          </p:nvPr>
        </p:nvSpPr>
        <p:spPr>
          <a:xfrm>
            <a:off x="7939596" y="2242661"/>
            <a:ext cx="2537984" cy="2537982"/>
          </a:xfrm>
          <a:prstGeom prst="rect">
            <a:avLst/>
          </a:prstGeom>
        </p:spPr>
        <p:txBody>
          <a:bodyPr anchor="b"/>
          <a:lstStyle>
            <a:lvl1pPr marL="0" indent="0" algn="ctr">
              <a:buNone/>
              <a:defRPr sz="1800"/>
            </a:lvl1pPr>
          </a:lstStyle>
          <a:p>
            <a:r>
              <a:rPr lang="en-US" dirty="0"/>
              <a:t>Click to insert an icon</a:t>
            </a:r>
          </a:p>
        </p:txBody>
      </p:sp>
      <p:sp>
        <p:nvSpPr>
          <p:cNvPr id="5" name="Slide Number Placeholder 13">
            <a:extLst>
              <a:ext uri="{FF2B5EF4-FFF2-40B4-BE49-F238E27FC236}">
                <a16:creationId xmlns:a16="http://schemas.microsoft.com/office/drawing/2014/main" id="{78DF956F-7F34-BB08-6184-2A53826AC84E}"/>
              </a:ext>
            </a:extLst>
          </p:cNvPr>
          <p:cNvSpPr>
            <a:spLocks noGrp="1"/>
          </p:cNvSpPr>
          <p:nvPr>
            <p:ph type="sldNum" sz="quarter" idx="11"/>
          </p:nvPr>
        </p:nvSpPr>
        <p:spPr>
          <a:xfrm>
            <a:off x="9753137" y="6605071"/>
            <a:ext cx="2429436" cy="244337"/>
          </a:xfrm>
          <a:prstGeom prst="rect">
            <a:avLst/>
          </a:prstGeom>
        </p:spPr>
        <p:txBody>
          <a:bodyPr anchor="ctr"/>
          <a:lstStyle>
            <a:lvl1pPr algn="r">
              <a:defRPr sz="700">
                <a:solidFill>
                  <a:schemeClr val="bg1">
                    <a:lumMod val="50000"/>
                  </a:schemeClr>
                </a:solidFill>
                <a:latin typeface="Nunito Sans Light" pitchFamily="2" charset="0"/>
              </a:defRPr>
            </a:lvl1pPr>
          </a:lstStyle>
          <a:p>
            <a:fld id="{52F3A71C-A943-4884-923F-65D9756AB03E}" type="slidenum">
              <a:rPr lang="en-US" smtClean="0"/>
              <a:pPr/>
              <a:t>‹#›</a:t>
            </a:fld>
            <a:endParaRPr lang="en-US" dirty="0"/>
          </a:p>
        </p:txBody>
      </p:sp>
      <p:sp>
        <p:nvSpPr>
          <p:cNvPr id="9" name="TextBox 8">
            <a:extLst>
              <a:ext uri="{FF2B5EF4-FFF2-40B4-BE49-F238E27FC236}">
                <a16:creationId xmlns:a16="http://schemas.microsoft.com/office/drawing/2014/main" id="{21433343-DFC4-422D-C846-1D69436A6E2B}"/>
              </a:ext>
            </a:extLst>
          </p:cNvPr>
          <p:cNvSpPr txBox="1"/>
          <p:nvPr userDrawn="1"/>
        </p:nvSpPr>
        <p:spPr>
          <a:xfrm>
            <a:off x="0" y="6630302"/>
            <a:ext cx="2451894"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50000"/>
                  </a:prstClr>
                </a:solidFill>
                <a:effectLst/>
                <a:uLnTx/>
                <a:uFillTx/>
                <a:latin typeface="Nunito Sans Light" pitchFamily="2" charset="0"/>
                <a:ea typeface="+mn-ea"/>
                <a:cs typeface="+mn-cs"/>
              </a:rPr>
              <a:t>Ebb Technologies - EPSI WIS</a:t>
            </a:r>
          </a:p>
        </p:txBody>
      </p:sp>
      <p:sp>
        <p:nvSpPr>
          <p:cNvPr id="8" name="TextBox 7">
            <a:extLst>
              <a:ext uri="{FF2B5EF4-FFF2-40B4-BE49-F238E27FC236}">
                <a16:creationId xmlns:a16="http://schemas.microsoft.com/office/drawing/2014/main" id="{E20E6268-4EBD-8616-DFE8-F741296C0E02}"/>
              </a:ext>
            </a:extLst>
          </p:cNvPr>
          <p:cNvSpPr txBox="1"/>
          <p:nvPr userDrawn="1"/>
        </p:nvSpPr>
        <p:spPr>
          <a:xfrm>
            <a:off x="2456792" y="6627211"/>
            <a:ext cx="728784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100" normalizeH="0" baseline="0" noProof="0" dirty="0">
                <a:ln>
                  <a:noFill/>
                </a:ln>
                <a:solidFill>
                  <a:schemeClr val="bg1">
                    <a:lumMod val="50000"/>
                  </a:schemeClr>
                </a:solidFill>
                <a:effectLst/>
                <a:uLnTx/>
                <a:uFillTx/>
                <a:latin typeface="Nunito Sans Light" pitchFamily="2" charset="0"/>
                <a:ea typeface="+mn-ea"/>
                <a:cs typeface="+mn-cs"/>
              </a:rPr>
              <a:t>Algorithmie &amp; Langage Python</a:t>
            </a:r>
          </a:p>
        </p:txBody>
      </p:sp>
    </p:spTree>
    <p:extLst>
      <p:ext uri="{BB962C8B-B14F-4D97-AF65-F5344CB8AC3E}">
        <p14:creationId xmlns:p14="http://schemas.microsoft.com/office/powerpoint/2010/main" val="141835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Big Ideas">
    <p:bg>
      <p:bgPr>
        <a:gradFill>
          <a:gsLst>
            <a:gs pos="70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AA3F825-1CB7-BF51-6838-7EC6AB335187}"/>
              </a:ext>
            </a:extLst>
          </p:cNvPr>
          <p:cNvSpPr>
            <a:spLocks noGrp="1"/>
          </p:cNvSpPr>
          <p:nvPr>
            <p:ph type="body" sz="quarter" idx="14" hasCustomPrompt="1"/>
          </p:nvPr>
        </p:nvSpPr>
        <p:spPr>
          <a:xfrm>
            <a:off x="1524132" y="5065616"/>
            <a:ext cx="2102094" cy="584616"/>
          </a:xfrm>
          <a:prstGeom prst="rect">
            <a:avLst/>
          </a:prstGeom>
        </p:spPr>
        <p:txBody>
          <a:bodyPr/>
          <a:lstStyle>
            <a:lvl1pPr marL="0" indent="0" algn="ctr">
              <a:buNone/>
              <a:defRPr sz="1800">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insert description</a:t>
            </a:r>
          </a:p>
        </p:txBody>
      </p:sp>
      <p:sp>
        <p:nvSpPr>
          <p:cNvPr id="6" name="Picture Placeholder 5">
            <a:extLst>
              <a:ext uri="{FF2B5EF4-FFF2-40B4-BE49-F238E27FC236}">
                <a16:creationId xmlns:a16="http://schemas.microsoft.com/office/drawing/2014/main" id="{45B17A40-E892-FCBD-032C-350D84B33018}"/>
              </a:ext>
            </a:extLst>
          </p:cNvPr>
          <p:cNvSpPr>
            <a:spLocks noGrp="1"/>
          </p:cNvSpPr>
          <p:nvPr>
            <p:ph type="pic" sz="quarter" idx="13" hasCustomPrompt="1"/>
          </p:nvPr>
        </p:nvSpPr>
        <p:spPr>
          <a:xfrm>
            <a:off x="1524000" y="2234547"/>
            <a:ext cx="2102226" cy="2102224"/>
          </a:xfrm>
          <a:prstGeom prst="rect">
            <a:avLst/>
          </a:prstGeom>
        </p:spPr>
        <p:txBody>
          <a:bodyPr anchor="b"/>
          <a:lstStyle>
            <a:lvl1pPr marL="0" indent="0" algn="ctr">
              <a:buNone/>
              <a:defRPr sz="1400"/>
            </a:lvl1pPr>
          </a:lstStyle>
          <a:p>
            <a:r>
              <a:rPr lang="en-US" dirty="0"/>
              <a:t>Click to insert an icon</a:t>
            </a:r>
          </a:p>
        </p:txBody>
      </p:sp>
      <p:sp>
        <p:nvSpPr>
          <p:cNvPr id="2" name="Title 1">
            <a:extLst>
              <a:ext uri="{FF2B5EF4-FFF2-40B4-BE49-F238E27FC236}">
                <a16:creationId xmlns:a16="http://schemas.microsoft.com/office/drawing/2014/main" id="{062D680F-82B2-5387-EC31-BD0C8AF0C36D}"/>
              </a:ext>
            </a:extLst>
          </p:cNvPr>
          <p:cNvSpPr>
            <a:spLocks noGrp="1"/>
          </p:cNvSpPr>
          <p:nvPr>
            <p:ph type="ctrTitle" hasCustomPrompt="1"/>
          </p:nvPr>
        </p:nvSpPr>
        <p:spPr>
          <a:xfrm>
            <a:off x="1524000" y="582345"/>
            <a:ext cx="9144000" cy="697365"/>
          </a:xfrm>
          <a:prstGeom prst="rect">
            <a:avLst/>
          </a:prstGeom>
        </p:spPr>
        <p:txBody>
          <a:bodyPr anchor="ctr"/>
          <a:lstStyle>
            <a:lvl1pPr algn="ctr">
              <a:defRPr sz="4000">
                <a:solidFill>
                  <a:schemeClr val="tx1"/>
                </a:solidFill>
                <a:latin typeface="Nunito Sans SemiBold" pitchFamily="2" charset="0"/>
              </a:defRPr>
            </a:lvl1pPr>
          </a:lstStyle>
          <a:p>
            <a:r>
              <a:rPr lang="en-US" dirty="0"/>
              <a:t>CLICK TO EDIT TITLE</a:t>
            </a:r>
          </a:p>
        </p:txBody>
      </p:sp>
      <p:sp>
        <p:nvSpPr>
          <p:cNvPr id="3" name="Text Placeholder 9">
            <a:extLst>
              <a:ext uri="{FF2B5EF4-FFF2-40B4-BE49-F238E27FC236}">
                <a16:creationId xmlns:a16="http://schemas.microsoft.com/office/drawing/2014/main" id="{29181678-86FF-FB04-F678-499807FC4BBC}"/>
              </a:ext>
            </a:extLst>
          </p:cNvPr>
          <p:cNvSpPr>
            <a:spLocks noGrp="1"/>
          </p:cNvSpPr>
          <p:nvPr>
            <p:ph type="body" sz="quarter" idx="15" hasCustomPrompt="1"/>
          </p:nvPr>
        </p:nvSpPr>
        <p:spPr>
          <a:xfrm>
            <a:off x="5044953" y="5065616"/>
            <a:ext cx="2102094" cy="584616"/>
          </a:xfrm>
          <a:prstGeom prst="rect">
            <a:avLst/>
          </a:prstGeom>
        </p:spPr>
        <p:txBody>
          <a:bodyPr/>
          <a:lstStyle>
            <a:lvl1pPr marL="0" indent="0" algn="ctr">
              <a:buNone/>
              <a:defRPr sz="1800">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insert description</a:t>
            </a:r>
          </a:p>
        </p:txBody>
      </p:sp>
      <p:sp>
        <p:nvSpPr>
          <p:cNvPr id="4" name="Picture Placeholder 5">
            <a:extLst>
              <a:ext uri="{FF2B5EF4-FFF2-40B4-BE49-F238E27FC236}">
                <a16:creationId xmlns:a16="http://schemas.microsoft.com/office/drawing/2014/main" id="{3023C99B-E362-8749-4D58-A23C50CACFC7}"/>
              </a:ext>
            </a:extLst>
          </p:cNvPr>
          <p:cNvSpPr>
            <a:spLocks noGrp="1"/>
          </p:cNvSpPr>
          <p:nvPr>
            <p:ph type="pic" sz="quarter" idx="16" hasCustomPrompt="1"/>
          </p:nvPr>
        </p:nvSpPr>
        <p:spPr>
          <a:xfrm>
            <a:off x="5044887" y="2234547"/>
            <a:ext cx="2102226" cy="2102224"/>
          </a:xfrm>
          <a:prstGeom prst="rect">
            <a:avLst/>
          </a:prstGeom>
        </p:spPr>
        <p:txBody>
          <a:bodyPr anchor="b"/>
          <a:lstStyle>
            <a:lvl1pPr marL="0" indent="0" algn="ctr">
              <a:buNone/>
              <a:defRPr sz="1400"/>
            </a:lvl1pPr>
          </a:lstStyle>
          <a:p>
            <a:r>
              <a:rPr lang="en-US" dirty="0"/>
              <a:t>Click to insert an icon</a:t>
            </a:r>
          </a:p>
        </p:txBody>
      </p:sp>
      <p:sp>
        <p:nvSpPr>
          <p:cNvPr id="5" name="Text Placeholder 9">
            <a:extLst>
              <a:ext uri="{FF2B5EF4-FFF2-40B4-BE49-F238E27FC236}">
                <a16:creationId xmlns:a16="http://schemas.microsoft.com/office/drawing/2014/main" id="{9B2C75D6-6109-367B-BB26-D9D252FD0E9B}"/>
              </a:ext>
            </a:extLst>
          </p:cNvPr>
          <p:cNvSpPr>
            <a:spLocks noGrp="1"/>
          </p:cNvSpPr>
          <p:nvPr>
            <p:ph type="body" sz="quarter" idx="17" hasCustomPrompt="1"/>
          </p:nvPr>
        </p:nvSpPr>
        <p:spPr>
          <a:xfrm>
            <a:off x="8565774" y="5065616"/>
            <a:ext cx="2102094" cy="584616"/>
          </a:xfrm>
          <a:prstGeom prst="rect">
            <a:avLst/>
          </a:prstGeom>
        </p:spPr>
        <p:txBody>
          <a:bodyPr/>
          <a:lstStyle>
            <a:lvl1pPr marL="0" indent="0" algn="ctr">
              <a:buNone/>
              <a:defRPr sz="1800">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insert description</a:t>
            </a:r>
          </a:p>
        </p:txBody>
      </p:sp>
      <p:sp>
        <p:nvSpPr>
          <p:cNvPr id="9" name="Picture Placeholder 5">
            <a:extLst>
              <a:ext uri="{FF2B5EF4-FFF2-40B4-BE49-F238E27FC236}">
                <a16:creationId xmlns:a16="http://schemas.microsoft.com/office/drawing/2014/main" id="{15607D06-AADC-8E40-D5E1-ACB52C06DEBE}"/>
              </a:ext>
            </a:extLst>
          </p:cNvPr>
          <p:cNvSpPr>
            <a:spLocks noGrp="1"/>
          </p:cNvSpPr>
          <p:nvPr>
            <p:ph type="pic" sz="quarter" idx="18" hasCustomPrompt="1"/>
          </p:nvPr>
        </p:nvSpPr>
        <p:spPr>
          <a:xfrm>
            <a:off x="8565642" y="2234547"/>
            <a:ext cx="2102226" cy="2102224"/>
          </a:xfrm>
          <a:prstGeom prst="rect">
            <a:avLst/>
          </a:prstGeom>
        </p:spPr>
        <p:txBody>
          <a:bodyPr anchor="b"/>
          <a:lstStyle>
            <a:lvl1pPr marL="0" indent="0" algn="ctr">
              <a:buNone/>
              <a:defRPr sz="1400"/>
            </a:lvl1pPr>
          </a:lstStyle>
          <a:p>
            <a:r>
              <a:rPr lang="en-US" dirty="0"/>
              <a:t>Click to insert an icon</a:t>
            </a:r>
          </a:p>
        </p:txBody>
      </p:sp>
      <p:sp>
        <p:nvSpPr>
          <p:cNvPr id="11" name="Slide Number Placeholder 13">
            <a:extLst>
              <a:ext uri="{FF2B5EF4-FFF2-40B4-BE49-F238E27FC236}">
                <a16:creationId xmlns:a16="http://schemas.microsoft.com/office/drawing/2014/main" id="{9E01E240-ABFB-481A-48AE-C59C72B77E93}"/>
              </a:ext>
            </a:extLst>
          </p:cNvPr>
          <p:cNvSpPr>
            <a:spLocks noGrp="1"/>
          </p:cNvSpPr>
          <p:nvPr>
            <p:ph type="sldNum" sz="quarter" idx="11"/>
          </p:nvPr>
        </p:nvSpPr>
        <p:spPr>
          <a:xfrm>
            <a:off x="9753137" y="6605071"/>
            <a:ext cx="2429436" cy="244337"/>
          </a:xfrm>
          <a:prstGeom prst="rect">
            <a:avLst/>
          </a:prstGeom>
        </p:spPr>
        <p:txBody>
          <a:bodyPr anchor="ctr"/>
          <a:lstStyle>
            <a:lvl1pPr algn="r">
              <a:defRPr sz="700">
                <a:solidFill>
                  <a:schemeClr val="bg1">
                    <a:lumMod val="50000"/>
                  </a:schemeClr>
                </a:solidFill>
                <a:latin typeface="Nunito Sans Light" pitchFamily="2" charset="0"/>
              </a:defRPr>
            </a:lvl1pPr>
          </a:lstStyle>
          <a:p>
            <a:fld id="{52F3A71C-A943-4884-923F-65D9756AB03E}" type="slidenum">
              <a:rPr lang="en-US" smtClean="0"/>
              <a:pPr/>
              <a:t>‹#›</a:t>
            </a:fld>
            <a:endParaRPr lang="en-US" dirty="0"/>
          </a:p>
        </p:txBody>
      </p:sp>
      <p:sp>
        <p:nvSpPr>
          <p:cNvPr id="12" name="TextBox 11">
            <a:extLst>
              <a:ext uri="{FF2B5EF4-FFF2-40B4-BE49-F238E27FC236}">
                <a16:creationId xmlns:a16="http://schemas.microsoft.com/office/drawing/2014/main" id="{B23C61E2-01BF-4663-DC1F-C0DF09790EE6}"/>
              </a:ext>
            </a:extLst>
          </p:cNvPr>
          <p:cNvSpPr txBox="1"/>
          <p:nvPr userDrawn="1"/>
        </p:nvSpPr>
        <p:spPr>
          <a:xfrm>
            <a:off x="0" y="6630302"/>
            <a:ext cx="2451894"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50000"/>
                  </a:prstClr>
                </a:solidFill>
                <a:effectLst/>
                <a:uLnTx/>
                <a:uFillTx/>
                <a:latin typeface="Nunito Sans Light" pitchFamily="2" charset="0"/>
                <a:ea typeface="+mn-ea"/>
                <a:cs typeface="+mn-cs"/>
              </a:rPr>
              <a:t>Ebb Technologies - EPSI WIS</a:t>
            </a:r>
          </a:p>
        </p:txBody>
      </p:sp>
      <p:sp>
        <p:nvSpPr>
          <p:cNvPr id="8" name="TextBox 7">
            <a:extLst>
              <a:ext uri="{FF2B5EF4-FFF2-40B4-BE49-F238E27FC236}">
                <a16:creationId xmlns:a16="http://schemas.microsoft.com/office/drawing/2014/main" id="{5344D612-0FF2-618A-0175-419461ED97AB}"/>
              </a:ext>
            </a:extLst>
          </p:cNvPr>
          <p:cNvSpPr txBox="1"/>
          <p:nvPr userDrawn="1"/>
        </p:nvSpPr>
        <p:spPr>
          <a:xfrm>
            <a:off x="2456792" y="6627211"/>
            <a:ext cx="728784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100" normalizeH="0" baseline="0" noProof="0" dirty="0">
                <a:ln>
                  <a:noFill/>
                </a:ln>
                <a:solidFill>
                  <a:schemeClr val="bg1">
                    <a:lumMod val="50000"/>
                  </a:schemeClr>
                </a:solidFill>
                <a:effectLst/>
                <a:uLnTx/>
                <a:uFillTx/>
                <a:latin typeface="Nunito Sans Light" pitchFamily="2" charset="0"/>
                <a:ea typeface="+mn-ea"/>
                <a:cs typeface="+mn-cs"/>
              </a:rPr>
              <a:t>Algorithmie &amp; Langage Python</a:t>
            </a:r>
          </a:p>
        </p:txBody>
      </p:sp>
    </p:spTree>
    <p:extLst>
      <p:ext uri="{BB962C8B-B14F-4D97-AF65-F5344CB8AC3E}">
        <p14:creationId xmlns:p14="http://schemas.microsoft.com/office/powerpoint/2010/main" val="25249340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tifications">
    <p:bg>
      <p:bgPr>
        <a:gradFill>
          <a:gsLst>
            <a:gs pos="70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D680F-82B2-5387-EC31-BD0C8AF0C36D}"/>
              </a:ext>
            </a:extLst>
          </p:cNvPr>
          <p:cNvSpPr>
            <a:spLocks noGrp="1"/>
          </p:cNvSpPr>
          <p:nvPr>
            <p:ph type="ctrTitle" hasCustomPrompt="1"/>
          </p:nvPr>
        </p:nvSpPr>
        <p:spPr>
          <a:xfrm>
            <a:off x="1524000" y="582345"/>
            <a:ext cx="9144000" cy="697365"/>
          </a:xfrm>
          <a:prstGeom prst="rect">
            <a:avLst/>
          </a:prstGeom>
        </p:spPr>
        <p:txBody>
          <a:bodyPr anchor="ctr"/>
          <a:lstStyle>
            <a:lvl1pPr algn="ctr">
              <a:defRPr sz="4000">
                <a:solidFill>
                  <a:schemeClr val="tx1"/>
                </a:solidFill>
                <a:latin typeface="Nunito Sans SemiBold" pitchFamily="2" charset="0"/>
              </a:defRPr>
            </a:lvl1pPr>
          </a:lstStyle>
          <a:p>
            <a:r>
              <a:rPr lang="en-US" dirty="0"/>
              <a:t>CLICK TO EDIT TITLE</a:t>
            </a:r>
          </a:p>
        </p:txBody>
      </p:sp>
      <p:sp>
        <p:nvSpPr>
          <p:cNvPr id="11" name="Slide Number Placeholder 13">
            <a:extLst>
              <a:ext uri="{FF2B5EF4-FFF2-40B4-BE49-F238E27FC236}">
                <a16:creationId xmlns:a16="http://schemas.microsoft.com/office/drawing/2014/main" id="{9E01E240-ABFB-481A-48AE-C59C72B77E93}"/>
              </a:ext>
            </a:extLst>
          </p:cNvPr>
          <p:cNvSpPr>
            <a:spLocks noGrp="1"/>
          </p:cNvSpPr>
          <p:nvPr>
            <p:ph type="sldNum" sz="quarter" idx="11"/>
          </p:nvPr>
        </p:nvSpPr>
        <p:spPr>
          <a:xfrm>
            <a:off x="9753137" y="6605071"/>
            <a:ext cx="2429436" cy="244337"/>
          </a:xfrm>
          <a:prstGeom prst="rect">
            <a:avLst/>
          </a:prstGeom>
        </p:spPr>
        <p:txBody>
          <a:bodyPr anchor="ctr"/>
          <a:lstStyle>
            <a:lvl1pPr algn="r">
              <a:defRPr sz="700">
                <a:solidFill>
                  <a:schemeClr val="bg1">
                    <a:lumMod val="50000"/>
                  </a:schemeClr>
                </a:solidFill>
                <a:latin typeface="Nunito Sans Light" pitchFamily="2" charset="0"/>
              </a:defRPr>
            </a:lvl1pPr>
          </a:lstStyle>
          <a:p>
            <a:fld id="{52F3A71C-A943-4884-923F-65D9756AB03E}" type="slidenum">
              <a:rPr lang="en-US" smtClean="0"/>
              <a:pPr/>
              <a:t>‹#›</a:t>
            </a:fld>
            <a:endParaRPr lang="en-US" dirty="0"/>
          </a:p>
        </p:txBody>
      </p:sp>
      <p:sp>
        <p:nvSpPr>
          <p:cNvPr id="12" name="TextBox 11">
            <a:extLst>
              <a:ext uri="{FF2B5EF4-FFF2-40B4-BE49-F238E27FC236}">
                <a16:creationId xmlns:a16="http://schemas.microsoft.com/office/drawing/2014/main" id="{B23C61E2-01BF-4663-DC1F-C0DF09790EE6}"/>
              </a:ext>
            </a:extLst>
          </p:cNvPr>
          <p:cNvSpPr txBox="1"/>
          <p:nvPr userDrawn="1"/>
        </p:nvSpPr>
        <p:spPr>
          <a:xfrm>
            <a:off x="0" y="6630302"/>
            <a:ext cx="2451894"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50000"/>
                  </a:prstClr>
                </a:solidFill>
                <a:effectLst/>
                <a:uLnTx/>
                <a:uFillTx/>
                <a:latin typeface="Nunito Sans Light" pitchFamily="2" charset="0"/>
                <a:ea typeface="+mn-ea"/>
                <a:cs typeface="+mn-cs"/>
              </a:rPr>
              <a:t>Ebb Technologies - EPSI WIS</a:t>
            </a:r>
          </a:p>
        </p:txBody>
      </p:sp>
      <p:sp>
        <p:nvSpPr>
          <p:cNvPr id="23" name="Text Placeholder 22">
            <a:extLst>
              <a:ext uri="{FF2B5EF4-FFF2-40B4-BE49-F238E27FC236}">
                <a16:creationId xmlns:a16="http://schemas.microsoft.com/office/drawing/2014/main" id="{438F9F5B-5921-B6F8-267E-9290ACB82C8F}"/>
              </a:ext>
            </a:extLst>
          </p:cNvPr>
          <p:cNvSpPr>
            <a:spLocks noGrp="1"/>
          </p:cNvSpPr>
          <p:nvPr>
            <p:ph type="body" sz="quarter" idx="12" hasCustomPrompt="1"/>
          </p:nvPr>
        </p:nvSpPr>
        <p:spPr>
          <a:xfrm>
            <a:off x="0" y="2218365"/>
            <a:ext cx="12201427" cy="1155700"/>
          </a:xfrm>
          <a:prstGeom prst="rect">
            <a:avLst/>
          </a:prstGeom>
          <a:solidFill>
            <a:schemeClr val="accent1"/>
          </a:solidFill>
        </p:spPr>
        <p:txBody>
          <a:bodyPr lIns="1828800" rIns="914400" anchor="ctr"/>
          <a:lstStyle>
            <a:lvl1pPr marL="0" indent="0">
              <a:spcBef>
                <a:spcPts val="0"/>
              </a:spcBef>
              <a:buNone/>
              <a:defRPr sz="1800">
                <a:solidFill>
                  <a:schemeClr val="bg1"/>
                </a:solidFill>
              </a:defRPr>
            </a:lvl1pPr>
          </a:lstStyle>
          <a:p>
            <a:pPr lvl="0"/>
            <a:r>
              <a:rPr lang="en-US" dirty="0"/>
              <a:t>Click to write Notification #1</a:t>
            </a:r>
          </a:p>
        </p:txBody>
      </p:sp>
      <p:sp>
        <p:nvSpPr>
          <p:cNvPr id="25" name="Picture Placeholder 24">
            <a:extLst>
              <a:ext uri="{FF2B5EF4-FFF2-40B4-BE49-F238E27FC236}">
                <a16:creationId xmlns:a16="http://schemas.microsoft.com/office/drawing/2014/main" id="{E7199B99-003A-48BC-99A2-5C2DDB7C3240}"/>
              </a:ext>
            </a:extLst>
          </p:cNvPr>
          <p:cNvSpPr>
            <a:spLocks noGrp="1"/>
          </p:cNvSpPr>
          <p:nvPr>
            <p:ph type="pic" sz="quarter" idx="13" hasCustomPrompt="1"/>
          </p:nvPr>
        </p:nvSpPr>
        <p:spPr>
          <a:xfrm>
            <a:off x="483958" y="2369624"/>
            <a:ext cx="915724" cy="853182"/>
          </a:xfrm>
          <a:prstGeom prst="rect">
            <a:avLst/>
          </a:prstGeom>
        </p:spPr>
        <p:txBody>
          <a:bodyPr anchor="ctr"/>
          <a:lstStyle>
            <a:lvl1pPr marL="0" indent="0" algn="ctr">
              <a:buNone/>
              <a:defRPr sz="1100">
                <a:solidFill>
                  <a:schemeClr val="bg1"/>
                </a:solidFill>
              </a:defRPr>
            </a:lvl1pPr>
          </a:lstStyle>
          <a:p>
            <a:r>
              <a:rPr lang="en-US" sz="1200" dirty="0"/>
              <a:t>Click to insert notification icon</a:t>
            </a:r>
            <a:endParaRPr lang="en-US" dirty="0"/>
          </a:p>
        </p:txBody>
      </p:sp>
      <p:sp>
        <p:nvSpPr>
          <p:cNvPr id="26" name="Text Placeholder 22">
            <a:extLst>
              <a:ext uri="{FF2B5EF4-FFF2-40B4-BE49-F238E27FC236}">
                <a16:creationId xmlns:a16="http://schemas.microsoft.com/office/drawing/2014/main" id="{9CE5AAA8-7F39-7B0A-E505-F9C421C371A8}"/>
              </a:ext>
            </a:extLst>
          </p:cNvPr>
          <p:cNvSpPr>
            <a:spLocks noGrp="1"/>
          </p:cNvSpPr>
          <p:nvPr>
            <p:ph type="body" sz="quarter" idx="14" hasCustomPrompt="1"/>
          </p:nvPr>
        </p:nvSpPr>
        <p:spPr>
          <a:xfrm>
            <a:off x="0" y="3374065"/>
            <a:ext cx="12201427" cy="1155700"/>
          </a:xfrm>
          <a:prstGeom prst="rect">
            <a:avLst/>
          </a:prstGeom>
          <a:solidFill>
            <a:schemeClr val="bg1">
              <a:alpha val="0"/>
            </a:schemeClr>
          </a:solidFill>
        </p:spPr>
        <p:txBody>
          <a:bodyPr lIns="1828800" rIns="914400" anchor="ctr"/>
          <a:lstStyle>
            <a:lvl1pPr marL="0" indent="0">
              <a:spcBef>
                <a:spcPts val="0"/>
              </a:spcBef>
              <a:buNone/>
              <a:defRPr sz="1800">
                <a:solidFill>
                  <a:schemeClr val="tx1"/>
                </a:solidFill>
              </a:defRPr>
            </a:lvl1pPr>
          </a:lstStyle>
          <a:p>
            <a:pPr lvl="0"/>
            <a:r>
              <a:rPr lang="en-US" dirty="0"/>
              <a:t>Click to write Notification #2</a:t>
            </a:r>
          </a:p>
        </p:txBody>
      </p:sp>
      <p:sp>
        <p:nvSpPr>
          <p:cNvPr id="27" name="Picture Placeholder 24">
            <a:extLst>
              <a:ext uri="{FF2B5EF4-FFF2-40B4-BE49-F238E27FC236}">
                <a16:creationId xmlns:a16="http://schemas.microsoft.com/office/drawing/2014/main" id="{A56AF049-6AF7-E6C0-96A6-503223E62F5E}"/>
              </a:ext>
            </a:extLst>
          </p:cNvPr>
          <p:cNvSpPr>
            <a:spLocks noGrp="1"/>
          </p:cNvSpPr>
          <p:nvPr>
            <p:ph type="pic" sz="quarter" idx="15" hasCustomPrompt="1"/>
          </p:nvPr>
        </p:nvSpPr>
        <p:spPr>
          <a:xfrm>
            <a:off x="483958" y="3525324"/>
            <a:ext cx="915724" cy="853182"/>
          </a:xfrm>
          <a:prstGeom prst="rect">
            <a:avLst/>
          </a:prstGeom>
        </p:spPr>
        <p:txBody>
          <a:bodyPr anchor="ctr"/>
          <a:lstStyle>
            <a:lvl1pPr marL="0" indent="0" algn="ctr">
              <a:buNone/>
              <a:defRPr sz="1100">
                <a:solidFill>
                  <a:schemeClr val="tx1"/>
                </a:solidFill>
              </a:defRPr>
            </a:lvl1pPr>
          </a:lstStyle>
          <a:p>
            <a:r>
              <a:rPr lang="en-US" sz="1200" dirty="0"/>
              <a:t>Click to insert notification icon</a:t>
            </a:r>
            <a:endParaRPr lang="en-US" dirty="0"/>
          </a:p>
        </p:txBody>
      </p:sp>
      <p:sp>
        <p:nvSpPr>
          <p:cNvPr id="28" name="Text Placeholder 22">
            <a:extLst>
              <a:ext uri="{FF2B5EF4-FFF2-40B4-BE49-F238E27FC236}">
                <a16:creationId xmlns:a16="http://schemas.microsoft.com/office/drawing/2014/main" id="{21ECDE34-AF6C-0355-3FB9-483C2DE26BEE}"/>
              </a:ext>
            </a:extLst>
          </p:cNvPr>
          <p:cNvSpPr>
            <a:spLocks noGrp="1"/>
          </p:cNvSpPr>
          <p:nvPr>
            <p:ph type="body" sz="quarter" idx="16" hasCustomPrompt="1"/>
          </p:nvPr>
        </p:nvSpPr>
        <p:spPr>
          <a:xfrm>
            <a:off x="0" y="4529765"/>
            <a:ext cx="12201427" cy="1155700"/>
          </a:xfrm>
          <a:prstGeom prst="rect">
            <a:avLst/>
          </a:prstGeom>
          <a:solidFill>
            <a:schemeClr val="accent2"/>
          </a:solidFill>
        </p:spPr>
        <p:txBody>
          <a:bodyPr lIns="1828800" rIns="914400" anchor="ctr"/>
          <a:lstStyle>
            <a:lvl1pPr marL="0" indent="0">
              <a:spcBef>
                <a:spcPts val="0"/>
              </a:spcBef>
              <a:buNone/>
              <a:defRPr sz="1800">
                <a:solidFill>
                  <a:schemeClr val="tx1"/>
                </a:solidFill>
              </a:defRPr>
            </a:lvl1pPr>
          </a:lstStyle>
          <a:p>
            <a:pPr lvl="0"/>
            <a:r>
              <a:rPr lang="en-US" dirty="0"/>
              <a:t>Click to write Notification #3</a:t>
            </a:r>
          </a:p>
        </p:txBody>
      </p:sp>
      <p:sp>
        <p:nvSpPr>
          <p:cNvPr id="29" name="Picture Placeholder 24">
            <a:extLst>
              <a:ext uri="{FF2B5EF4-FFF2-40B4-BE49-F238E27FC236}">
                <a16:creationId xmlns:a16="http://schemas.microsoft.com/office/drawing/2014/main" id="{634391BB-3752-7F56-F701-CB07D7F92761}"/>
              </a:ext>
            </a:extLst>
          </p:cNvPr>
          <p:cNvSpPr>
            <a:spLocks noGrp="1"/>
          </p:cNvSpPr>
          <p:nvPr>
            <p:ph type="pic" sz="quarter" idx="17" hasCustomPrompt="1"/>
          </p:nvPr>
        </p:nvSpPr>
        <p:spPr>
          <a:xfrm>
            <a:off x="483958" y="4681024"/>
            <a:ext cx="915724" cy="853182"/>
          </a:xfrm>
          <a:prstGeom prst="rect">
            <a:avLst/>
          </a:prstGeom>
        </p:spPr>
        <p:txBody>
          <a:bodyPr anchor="ctr"/>
          <a:lstStyle>
            <a:lvl1pPr marL="0" indent="0" algn="ctr">
              <a:buNone/>
              <a:defRPr sz="1100">
                <a:solidFill>
                  <a:schemeClr val="tx1"/>
                </a:solidFill>
              </a:defRPr>
            </a:lvl1pPr>
          </a:lstStyle>
          <a:p>
            <a:r>
              <a:rPr lang="en-US" sz="1200" dirty="0"/>
              <a:t>Click to insert notification icon</a:t>
            </a:r>
            <a:endParaRPr lang="en-US" dirty="0"/>
          </a:p>
        </p:txBody>
      </p:sp>
      <p:sp>
        <p:nvSpPr>
          <p:cNvPr id="3" name="TextBox 2">
            <a:extLst>
              <a:ext uri="{FF2B5EF4-FFF2-40B4-BE49-F238E27FC236}">
                <a16:creationId xmlns:a16="http://schemas.microsoft.com/office/drawing/2014/main" id="{F06613F3-C223-E9FD-46ED-B9596F177F15}"/>
              </a:ext>
            </a:extLst>
          </p:cNvPr>
          <p:cNvSpPr txBox="1"/>
          <p:nvPr userDrawn="1"/>
        </p:nvSpPr>
        <p:spPr>
          <a:xfrm>
            <a:off x="2456792" y="6627211"/>
            <a:ext cx="728784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100" normalizeH="0" baseline="0" noProof="0" dirty="0">
                <a:ln>
                  <a:noFill/>
                </a:ln>
                <a:solidFill>
                  <a:schemeClr val="bg1">
                    <a:lumMod val="50000"/>
                  </a:schemeClr>
                </a:solidFill>
                <a:effectLst/>
                <a:uLnTx/>
                <a:uFillTx/>
                <a:latin typeface="Nunito Sans Light" pitchFamily="2" charset="0"/>
                <a:ea typeface="+mn-ea"/>
                <a:cs typeface="+mn-cs"/>
              </a:rPr>
              <a:t>Algorithmie &amp; Langage Python</a:t>
            </a:r>
          </a:p>
        </p:txBody>
      </p:sp>
    </p:spTree>
    <p:extLst>
      <p:ext uri="{BB962C8B-B14F-4D97-AF65-F5344CB8AC3E}">
        <p14:creationId xmlns:p14="http://schemas.microsoft.com/office/powerpoint/2010/main" val="15029811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P Slide">
    <p:bg>
      <p:bgPr>
        <a:gradFill>
          <a:gsLst>
            <a:gs pos="70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4B6C4E7-3E4F-1F27-942E-F6954C38DE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5772195" cy="5772195"/>
          </a:xfrm>
          <a:prstGeom prst="rect">
            <a:avLst/>
          </a:prstGeom>
        </p:spPr>
      </p:pic>
      <p:sp>
        <p:nvSpPr>
          <p:cNvPr id="12" name="Slide Number Placeholder 13">
            <a:extLst>
              <a:ext uri="{FF2B5EF4-FFF2-40B4-BE49-F238E27FC236}">
                <a16:creationId xmlns:a16="http://schemas.microsoft.com/office/drawing/2014/main" id="{BD8A8869-AE05-7802-AB37-9A1E368E90D8}"/>
              </a:ext>
            </a:extLst>
          </p:cNvPr>
          <p:cNvSpPr>
            <a:spLocks noGrp="1"/>
          </p:cNvSpPr>
          <p:nvPr>
            <p:ph type="sldNum" sz="quarter" idx="11"/>
          </p:nvPr>
        </p:nvSpPr>
        <p:spPr>
          <a:xfrm>
            <a:off x="9753137" y="6605071"/>
            <a:ext cx="2429436" cy="244337"/>
          </a:xfrm>
          <a:prstGeom prst="rect">
            <a:avLst/>
          </a:prstGeom>
        </p:spPr>
        <p:txBody>
          <a:bodyPr anchor="ctr"/>
          <a:lstStyle>
            <a:lvl1pPr algn="r">
              <a:defRPr sz="700">
                <a:solidFill>
                  <a:schemeClr val="bg1">
                    <a:lumMod val="50000"/>
                  </a:schemeClr>
                </a:solidFill>
                <a:latin typeface="Nunito Sans Light" pitchFamily="2" charset="0"/>
              </a:defRPr>
            </a:lvl1pPr>
          </a:lstStyle>
          <a:p>
            <a:fld id="{52F3A71C-A943-4884-923F-65D9756AB03E}" type="slidenum">
              <a:rPr lang="en-US" smtClean="0"/>
              <a:pPr/>
              <a:t>‹#›</a:t>
            </a:fld>
            <a:endParaRPr lang="en-US" dirty="0"/>
          </a:p>
        </p:txBody>
      </p:sp>
      <p:sp>
        <p:nvSpPr>
          <p:cNvPr id="14" name="TextBox 13">
            <a:extLst>
              <a:ext uri="{FF2B5EF4-FFF2-40B4-BE49-F238E27FC236}">
                <a16:creationId xmlns:a16="http://schemas.microsoft.com/office/drawing/2014/main" id="{E9E0C589-7FC2-03EC-22FE-1FC803D6EFD9}"/>
              </a:ext>
            </a:extLst>
          </p:cNvPr>
          <p:cNvSpPr txBox="1"/>
          <p:nvPr userDrawn="1"/>
        </p:nvSpPr>
        <p:spPr>
          <a:xfrm>
            <a:off x="0" y="6630302"/>
            <a:ext cx="2451894"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50000"/>
                  </a:prstClr>
                </a:solidFill>
                <a:effectLst/>
                <a:uLnTx/>
                <a:uFillTx/>
                <a:latin typeface="Nunito Sans Light" pitchFamily="2" charset="0"/>
                <a:ea typeface="+mn-ea"/>
                <a:cs typeface="+mn-cs"/>
              </a:rPr>
              <a:t>Ebb Technologies - EPSI WIS</a:t>
            </a:r>
          </a:p>
        </p:txBody>
      </p:sp>
      <p:sp>
        <p:nvSpPr>
          <p:cNvPr id="28" name="Text Placeholder 27">
            <a:extLst>
              <a:ext uri="{FF2B5EF4-FFF2-40B4-BE49-F238E27FC236}">
                <a16:creationId xmlns:a16="http://schemas.microsoft.com/office/drawing/2014/main" id="{39133B86-6C91-2620-EAEF-E218AF959A80}"/>
              </a:ext>
            </a:extLst>
          </p:cNvPr>
          <p:cNvSpPr>
            <a:spLocks noGrp="1"/>
          </p:cNvSpPr>
          <p:nvPr>
            <p:ph type="body" sz="quarter" idx="12" hasCustomPrompt="1"/>
          </p:nvPr>
        </p:nvSpPr>
        <p:spPr>
          <a:xfrm rot="1543938">
            <a:off x="1164683" y="231236"/>
            <a:ext cx="2647950" cy="547842"/>
          </a:xfrm>
          <a:prstGeom prst="rect">
            <a:avLst/>
          </a:prstGeom>
        </p:spPr>
        <p:txBody>
          <a:bodyPr wrap="square">
            <a:spAutoFit/>
          </a:bodyPr>
          <a:lstStyle>
            <a:lvl1pPr marL="0" indent="0" algn="r">
              <a:buNone/>
              <a:defRPr sz="3200">
                <a:latin typeface="Nunito Sans ExtraBold" pitchFamily="2" charset="0"/>
              </a:defRPr>
            </a:lvl1pPr>
          </a:lstStyle>
          <a:p>
            <a:pPr lvl="0"/>
            <a:r>
              <a:rPr lang="en-US" dirty="0"/>
              <a:t>TP </a:t>
            </a:r>
            <a:r>
              <a:rPr lang="en-US" dirty="0" err="1"/>
              <a:t>nX</a:t>
            </a:r>
            <a:endParaRPr lang="en-US" dirty="0"/>
          </a:p>
        </p:txBody>
      </p:sp>
      <p:pic>
        <p:nvPicPr>
          <p:cNvPr id="30" name="Picture 29">
            <a:extLst>
              <a:ext uri="{FF2B5EF4-FFF2-40B4-BE49-F238E27FC236}">
                <a16:creationId xmlns:a16="http://schemas.microsoft.com/office/drawing/2014/main" id="{86483052-A65C-488C-9ABE-6D8CAC9230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412895">
            <a:off x="1560847" y="3732886"/>
            <a:ext cx="591407" cy="591407"/>
          </a:xfrm>
          <a:prstGeom prst="rect">
            <a:avLst/>
          </a:prstGeom>
        </p:spPr>
      </p:pic>
      <p:sp>
        <p:nvSpPr>
          <p:cNvPr id="36" name="Text Placeholder 35">
            <a:extLst>
              <a:ext uri="{FF2B5EF4-FFF2-40B4-BE49-F238E27FC236}">
                <a16:creationId xmlns:a16="http://schemas.microsoft.com/office/drawing/2014/main" id="{59361163-67CB-DA42-BE21-DB15E4BBE2E9}"/>
              </a:ext>
            </a:extLst>
          </p:cNvPr>
          <p:cNvSpPr>
            <a:spLocks noGrp="1"/>
          </p:cNvSpPr>
          <p:nvPr>
            <p:ph type="body" sz="quarter" idx="13" hasCustomPrompt="1"/>
          </p:nvPr>
        </p:nvSpPr>
        <p:spPr>
          <a:xfrm rot="1341454">
            <a:off x="163729" y="3566670"/>
            <a:ext cx="1207655" cy="291618"/>
          </a:xfrm>
          <a:prstGeom prst="rect">
            <a:avLst/>
          </a:prstGeom>
        </p:spPr>
        <p:txBody>
          <a:bodyPr wrap="square">
            <a:spAutoFit/>
          </a:bodyPr>
          <a:lstStyle>
            <a:lvl1pPr marL="0" indent="0" algn="r">
              <a:buNone/>
              <a:defRPr sz="1400">
                <a:latin typeface="+mj-lt"/>
              </a:defRPr>
            </a:lvl1pPr>
          </a:lstStyle>
          <a:p>
            <a:pPr lvl="0"/>
            <a:r>
              <a:rPr lang="en-US" dirty="0"/>
              <a:t>TP Duration</a:t>
            </a:r>
          </a:p>
        </p:txBody>
      </p:sp>
      <p:sp>
        <p:nvSpPr>
          <p:cNvPr id="37" name="Text Placeholder 27">
            <a:extLst>
              <a:ext uri="{FF2B5EF4-FFF2-40B4-BE49-F238E27FC236}">
                <a16:creationId xmlns:a16="http://schemas.microsoft.com/office/drawing/2014/main" id="{5C0956F3-5A9C-D757-2665-4390B24C71A5}"/>
              </a:ext>
            </a:extLst>
          </p:cNvPr>
          <p:cNvSpPr>
            <a:spLocks noGrp="1"/>
          </p:cNvSpPr>
          <p:nvPr>
            <p:ph type="body" sz="quarter" idx="14" hasCustomPrompt="1"/>
          </p:nvPr>
        </p:nvSpPr>
        <p:spPr>
          <a:xfrm rot="1535881">
            <a:off x="874201" y="717875"/>
            <a:ext cx="2647950" cy="812057"/>
          </a:xfrm>
          <a:prstGeom prst="rect">
            <a:avLst/>
          </a:prstGeom>
        </p:spPr>
        <p:txBody>
          <a:bodyPr wrap="square">
            <a:noAutofit/>
          </a:bodyPr>
          <a:lstStyle>
            <a:lvl1pPr marL="0" indent="0" algn="r">
              <a:buNone/>
              <a:defRPr sz="2000">
                <a:solidFill>
                  <a:schemeClr val="bg2">
                    <a:lumMod val="75000"/>
                  </a:schemeClr>
                </a:solidFill>
                <a:latin typeface="Nunito Sans SemiBold" pitchFamily="2" charset="0"/>
              </a:defRPr>
            </a:lvl1pPr>
          </a:lstStyle>
          <a:p>
            <a:pPr lvl="0"/>
            <a:r>
              <a:rPr lang="en-US" dirty="0"/>
              <a:t>TP Title</a:t>
            </a:r>
          </a:p>
        </p:txBody>
      </p:sp>
      <p:sp>
        <p:nvSpPr>
          <p:cNvPr id="41" name="Text Placeholder 40">
            <a:extLst>
              <a:ext uri="{FF2B5EF4-FFF2-40B4-BE49-F238E27FC236}">
                <a16:creationId xmlns:a16="http://schemas.microsoft.com/office/drawing/2014/main" id="{587B1341-32FA-9A78-7C1D-14F57D840E3C}"/>
              </a:ext>
            </a:extLst>
          </p:cNvPr>
          <p:cNvSpPr>
            <a:spLocks noGrp="1"/>
          </p:cNvSpPr>
          <p:nvPr>
            <p:ph type="body" sz="quarter" idx="16" hasCustomPrompt="1"/>
          </p:nvPr>
        </p:nvSpPr>
        <p:spPr>
          <a:xfrm>
            <a:off x="5486400" y="619165"/>
            <a:ext cx="6068291" cy="5522913"/>
          </a:xfrm>
          <a:prstGeom prst="rect">
            <a:avLst/>
          </a:prstGeom>
        </p:spPr>
        <p:txBody>
          <a:bodyPr anchor="ctr"/>
          <a:lstStyle>
            <a:lvl1pPr marL="457200" indent="-514350">
              <a:spcBef>
                <a:spcPts val="600"/>
              </a:spcBef>
              <a:spcAft>
                <a:spcPts val="600"/>
              </a:spcAft>
              <a:buClr>
                <a:schemeClr val="bg2">
                  <a:lumMod val="75000"/>
                </a:schemeClr>
              </a:buClr>
              <a:buSzPct val="100000"/>
              <a:buFont typeface="+mj-lt"/>
              <a:buAutoNum type="arabicPeriod"/>
              <a:defRPr sz="1800">
                <a:latin typeface="Nunito Sans Light" pitchFamily="2" charset="0"/>
              </a:defRPr>
            </a:lvl1pPr>
          </a:lstStyle>
          <a:p>
            <a:pPr lvl="0"/>
            <a:r>
              <a:rPr lang="en-US" dirty="0"/>
              <a:t>Click to insert assignment</a:t>
            </a:r>
          </a:p>
        </p:txBody>
      </p:sp>
      <p:pic>
        <p:nvPicPr>
          <p:cNvPr id="46" name="Picture 45">
            <a:extLst>
              <a:ext uri="{FF2B5EF4-FFF2-40B4-BE49-F238E27FC236}">
                <a16:creationId xmlns:a16="http://schemas.microsoft.com/office/drawing/2014/main" id="{465E815C-6C96-FAA8-10B7-DAF4D2E535A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33327" b="30934"/>
          <a:stretch/>
        </p:blipFill>
        <p:spPr>
          <a:xfrm>
            <a:off x="7142154" y="2924685"/>
            <a:ext cx="5049846" cy="3933316"/>
          </a:xfrm>
          <a:prstGeom prst="rect">
            <a:avLst/>
          </a:prstGeom>
        </p:spPr>
      </p:pic>
      <p:sp>
        <p:nvSpPr>
          <p:cNvPr id="47" name="TextBox 46">
            <a:extLst>
              <a:ext uri="{FF2B5EF4-FFF2-40B4-BE49-F238E27FC236}">
                <a16:creationId xmlns:a16="http://schemas.microsoft.com/office/drawing/2014/main" id="{FC8133B0-8366-3D96-A25A-4BFDD8CAAA31}"/>
              </a:ext>
            </a:extLst>
          </p:cNvPr>
          <p:cNvSpPr txBox="1"/>
          <p:nvPr userDrawn="1"/>
        </p:nvSpPr>
        <p:spPr>
          <a:xfrm rot="1318605">
            <a:off x="755312" y="3491251"/>
            <a:ext cx="686406" cy="184666"/>
          </a:xfrm>
          <a:prstGeom prst="rect">
            <a:avLst/>
          </a:prstGeom>
          <a:noFill/>
        </p:spPr>
        <p:txBody>
          <a:bodyPr wrap="none" tIns="0" bIns="0" rtlCol="0">
            <a:spAutoFit/>
          </a:bodyPr>
          <a:lstStyle/>
          <a:p>
            <a:r>
              <a:rPr lang="fr-FR" sz="1200" noProof="0" dirty="0">
                <a:latin typeface="Nunito Sans Light" pitchFamily="2" charset="0"/>
              </a:rPr>
              <a:t>DURÉE</a:t>
            </a:r>
          </a:p>
        </p:txBody>
      </p:sp>
      <p:pic>
        <p:nvPicPr>
          <p:cNvPr id="3078" name="Picture 6" descr="Wooden pencil on transparent background png file 11811538 PNG">
            <a:extLst>
              <a:ext uri="{FF2B5EF4-FFF2-40B4-BE49-F238E27FC236}">
                <a16:creationId xmlns:a16="http://schemas.microsoft.com/office/drawing/2014/main" id="{FAB544B5-1E03-6A28-74CC-5B71D5F0A8D6}"/>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28274"/>
          <a:stretch/>
        </p:blipFill>
        <p:spPr bwMode="auto">
          <a:xfrm rot="10185132">
            <a:off x="17558" y="4568969"/>
            <a:ext cx="2450605" cy="2277750"/>
          </a:xfrm>
          <a:prstGeom prst="rect">
            <a:avLst/>
          </a:prstGeom>
          <a:noFill/>
          <a:extLst>
            <a:ext uri="{909E8E84-426E-40DD-AFC4-6F175D3DCCD1}">
              <a14:hiddenFill xmlns:a14="http://schemas.microsoft.com/office/drawing/2010/main">
                <a:solidFill>
                  <a:srgbClr val="FFFFFF"/>
                </a:solidFill>
              </a14:hiddenFill>
            </a:ext>
          </a:extLst>
        </p:spPr>
      </p:pic>
      <p:sp>
        <p:nvSpPr>
          <p:cNvPr id="51" name="Picture Placeholder 50">
            <a:extLst>
              <a:ext uri="{FF2B5EF4-FFF2-40B4-BE49-F238E27FC236}">
                <a16:creationId xmlns:a16="http://schemas.microsoft.com/office/drawing/2014/main" id="{D7938408-2E55-B226-AC40-B3A3E7F24229}"/>
              </a:ext>
            </a:extLst>
          </p:cNvPr>
          <p:cNvSpPr>
            <a:spLocks noGrp="1"/>
          </p:cNvSpPr>
          <p:nvPr>
            <p:ph type="pic" sz="quarter" idx="17" hasCustomPrompt="1"/>
          </p:nvPr>
        </p:nvSpPr>
        <p:spPr>
          <a:xfrm rot="1525620">
            <a:off x="-308413" y="-253622"/>
            <a:ext cx="1233506" cy="1233506"/>
          </a:xfrm>
          <a:prstGeom prst="rect">
            <a:avLst/>
          </a:prstGeom>
        </p:spPr>
        <p:txBody>
          <a:bodyPr anchor="ctr"/>
          <a:lstStyle>
            <a:lvl1pPr marL="0" indent="0" algn="ctr">
              <a:buNone/>
              <a:defRPr sz="1800"/>
            </a:lvl1pPr>
          </a:lstStyle>
          <a:p>
            <a:r>
              <a:rPr lang="en-US" dirty="0"/>
              <a:t>Click to insert TP icon</a:t>
            </a:r>
          </a:p>
        </p:txBody>
      </p:sp>
      <p:sp>
        <p:nvSpPr>
          <p:cNvPr id="2" name="TextBox 1">
            <a:extLst>
              <a:ext uri="{FF2B5EF4-FFF2-40B4-BE49-F238E27FC236}">
                <a16:creationId xmlns:a16="http://schemas.microsoft.com/office/drawing/2014/main" id="{0D37EE91-183F-A559-5637-57A66A3DCDC4}"/>
              </a:ext>
            </a:extLst>
          </p:cNvPr>
          <p:cNvSpPr txBox="1"/>
          <p:nvPr userDrawn="1"/>
        </p:nvSpPr>
        <p:spPr>
          <a:xfrm>
            <a:off x="2456792" y="6627211"/>
            <a:ext cx="728784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100" normalizeH="0" baseline="0" noProof="0" dirty="0">
                <a:ln>
                  <a:noFill/>
                </a:ln>
                <a:solidFill>
                  <a:schemeClr val="bg1">
                    <a:lumMod val="50000"/>
                  </a:schemeClr>
                </a:solidFill>
                <a:effectLst/>
                <a:uLnTx/>
                <a:uFillTx/>
                <a:latin typeface="Nunito Sans Light" pitchFamily="2" charset="0"/>
                <a:ea typeface="+mn-ea"/>
                <a:cs typeface="+mn-cs"/>
              </a:rPr>
              <a:t>Algorithmie &amp; Langage Python</a:t>
            </a:r>
          </a:p>
        </p:txBody>
      </p:sp>
    </p:spTree>
    <p:extLst>
      <p:ext uri="{BB962C8B-B14F-4D97-AF65-F5344CB8AC3E}">
        <p14:creationId xmlns:p14="http://schemas.microsoft.com/office/powerpoint/2010/main" val="463797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Editor">
    <p:bg>
      <p:bgRef idx="1001">
        <a:schemeClr val="bg1"/>
      </p:bgRef>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BD56C78-97FA-610C-9223-F6F80E5EB455}"/>
              </a:ext>
            </a:extLst>
          </p:cNvPr>
          <p:cNvSpPr/>
          <p:nvPr userDrawn="1"/>
        </p:nvSpPr>
        <p:spPr>
          <a:xfrm>
            <a:off x="0" y="101373"/>
            <a:ext cx="361950" cy="67109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3854D72-5717-CD77-8CAD-89DB045E8594}"/>
              </a:ext>
            </a:extLst>
          </p:cNvPr>
          <p:cNvGrpSpPr/>
          <p:nvPr userDrawn="1"/>
        </p:nvGrpSpPr>
        <p:grpSpPr>
          <a:xfrm>
            <a:off x="-1" y="0"/>
            <a:ext cx="12192001" cy="157038"/>
            <a:chOff x="-1" y="0"/>
            <a:chExt cx="12192001" cy="157038"/>
          </a:xfrm>
        </p:grpSpPr>
        <p:sp>
          <p:nvSpPr>
            <p:cNvPr id="4" name="Rectangle 3">
              <a:extLst>
                <a:ext uri="{FF2B5EF4-FFF2-40B4-BE49-F238E27FC236}">
                  <a16:creationId xmlns:a16="http://schemas.microsoft.com/office/drawing/2014/main" id="{E5DEB80C-B739-3215-65C2-A415E2741673}"/>
                </a:ext>
              </a:extLst>
            </p:cNvPr>
            <p:cNvSpPr/>
            <p:nvPr/>
          </p:nvSpPr>
          <p:spPr>
            <a:xfrm>
              <a:off x="-1" y="0"/>
              <a:ext cx="12192001" cy="157038"/>
            </a:xfrm>
            <a:prstGeom prst="rect">
              <a:avLst/>
            </a:prstGeom>
            <a:solidFill>
              <a:schemeClr val="bg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9B049D38-2347-4B14-CAB5-878D554A6EA0}"/>
                </a:ext>
              </a:extLst>
            </p:cNvPr>
            <p:cNvSpPr/>
            <p:nvPr/>
          </p:nvSpPr>
          <p:spPr>
            <a:xfrm>
              <a:off x="5238976" y="55659"/>
              <a:ext cx="1714045"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loud 5">
              <a:extLst>
                <a:ext uri="{FF2B5EF4-FFF2-40B4-BE49-F238E27FC236}">
                  <a16:creationId xmlns:a16="http://schemas.microsoft.com/office/drawing/2014/main" id="{9BA22418-9A11-7EF5-D10B-CD9FE1264C24}"/>
                </a:ext>
              </a:extLst>
            </p:cNvPr>
            <p:cNvSpPr/>
            <p:nvPr/>
          </p:nvSpPr>
          <p:spPr>
            <a:xfrm>
              <a:off x="95415" y="41211"/>
              <a:ext cx="80963" cy="80963"/>
            </a:xfrm>
            <a:prstGeom prst="clou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53B3292-E500-F8CD-475F-41A558F3C53A}"/>
                </a:ext>
              </a:extLst>
            </p:cNvPr>
            <p:cNvSpPr/>
            <p:nvPr/>
          </p:nvSpPr>
          <p:spPr>
            <a:xfrm>
              <a:off x="271794" y="58834"/>
              <a:ext cx="252992"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9034F6D2-82BB-429D-63A4-B33D3BE5087B}"/>
                </a:ext>
              </a:extLst>
            </p:cNvPr>
            <p:cNvSpPr/>
            <p:nvPr/>
          </p:nvSpPr>
          <p:spPr>
            <a:xfrm>
              <a:off x="619155" y="58832"/>
              <a:ext cx="252992"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E6EAECB-5341-2EAA-70CB-77AF675D7A5F}"/>
                </a:ext>
              </a:extLst>
            </p:cNvPr>
            <p:cNvSpPr/>
            <p:nvPr/>
          </p:nvSpPr>
          <p:spPr>
            <a:xfrm>
              <a:off x="11920206" y="55657"/>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4FAF304-132A-1948-7F19-0770D2C2C9EB}"/>
                </a:ext>
              </a:extLst>
            </p:cNvPr>
            <p:cNvSpPr/>
            <p:nvPr/>
          </p:nvSpPr>
          <p:spPr>
            <a:xfrm>
              <a:off x="12042562" y="55656"/>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7B19E25-6DA2-8412-80B8-52ED375061F4}"/>
                </a:ext>
              </a:extLst>
            </p:cNvPr>
            <p:cNvSpPr/>
            <p:nvPr/>
          </p:nvSpPr>
          <p:spPr>
            <a:xfrm>
              <a:off x="11797850" y="55655"/>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B1D40187-99F7-A3C0-56C1-47BCC7D53E44}"/>
              </a:ext>
            </a:extLst>
          </p:cNvPr>
          <p:cNvGrpSpPr/>
          <p:nvPr userDrawn="1"/>
        </p:nvGrpSpPr>
        <p:grpSpPr>
          <a:xfrm>
            <a:off x="0" y="6679452"/>
            <a:ext cx="12192000" cy="200057"/>
            <a:chOff x="0" y="6679452"/>
            <a:chExt cx="12192000" cy="200057"/>
          </a:xfrm>
        </p:grpSpPr>
        <p:sp>
          <p:nvSpPr>
            <p:cNvPr id="13" name="Rectangle 12">
              <a:extLst>
                <a:ext uri="{FF2B5EF4-FFF2-40B4-BE49-F238E27FC236}">
                  <a16:creationId xmlns:a16="http://schemas.microsoft.com/office/drawing/2014/main" id="{771488D5-FF6A-8CE5-1613-FD824E13DFD5}"/>
                </a:ext>
              </a:extLst>
            </p:cNvPr>
            <p:cNvSpPr/>
            <p:nvPr/>
          </p:nvSpPr>
          <p:spPr>
            <a:xfrm>
              <a:off x="0" y="6701649"/>
              <a:ext cx="12192000" cy="157038"/>
            </a:xfrm>
            <a:prstGeom prst="rect">
              <a:avLst/>
            </a:prstGeom>
            <a:solidFill>
              <a:schemeClr val="bg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0D3B359-EBA2-84A4-E244-9DB869F861CB}"/>
                </a:ext>
              </a:extLst>
            </p:cNvPr>
            <p:cNvSpPr/>
            <p:nvPr/>
          </p:nvSpPr>
          <p:spPr>
            <a:xfrm>
              <a:off x="95415" y="6757308"/>
              <a:ext cx="333955"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17BE8FEB-0750-8887-B26B-3964E630DE9C}"/>
                </a:ext>
              </a:extLst>
            </p:cNvPr>
            <p:cNvSpPr/>
            <p:nvPr/>
          </p:nvSpPr>
          <p:spPr>
            <a:xfrm>
              <a:off x="524785" y="6757308"/>
              <a:ext cx="188740" cy="45719"/>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A39DBF4E-8AEB-441F-85DC-8E5EEA8C68A8}"/>
                </a:ext>
              </a:extLst>
            </p:cNvPr>
            <p:cNvSpPr/>
            <p:nvPr/>
          </p:nvSpPr>
          <p:spPr>
            <a:xfrm flipH="1">
              <a:off x="11383060" y="6756623"/>
              <a:ext cx="453429" cy="45783"/>
            </a:xfrm>
            <a:prstGeom prst="roundRect">
              <a:avLst/>
            </a:prstGeom>
            <a:solidFill>
              <a:schemeClr val="accent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2E79774-6F26-8B0E-301D-DF0CC19FDD6D}"/>
                </a:ext>
              </a:extLst>
            </p:cNvPr>
            <p:cNvSpPr/>
            <p:nvPr/>
          </p:nvSpPr>
          <p:spPr>
            <a:xfrm>
              <a:off x="11916124" y="6756624"/>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A3A0AA55-E165-07DA-E1D9-3AA7C66709B8}"/>
                </a:ext>
              </a:extLst>
            </p:cNvPr>
            <p:cNvSpPr/>
            <p:nvPr/>
          </p:nvSpPr>
          <p:spPr>
            <a:xfrm>
              <a:off x="12038480" y="6756623"/>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C658D1D-CDA2-1A15-767C-DEA2D4E33DCC}"/>
                </a:ext>
              </a:extLst>
            </p:cNvPr>
            <p:cNvSpPr/>
            <p:nvPr/>
          </p:nvSpPr>
          <p:spPr>
            <a:xfrm>
              <a:off x="808940" y="6757244"/>
              <a:ext cx="45719" cy="4571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24F5E21-F93C-43AA-5FF6-9D551E1853CB}"/>
                </a:ext>
              </a:extLst>
            </p:cNvPr>
            <p:cNvSpPr txBox="1"/>
            <p:nvPr/>
          </p:nvSpPr>
          <p:spPr>
            <a:xfrm>
              <a:off x="10767023" y="6679454"/>
              <a:ext cx="536402" cy="200055"/>
            </a:xfrm>
            <a:prstGeom prst="rect">
              <a:avLst/>
            </a:prstGeom>
            <a:noFill/>
          </p:spPr>
          <p:txBody>
            <a:bodyPr wrap="square" rtlCol="0">
              <a:spAutoFit/>
            </a:bodyPr>
            <a:lstStyle/>
            <a:p>
              <a:pPr algn="ctr"/>
              <a:r>
                <a:rPr lang="en-US" sz="700" dirty="0">
                  <a:solidFill>
                    <a:schemeClr val="accent1">
                      <a:lumMod val="20000"/>
                      <a:lumOff val="80000"/>
                    </a:schemeClr>
                  </a:solidFill>
                  <a:latin typeface="Consolas" panose="020B0609020204030204" pitchFamily="49" charset="0"/>
                </a:rPr>
                <a:t>PYTHON</a:t>
              </a:r>
            </a:p>
          </p:txBody>
        </p:sp>
        <p:sp>
          <p:nvSpPr>
            <p:cNvPr id="21" name="TextBox 20">
              <a:extLst>
                <a:ext uri="{FF2B5EF4-FFF2-40B4-BE49-F238E27FC236}">
                  <a16:creationId xmlns:a16="http://schemas.microsoft.com/office/drawing/2014/main" id="{A4A95332-7847-0F39-6F0E-E130C459A3E1}"/>
                </a:ext>
              </a:extLst>
            </p:cNvPr>
            <p:cNvSpPr txBox="1"/>
            <p:nvPr userDrawn="1"/>
          </p:nvSpPr>
          <p:spPr>
            <a:xfrm>
              <a:off x="9518379" y="6679453"/>
              <a:ext cx="633931" cy="200055"/>
            </a:xfrm>
            <a:prstGeom prst="rect">
              <a:avLst/>
            </a:prstGeom>
            <a:noFill/>
          </p:spPr>
          <p:txBody>
            <a:bodyPr wrap="square" rtlCol="0">
              <a:spAutoFit/>
            </a:bodyPr>
            <a:lstStyle/>
            <a:p>
              <a:pPr algn="ctr"/>
              <a:r>
                <a:rPr lang="en-US" sz="700" dirty="0">
                  <a:solidFill>
                    <a:schemeClr val="accent1">
                      <a:lumMod val="20000"/>
                      <a:lumOff val="80000"/>
                    </a:schemeClr>
                  </a:solidFill>
                  <a:latin typeface="Consolas" panose="020B0609020204030204" pitchFamily="49" charset="0"/>
                </a:rPr>
                <a:t>Spaces: 4</a:t>
              </a:r>
            </a:p>
          </p:txBody>
        </p:sp>
        <p:sp>
          <p:nvSpPr>
            <p:cNvPr id="22" name="TextBox 21">
              <a:extLst>
                <a:ext uri="{FF2B5EF4-FFF2-40B4-BE49-F238E27FC236}">
                  <a16:creationId xmlns:a16="http://schemas.microsoft.com/office/drawing/2014/main" id="{B8DBAF86-0800-69B9-91A6-7560D5905CFC}"/>
                </a:ext>
              </a:extLst>
            </p:cNvPr>
            <p:cNvSpPr txBox="1"/>
            <p:nvPr userDrawn="1"/>
          </p:nvSpPr>
          <p:spPr>
            <a:xfrm>
              <a:off x="10135986" y="6679452"/>
              <a:ext cx="436629" cy="200055"/>
            </a:xfrm>
            <a:prstGeom prst="rect">
              <a:avLst/>
            </a:prstGeom>
            <a:noFill/>
          </p:spPr>
          <p:txBody>
            <a:bodyPr wrap="square" rtlCol="0">
              <a:spAutoFit/>
            </a:bodyPr>
            <a:lstStyle/>
            <a:p>
              <a:pPr algn="ctr"/>
              <a:r>
                <a:rPr lang="en-US" sz="700" dirty="0">
                  <a:solidFill>
                    <a:schemeClr val="accent1">
                      <a:lumMod val="20000"/>
                      <a:lumOff val="80000"/>
                    </a:schemeClr>
                  </a:solidFill>
                  <a:latin typeface="Consolas" panose="020B0609020204030204" pitchFamily="49" charset="0"/>
                </a:rPr>
                <a:t>UTF-8</a:t>
              </a:r>
            </a:p>
          </p:txBody>
        </p:sp>
        <p:sp>
          <p:nvSpPr>
            <p:cNvPr id="23" name="TextBox 22">
              <a:extLst>
                <a:ext uri="{FF2B5EF4-FFF2-40B4-BE49-F238E27FC236}">
                  <a16:creationId xmlns:a16="http://schemas.microsoft.com/office/drawing/2014/main" id="{21652AFE-FE03-F12A-CD2F-DFFF5D11CDB0}"/>
                </a:ext>
              </a:extLst>
            </p:cNvPr>
            <p:cNvSpPr txBox="1"/>
            <p:nvPr userDrawn="1"/>
          </p:nvSpPr>
          <p:spPr>
            <a:xfrm>
              <a:off x="10536866" y="6679452"/>
              <a:ext cx="284229" cy="200055"/>
            </a:xfrm>
            <a:prstGeom prst="rect">
              <a:avLst/>
            </a:prstGeom>
            <a:noFill/>
          </p:spPr>
          <p:txBody>
            <a:bodyPr wrap="square" rtlCol="0">
              <a:spAutoFit/>
            </a:bodyPr>
            <a:lstStyle/>
            <a:p>
              <a:pPr algn="ctr"/>
              <a:r>
                <a:rPr lang="en-US" sz="700" dirty="0">
                  <a:solidFill>
                    <a:schemeClr val="accent1">
                      <a:lumMod val="20000"/>
                      <a:lumOff val="80000"/>
                    </a:schemeClr>
                  </a:solidFill>
                  <a:latin typeface="Consolas" panose="020B0609020204030204" pitchFamily="49" charset="0"/>
                </a:rPr>
                <a:t>LF</a:t>
              </a:r>
            </a:p>
          </p:txBody>
        </p:sp>
      </p:grpSp>
      <p:sp>
        <p:nvSpPr>
          <p:cNvPr id="12" name="Content Placeholder 11">
            <a:extLst>
              <a:ext uri="{FF2B5EF4-FFF2-40B4-BE49-F238E27FC236}">
                <a16:creationId xmlns:a16="http://schemas.microsoft.com/office/drawing/2014/main" id="{008078DA-A536-D9B1-7C9F-835B30EB1EE1}"/>
              </a:ext>
            </a:extLst>
          </p:cNvPr>
          <p:cNvSpPr>
            <a:spLocks noGrp="1"/>
          </p:cNvSpPr>
          <p:nvPr userDrawn="1">
            <p:ph sz="quarter" idx="10" hasCustomPrompt="1"/>
          </p:nvPr>
        </p:nvSpPr>
        <p:spPr>
          <a:xfrm>
            <a:off x="525463" y="320675"/>
            <a:ext cx="11436350" cy="6230938"/>
          </a:xfrm>
          <a:prstGeom prst="rect">
            <a:avLst/>
          </a:prstGeom>
        </p:spPr>
        <p:txBody>
          <a:bodyPr/>
          <a:lstStyle>
            <a:lvl1pPr marL="0" indent="0">
              <a:buNone/>
              <a:defRPr sz="1600">
                <a:solidFill>
                  <a:schemeClr val="tx1"/>
                </a:solidFill>
                <a:latin typeface="Consolas" panose="020B0609020204030204" pitchFamily="49" charset="0"/>
              </a:defRPr>
            </a:lvl1pPr>
            <a:lvl2pPr>
              <a:defRPr sz="1800">
                <a:solidFill>
                  <a:schemeClr val="bg1"/>
                </a:solidFill>
                <a:latin typeface="Consolas" panose="020B0609020204030204" pitchFamily="49" charset="0"/>
              </a:defRPr>
            </a:lvl2pPr>
            <a:lvl3pPr>
              <a:defRPr sz="1600">
                <a:solidFill>
                  <a:schemeClr val="bg1"/>
                </a:solidFill>
                <a:latin typeface="Consolas" panose="020B0609020204030204" pitchFamily="49" charset="0"/>
              </a:defRPr>
            </a:lvl3pPr>
            <a:lvl4pPr>
              <a:defRPr sz="1400">
                <a:solidFill>
                  <a:schemeClr val="bg1"/>
                </a:solidFill>
                <a:latin typeface="Consolas" panose="020B0609020204030204" pitchFamily="49" charset="0"/>
              </a:defRPr>
            </a:lvl4pPr>
            <a:lvl5pPr>
              <a:defRPr sz="1400">
                <a:solidFill>
                  <a:schemeClr val="bg1"/>
                </a:solidFill>
                <a:latin typeface="Consolas" panose="020B0609020204030204" pitchFamily="49" charset="0"/>
              </a:defRPr>
            </a:lvl5pPr>
          </a:lstStyle>
          <a:p>
            <a:pPr lvl="0"/>
            <a:r>
              <a:rPr lang="en-US" dirty="0"/>
              <a:t>Click to insert code</a:t>
            </a:r>
          </a:p>
        </p:txBody>
      </p:sp>
      <p:pic>
        <p:nvPicPr>
          <p:cNvPr id="39" name="Graphic 38">
            <a:extLst>
              <a:ext uri="{FF2B5EF4-FFF2-40B4-BE49-F238E27FC236}">
                <a16:creationId xmlns:a16="http://schemas.microsoft.com/office/drawing/2014/main" id="{9A1D846C-8914-7EB4-1B8F-434FCD184D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415" y="1464173"/>
            <a:ext cx="195180" cy="195180"/>
          </a:xfrm>
          <a:prstGeom prst="rect">
            <a:avLst/>
          </a:prstGeom>
        </p:spPr>
      </p:pic>
      <p:pic>
        <p:nvPicPr>
          <p:cNvPr id="41" name="Graphic 40">
            <a:extLst>
              <a:ext uri="{FF2B5EF4-FFF2-40B4-BE49-F238E27FC236}">
                <a16:creationId xmlns:a16="http://schemas.microsoft.com/office/drawing/2014/main" id="{F1D55B33-030D-D979-000D-EB3584077BF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415" y="1067507"/>
            <a:ext cx="195180" cy="195180"/>
          </a:xfrm>
          <a:prstGeom prst="rect">
            <a:avLst/>
          </a:prstGeom>
        </p:spPr>
      </p:pic>
      <p:pic>
        <p:nvPicPr>
          <p:cNvPr id="43" name="Graphic 42">
            <a:extLst>
              <a:ext uri="{FF2B5EF4-FFF2-40B4-BE49-F238E27FC236}">
                <a16:creationId xmlns:a16="http://schemas.microsoft.com/office/drawing/2014/main" id="{268AAE19-2E34-115D-EAEA-D6A771581F9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415" y="670841"/>
            <a:ext cx="195180" cy="195180"/>
          </a:xfrm>
          <a:prstGeom prst="rect">
            <a:avLst/>
          </a:prstGeom>
        </p:spPr>
      </p:pic>
      <p:pic>
        <p:nvPicPr>
          <p:cNvPr id="45" name="Graphic 44">
            <a:extLst>
              <a:ext uri="{FF2B5EF4-FFF2-40B4-BE49-F238E27FC236}">
                <a16:creationId xmlns:a16="http://schemas.microsoft.com/office/drawing/2014/main" id="{CB0DDCEF-0D9D-B2AE-D5A8-4D492BA4858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415" y="274175"/>
            <a:ext cx="195180" cy="195180"/>
          </a:xfrm>
          <a:prstGeom prst="rect">
            <a:avLst/>
          </a:prstGeom>
        </p:spPr>
      </p:pic>
      <p:pic>
        <p:nvPicPr>
          <p:cNvPr id="47" name="Graphic 46">
            <a:extLst>
              <a:ext uri="{FF2B5EF4-FFF2-40B4-BE49-F238E27FC236}">
                <a16:creationId xmlns:a16="http://schemas.microsoft.com/office/drawing/2014/main" id="{6ED82E06-C79F-D310-BEBE-9FBC21664EEF}"/>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415" y="1860839"/>
            <a:ext cx="195180" cy="195180"/>
          </a:xfrm>
          <a:prstGeom prst="rect">
            <a:avLst/>
          </a:prstGeom>
        </p:spPr>
      </p:pic>
    </p:spTree>
    <p:extLst>
      <p:ext uri="{BB962C8B-B14F-4D97-AF65-F5344CB8AC3E}">
        <p14:creationId xmlns:p14="http://schemas.microsoft.com/office/powerpoint/2010/main" val="75514142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456644"/>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51" r:id="rId3"/>
    <p:sldLayoutId id="2147483652" r:id="rId4"/>
    <p:sldLayoutId id="2147483654" r:id="rId5"/>
    <p:sldLayoutId id="2147483655" r:id="rId6"/>
    <p:sldLayoutId id="2147483660" r:id="rId7"/>
    <p:sldLayoutId id="2147483658" r:id="rId8"/>
    <p:sldLayoutId id="2147483656" r:id="rId9"/>
    <p:sldLayoutId id="2147483657" r:id="rId10"/>
    <p:sldLayoutId id="214748366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svg"/><Relationship Id="rId3" Type="http://schemas.openxmlformats.org/officeDocument/2006/relationships/image" Target="../media/image37.png"/><Relationship Id="rId21" Type="http://schemas.openxmlformats.org/officeDocument/2006/relationships/image" Target="../media/image55.sv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svg"/><Relationship Id="rId2" Type="http://schemas.openxmlformats.org/officeDocument/2006/relationships/notesSlide" Target="../notesSlides/notesSlide7.xml"/><Relationship Id="rId16" Type="http://schemas.openxmlformats.org/officeDocument/2006/relationships/image" Target="../media/image50.svg"/><Relationship Id="rId20"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sv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svg"/><Relationship Id="rId22"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nandgame.co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hyperlink" Target="https://docs.python.org/3/py-modindex.html"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lab.epsi.ebbtechnologies.com/" TargetMode="Externa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hyperlink" Target="https://pypi.org/project/Random-Word/" TargetMode="External"/><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B2F6-F961-3ABB-DC10-F6FFBA5E7215}"/>
              </a:ext>
            </a:extLst>
          </p:cNvPr>
          <p:cNvSpPr>
            <a:spLocks noGrp="1"/>
          </p:cNvSpPr>
          <p:nvPr>
            <p:ph type="ctrTitle"/>
          </p:nvPr>
        </p:nvSpPr>
        <p:spPr>
          <a:xfrm>
            <a:off x="929054" y="3016758"/>
            <a:ext cx="10333892" cy="824484"/>
          </a:xfrm>
        </p:spPr>
        <p:txBody>
          <a:bodyPr/>
          <a:lstStyle/>
          <a:p>
            <a:r>
              <a:rPr lang="en-US" sz="5400" dirty="0" err="1"/>
              <a:t>Algorithmie</a:t>
            </a:r>
            <a:r>
              <a:rPr lang="en-US" sz="5400" dirty="0"/>
              <a:t> &amp; </a:t>
            </a:r>
            <a:r>
              <a:rPr lang="en-US" sz="5400" dirty="0" err="1"/>
              <a:t>Langage</a:t>
            </a:r>
            <a:r>
              <a:rPr lang="en-US" sz="5400" dirty="0"/>
              <a:t> Python</a:t>
            </a:r>
          </a:p>
        </p:txBody>
      </p:sp>
      <p:sp>
        <p:nvSpPr>
          <p:cNvPr id="3" name="Subtitle 2">
            <a:extLst>
              <a:ext uri="{FF2B5EF4-FFF2-40B4-BE49-F238E27FC236}">
                <a16:creationId xmlns:a16="http://schemas.microsoft.com/office/drawing/2014/main" id="{4B3FE7F1-5644-8194-FC0E-C8BF78179B47}"/>
              </a:ext>
            </a:extLst>
          </p:cNvPr>
          <p:cNvSpPr>
            <a:spLocks noGrp="1"/>
          </p:cNvSpPr>
          <p:nvPr>
            <p:ph type="subTitle" idx="1"/>
          </p:nvPr>
        </p:nvSpPr>
        <p:spPr/>
        <p:txBody>
          <a:bodyPr/>
          <a:lstStyle/>
          <a:p>
            <a:r>
              <a:rPr lang="fr-FR" dirty="0"/>
              <a:t>POEC Testeur Logiciel</a:t>
            </a:r>
            <a:endParaRPr lang="en-US" dirty="0"/>
          </a:p>
        </p:txBody>
      </p:sp>
    </p:spTree>
    <p:extLst>
      <p:ext uri="{BB962C8B-B14F-4D97-AF65-F5344CB8AC3E}">
        <p14:creationId xmlns:p14="http://schemas.microsoft.com/office/powerpoint/2010/main" val="146710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9CEFA-C711-463E-B6A6-6FB00329F0C0}"/>
              </a:ext>
            </a:extLst>
          </p:cNvPr>
          <p:cNvSpPr>
            <a:spLocks noGrp="1"/>
          </p:cNvSpPr>
          <p:nvPr>
            <p:ph type="sldNum" sz="quarter" idx="11"/>
          </p:nvPr>
        </p:nvSpPr>
        <p:spPr/>
        <p:txBody>
          <a:bodyPr/>
          <a:lstStyle/>
          <a:p>
            <a:fld id="{52F3A71C-A943-4884-923F-65D9756AB03E}" type="slidenum">
              <a:rPr lang="en-US" smtClean="0"/>
              <a:pPr/>
              <a:t>10</a:t>
            </a:fld>
            <a:endParaRPr lang="en-US" dirty="0"/>
          </a:p>
        </p:txBody>
      </p:sp>
      <p:sp>
        <p:nvSpPr>
          <p:cNvPr id="3" name="Text Placeholder 2">
            <a:extLst>
              <a:ext uri="{FF2B5EF4-FFF2-40B4-BE49-F238E27FC236}">
                <a16:creationId xmlns:a16="http://schemas.microsoft.com/office/drawing/2014/main" id="{18DA8CF0-E1F8-0909-6DF1-6BA2969B0442}"/>
              </a:ext>
            </a:extLst>
          </p:cNvPr>
          <p:cNvSpPr>
            <a:spLocks noGrp="1"/>
          </p:cNvSpPr>
          <p:nvPr>
            <p:ph type="body" sz="quarter" idx="12"/>
          </p:nvPr>
        </p:nvSpPr>
        <p:spPr/>
        <p:txBody>
          <a:bodyPr/>
          <a:lstStyle/>
          <a:p>
            <a:r>
              <a:rPr lang="en-US" dirty="0"/>
              <a:t>TP 1</a:t>
            </a:r>
          </a:p>
        </p:txBody>
      </p:sp>
      <p:sp>
        <p:nvSpPr>
          <p:cNvPr id="4" name="Text Placeholder 3">
            <a:extLst>
              <a:ext uri="{FF2B5EF4-FFF2-40B4-BE49-F238E27FC236}">
                <a16:creationId xmlns:a16="http://schemas.microsoft.com/office/drawing/2014/main" id="{291EC8D4-8F2D-4F54-0CFC-A5365D016B07}"/>
              </a:ext>
            </a:extLst>
          </p:cNvPr>
          <p:cNvSpPr>
            <a:spLocks noGrp="1"/>
          </p:cNvSpPr>
          <p:nvPr>
            <p:ph type="body" sz="quarter" idx="13"/>
          </p:nvPr>
        </p:nvSpPr>
        <p:spPr/>
        <p:txBody>
          <a:bodyPr/>
          <a:lstStyle/>
          <a:p>
            <a:r>
              <a:rPr lang="en-US" dirty="0"/>
              <a:t>20 minutes</a:t>
            </a:r>
          </a:p>
        </p:txBody>
      </p:sp>
      <p:sp>
        <p:nvSpPr>
          <p:cNvPr id="5" name="Text Placeholder 4">
            <a:extLst>
              <a:ext uri="{FF2B5EF4-FFF2-40B4-BE49-F238E27FC236}">
                <a16:creationId xmlns:a16="http://schemas.microsoft.com/office/drawing/2014/main" id="{DC1C899C-31A5-5F39-BA8B-2F283008064B}"/>
              </a:ext>
            </a:extLst>
          </p:cNvPr>
          <p:cNvSpPr>
            <a:spLocks noGrp="1"/>
          </p:cNvSpPr>
          <p:nvPr>
            <p:ph type="body" sz="quarter" idx="14"/>
          </p:nvPr>
        </p:nvSpPr>
        <p:spPr/>
        <p:txBody>
          <a:bodyPr/>
          <a:lstStyle/>
          <a:p>
            <a:r>
              <a:rPr lang="fr-FR" dirty="0"/>
              <a:t>Correction</a:t>
            </a:r>
          </a:p>
        </p:txBody>
      </p:sp>
      <p:sp>
        <p:nvSpPr>
          <p:cNvPr id="6" name="Text Placeholder 5">
            <a:extLst>
              <a:ext uri="{FF2B5EF4-FFF2-40B4-BE49-F238E27FC236}">
                <a16:creationId xmlns:a16="http://schemas.microsoft.com/office/drawing/2014/main" id="{0A4C0815-06ED-A182-B238-25F0DE8C24D9}"/>
              </a:ext>
            </a:extLst>
          </p:cNvPr>
          <p:cNvSpPr>
            <a:spLocks noGrp="1"/>
          </p:cNvSpPr>
          <p:nvPr>
            <p:ph type="body" sz="quarter" idx="16"/>
          </p:nvPr>
        </p:nvSpPr>
        <p:spPr>
          <a:xfrm>
            <a:off x="5486400" y="0"/>
            <a:ext cx="6068291" cy="5522913"/>
          </a:xfrm>
        </p:spPr>
        <p:txBody>
          <a:bodyPr/>
          <a:lstStyle/>
          <a:p>
            <a:r>
              <a:rPr lang="fr-FR" sz="1400" dirty="0"/>
              <a:t>Le joueur #1 choisit un mot et écrit des traits pour représenter chaque lettre du mot, et dévoile la première et la dernière lettre de ce mot.</a:t>
            </a:r>
          </a:p>
          <a:p>
            <a:r>
              <a:rPr lang="fr-FR" sz="1400" dirty="0"/>
              <a:t>Le joueur #2 essaie de deviner le mot en suggérant une lettre ou le mot en entier.</a:t>
            </a:r>
          </a:p>
          <a:p>
            <a:r>
              <a:rPr lang="fr-FR" sz="1400" dirty="0"/>
              <a:t>Le joueur #1 vérifie si la lettre ou le mot proposé est correct et n’a pas été déjà proposée.</a:t>
            </a:r>
          </a:p>
          <a:p>
            <a:r>
              <a:rPr lang="fr-FR" sz="1400" dirty="0"/>
              <a:t>Si oui, le joueur #1 remplit les traits avec la lettre dans les positions correspondantes à la réponse du joueur #2.</a:t>
            </a:r>
          </a:p>
          <a:p>
            <a:r>
              <a:rPr lang="fr-FR" sz="1400" dirty="0"/>
              <a:t>Si non, le joueur #1 dessine une partie d'une figure pendue sur une potence et écrit la mauvaise lettre sur le côté.</a:t>
            </a:r>
          </a:p>
          <a:p>
            <a:r>
              <a:rPr lang="fr-FR" sz="1400" dirty="0"/>
              <a:t>Si la figure du pendu n'est pas complète et que le mot n'a pas encore été deviné, les joueurs recommencent à l'étape 2.</a:t>
            </a:r>
          </a:p>
          <a:p>
            <a:r>
              <a:rPr lang="fr-FR" sz="1400" dirty="0"/>
              <a:t>Si la figure du pendu est complète, le joueur #1 gagne et le joueur #2 perd.</a:t>
            </a:r>
          </a:p>
          <a:p>
            <a:r>
              <a:rPr lang="fr-FR" sz="1400" dirty="0"/>
              <a:t>Si le mot est complètement deviné, le joueur #1 perd et le joueur #2 gagne.</a:t>
            </a:r>
          </a:p>
        </p:txBody>
      </p:sp>
      <p:pic>
        <p:nvPicPr>
          <p:cNvPr id="9" name="Picture Placeholder 8">
            <a:extLst>
              <a:ext uri="{FF2B5EF4-FFF2-40B4-BE49-F238E27FC236}">
                <a16:creationId xmlns:a16="http://schemas.microsoft.com/office/drawing/2014/main" id="{1C2C91B1-38D8-C92B-F18B-661571D52BF2}"/>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58841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6825B-C215-B6B2-09A5-718EBEF325FA}"/>
              </a:ext>
            </a:extLst>
          </p:cNvPr>
          <p:cNvSpPr>
            <a:spLocks noGrp="1"/>
          </p:cNvSpPr>
          <p:nvPr>
            <p:ph type="sldNum" sz="quarter" idx="11"/>
          </p:nvPr>
        </p:nvSpPr>
        <p:spPr/>
        <p:txBody>
          <a:bodyPr/>
          <a:lstStyle/>
          <a:p>
            <a:fld id="{52F3A71C-A943-4884-923F-65D9756AB03E}" type="slidenum">
              <a:rPr lang="en-US" smtClean="0"/>
              <a:pPr/>
              <a:t>11</a:t>
            </a:fld>
            <a:endParaRPr lang="en-US" dirty="0"/>
          </a:p>
        </p:txBody>
      </p:sp>
      <p:sp>
        <p:nvSpPr>
          <p:cNvPr id="3" name="Title 2">
            <a:extLst>
              <a:ext uri="{FF2B5EF4-FFF2-40B4-BE49-F238E27FC236}">
                <a16:creationId xmlns:a16="http://schemas.microsoft.com/office/drawing/2014/main" id="{3F59F788-DBB1-FDC6-6732-09A48F5C5497}"/>
              </a:ext>
            </a:extLst>
          </p:cNvPr>
          <p:cNvSpPr>
            <a:spLocks noGrp="1"/>
          </p:cNvSpPr>
          <p:nvPr>
            <p:ph type="ctrTitle"/>
          </p:nvPr>
        </p:nvSpPr>
        <p:spPr>
          <a:xfrm>
            <a:off x="556260" y="582345"/>
            <a:ext cx="11079480" cy="697365"/>
          </a:xfrm>
        </p:spPr>
        <p:txBody>
          <a:bodyPr/>
          <a:lstStyle/>
          <a:p>
            <a:r>
              <a:rPr lang="en-US" dirty="0"/>
              <a:t>COMMENT FONCTIONNE UN ORDINATEUR?</a:t>
            </a:r>
          </a:p>
        </p:txBody>
      </p:sp>
      <p:pic>
        <p:nvPicPr>
          <p:cNvPr id="4" name="Picture 3">
            <a:extLst>
              <a:ext uri="{FF2B5EF4-FFF2-40B4-BE49-F238E27FC236}">
                <a16:creationId xmlns:a16="http://schemas.microsoft.com/office/drawing/2014/main" id="{71D22CD1-0999-040A-4361-B4E62A1D23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9711" y="1816577"/>
            <a:ext cx="914741" cy="914741"/>
          </a:xfrm>
          <a:prstGeom prst="rect">
            <a:avLst/>
          </a:prstGeom>
        </p:spPr>
      </p:pic>
      <p:pic>
        <p:nvPicPr>
          <p:cNvPr id="5" name="Picture 4">
            <a:extLst>
              <a:ext uri="{FF2B5EF4-FFF2-40B4-BE49-F238E27FC236}">
                <a16:creationId xmlns:a16="http://schemas.microsoft.com/office/drawing/2014/main" id="{7F7A7693-26BF-C97A-9C60-8609CDCAE8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8629" y="4146084"/>
            <a:ext cx="914741" cy="914741"/>
          </a:xfrm>
          <a:prstGeom prst="rect">
            <a:avLst/>
          </a:prstGeom>
        </p:spPr>
      </p:pic>
      <p:pic>
        <p:nvPicPr>
          <p:cNvPr id="6" name="Picture 5">
            <a:extLst>
              <a:ext uri="{FF2B5EF4-FFF2-40B4-BE49-F238E27FC236}">
                <a16:creationId xmlns:a16="http://schemas.microsoft.com/office/drawing/2014/main" id="{CAEB045A-A79A-41F9-FDA9-052A37DB1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38628" y="2694416"/>
            <a:ext cx="914499" cy="914499"/>
          </a:xfrm>
          <a:prstGeom prst="rect">
            <a:avLst/>
          </a:prstGeom>
        </p:spPr>
      </p:pic>
      <p:pic>
        <p:nvPicPr>
          <p:cNvPr id="7" name="Picture 6">
            <a:extLst>
              <a:ext uri="{FF2B5EF4-FFF2-40B4-BE49-F238E27FC236}">
                <a16:creationId xmlns:a16="http://schemas.microsoft.com/office/drawing/2014/main" id="{656ED045-0664-9183-766F-05B6041E341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17306" y="1816878"/>
            <a:ext cx="914741" cy="914741"/>
          </a:xfrm>
          <a:prstGeom prst="rect">
            <a:avLst/>
          </a:prstGeom>
        </p:spPr>
      </p:pic>
      <p:pic>
        <p:nvPicPr>
          <p:cNvPr id="8" name="Picture 7">
            <a:extLst>
              <a:ext uri="{FF2B5EF4-FFF2-40B4-BE49-F238E27FC236}">
                <a16:creationId xmlns:a16="http://schemas.microsoft.com/office/drawing/2014/main" id="{5F1ED327-C2A6-014B-8B67-1CC5FC99D2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17548" y="3484719"/>
            <a:ext cx="914499" cy="914499"/>
          </a:xfrm>
          <a:prstGeom prst="rect">
            <a:avLst/>
          </a:prstGeom>
        </p:spPr>
      </p:pic>
      <p:pic>
        <p:nvPicPr>
          <p:cNvPr id="9" name="Picture 8">
            <a:extLst>
              <a:ext uri="{FF2B5EF4-FFF2-40B4-BE49-F238E27FC236}">
                <a16:creationId xmlns:a16="http://schemas.microsoft.com/office/drawing/2014/main" id="{1DAEE9AF-0471-05E1-8B53-53E12FDFB1E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417307" y="5153161"/>
            <a:ext cx="914741" cy="914741"/>
          </a:xfrm>
          <a:prstGeom prst="rect">
            <a:avLst/>
          </a:prstGeom>
        </p:spPr>
      </p:pic>
      <p:pic>
        <p:nvPicPr>
          <p:cNvPr id="10" name="Picture 9">
            <a:extLst>
              <a:ext uri="{FF2B5EF4-FFF2-40B4-BE49-F238E27FC236}">
                <a16:creationId xmlns:a16="http://schemas.microsoft.com/office/drawing/2014/main" id="{E4252F77-CACC-0862-B3CA-4EDF6B3B1BF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859711" y="5144030"/>
            <a:ext cx="914741" cy="914741"/>
          </a:xfrm>
          <a:prstGeom prst="rect">
            <a:avLst/>
          </a:prstGeom>
        </p:spPr>
      </p:pic>
      <p:sp>
        <p:nvSpPr>
          <p:cNvPr id="11" name="TextBox 10">
            <a:extLst>
              <a:ext uri="{FF2B5EF4-FFF2-40B4-BE49-F238E27FC236}">
                <a16:creationId xmlns:a16="http://schemas.microsoft.com/office/drawing/2014/main" id="{A79890AF-45A2-5903-025E-5170BCCE26C8}"/>
              </a:ext>
            </a:extLst>
          </p:cNvPr>
          <p:cNvSpPr txBox="1"/>
          <p:nvPr/>
        </p:nvSpPr>
        <p:spPr>
          <a:xfrm>
            <a:off x="197250" y="1858450"/>
            <a:ext cx="2220056" cy="830997"/>
          </a:xfrm>
          <a:prstGeom prst="rect">
            <a:avLst/>
          </a:prstGeom>
          <a:noFill/>
        </p:spPr>
        <p:txBody>
          <a:bodyPr wrap="square" rtlCol="0">
            <a:spAutoFit/>
          </a:bodyPr>
          <a:lstStyle/>
          <a:p>
            <a:pPr algn="ctr"/>
            <a:r>
              <a:rPr lang="fr-FR" sz="1200" dirty="0">
                <a:latin typeface="Nunito Sans Bold" pitchFamily="2" charset="0"/>
              </a:rPr>
              <a:t>Transistor</a:t>
            </a:r>
          </a:p>
          <a:p>
            <a:pPr algn="ctr"/>
            <a:r>
              <a:rPr lang="fr-FR" sz="1200" dirty="0">
                <a:latin typeface="Nunito Sans Light" pitchFamily="2" charset="0"/>
              </a:rPr>
              <a:t>Composant électronique qui peut soit bloquer, soit conduire le courant</a:t>
            </a:r>
          </a:p>
        </p:txBody>
      </p:sp>
      <p:sp>
        <p:nvSpPr>
          <p:cNvPr id="12" name="TextBox 11">
            <a:extLst>
              <a:ext uri="{FF2B5EF4-FFF2-40B4-BE49-F238E27FC236}">
                <a16:creationId xmlns:a16="http://schemas.microsoft.com/office/drawing/2014/main" id="{49549EAE-5B12-8CA1-F7AD-A6A3A1BEF512}"/>
              </a:ext>
            </a:extLst>
          </p:cNvPr>
          <p:cNvSpPr txBox="1"/>
          <p:nvPr/>
        </p:nvSpPr>
        <p:spPr>
          <a:xfrm>
            <a:off x="197250" y="3520759"/>
            <a:ext cx="2220056" cy="830997"/>
          </a:xfrm>
          <a:prstGeom prst="rect">
            <a:avLst/>
          </a:prstGeom>
          <a:noFill/>
        </p:spPr>
        <p:txBody>
          <a:bodyPr wrap="square" rtlCol="0">
            <a:spAutoFit/>
          </a:bodyPr>
          <a:lstStyle/>
          <a:p>
            <a:pPr algn="ctr"/>
            <a:r>
              <a:rPr lang="fr-FR" sz="1200" dirty="0">
                <a:latin typeface="Nunito Sans Bold" pitchFamily="2" charset="0"/>
              </a:rPr>
              <a:t>Circuit Intégré</a:t>
            </a:r>
          </a:p>
          <a:p>
            <a:pPr algn="ctr"/>
            <a:r>
              <a:rPr lang="fr-FR" sz="1200" dirty="0">
                <a:latin typeface="Nunito Sans Light" pitchFamily="2" charset="0"/>
              </a:rPr>
              <a:t>Effectuent des opérations logiques (et, ou, non) et stockent des données</a:t>
            </a:r>
          </a:p>
        </p:txBody>
      </p:sp>
      <p:cxnSp>
        <p:nvCxnSpPr>
          <p:cNvPr id="13" name="Straight Arrow Connector 12">
            <a:extLst>
              <a:ext uri="{FF2B5EF4-FFF2-40B4-BE49-F238E27FC236}">
                <a16:creationId xmlns:a16="http://schemas.microsoft.com/office/drawing/2014/main" id="{DC205FEB-2672-0F33-AAE3-3728548AEA8D}"/>
              </a:ext>
            </a:extLst>
          </p:cNvPr>
          <p:cNvCxnSpPr>
            <a:cxnSpLocks/>
          </p:cNvCxnSpPr>
          <p:nvPr/>
        </p:nvCxnSpPr>
        <p:spPr>
          <a:xfrm>
            <a:off x="2874677" y="2864385"/>
            <a:ext cx="0" cy="497879"/>
          </a:xfrm>
          <a:prstGeom prst="straightConnector1">
            <a:avLst/>
          </a:prstGeom>
          <a:ln w="25400">
            <a:solidFill>
              <a:srgbClr val="E9B71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317A1F3-CB9A-8D3C-39FB-2C389EDD3980}"/>
              </a:ext>
            </a:extLst>
          </p:cNvPr>
          <p:cNvSpPr txBox="1"/>
          <p:nvPr/>
        </p:nvSpPr>
        <p:spPr>
          <a:xfrm>
            <a:off x="334064" y="5102697"/>
            <a:ext cx="1946428" cy="1015663"/>
          </a:xfrm>
          <a:prstGeom prst="rect">
            <a:avLst/>
          </a:prstGeom>
          <a:noFill/>
        </p:spPr>
        <p:txBody>
          <a:bodyPr wrap="square" rtlCol="0">
            <a:spAutoFit/>
          </a:bodyPr>
          <a:lstStyle/>
          <a:p>
            <a:pPr algn="ctr"/>
            <a:r>
              <a:rPr lang="fr-FR" sz="1200" dirty="0">
                <a:latin typeface="Nunito Sans Bold" pitchFamily="2" charset="0"/>
              </a:rPr>
              <a:t>Langage Machine</a:t>
            </a:r>
          </a:p>
          <a:p>
            <a:pPr algn="ctr"/>
            <a:r>
              <a:rPr lang="fr-FR" sz="1200" dirty="0">
                <a:latin typeface="Nunito Sans Light" pitchFamily="2" charset="0"/>
              </a:rPr>
              <a:t>Operations sous forme de nombres binaires qui peuvent être interprétées par le CPU</a:t>
            </a:r>
          </a:p>
        </p:txBody>
      </p:sp>
      <p:cxnSp>
        <p:nvCxnSpPr>
          <p:cNvPr id="15" name="Straight Arrow Connector 14">
            <a:extLst>
              <a:ext uri="{FF2B5EF4-FFF2-40B4-BE49-F238E27FC236}">
                <a16:creationId xmlns:a16="http://schemas.microsoft.com/office/drawing/2014/main" id="{CD9FF300-D26D-C726-A693-9A754B8A6F80}"/>
              </a:ext>
            </a:extLst>
          </p:cNvPr>
          <p:cNvCxnSpPr>
            <a:cxnSpLocks/>
          </p:cNvCxnSpPr>
          <p:nvPr/>
        </p:nvCxnSpPr>
        <p:spPr>
          <a:xfrm>
            <a:off x="2918018" y="4539709"/>
            <a:ext cx="0" cy="497879"/>
          </a:xfrm>
          <a:prstGeom prst="straightConnector1">
            <a:avLst/>
          </a:prstGeom>
          <a:ln w="25400">
            <a:solidFill>
              <a:srgbClr val="E9B71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7DE1084-0FBC-1007-7861-9F8DF2A13009}"/>
              </a:ext>
            </a:extLst>
          </p:cNvPr>
          <p:cNvSpPr txBox="1"/>
          <p:nvPr/>
        </p:nvSpPr>
        <p:spPr>
          <a:xfrm>
            <a:off x="4876554" y="5257510"/>
            <a:ext cx="2438646" cy="830997"/>
          </a:xfrm>
          <a:prstGeom prst="rect">
            <a:avLst/>
          </a:prstGeom>
          <a:noFill/>
        </p:spPr>
        <p:txBody>
          <a:bodyPr wrap="square" rtlCol="0">
            <a:spAutoFit/>
          </a:bodyPr>
          <a:lstStyle/>
          <a:p>
            <a:pPr algn="ctr"/>
            <a:r>
              <a:rPr lang="fr-FR" sz="1200" dirty="0" err="1">
                <a:latin typeface="Nunito Sans Bold" pitchFamily="2" charset="0"/>
              </a:rPr>
              <a:t>Assembly</a:t>
            </a:r>
            <a:endParaRPr lang="fr-FR" sz="1200" dirty="0">
              <a:latin typeface="Nunito Sans Bold" pitchFamily="2" charset="0"/>
            </a:endParaRPr>
          </a:p>
          <a:p>
            <a:pPr algn="ctr"/>
            <a:r>
              <a:rPr lang="fr-FR" sz="1200" dirty="0">
                <a:latin typeface="Nunito Sans Light" pitchFamily="2" charset="0"/>
              </a:rPr>
              <a:t>Ou Assembleur, donne des équivalents linguistiques au langage machine</a:t>
            </a:r>
          </a:p>
        </p:txBody>
      </p:sp>
      <p:cxnSp>
        <p:nvCxnSpPr>
          <p:cNvPr id="17" name="Connector: Elbow 16">
            <a:extLst>
              <a:ext uri="{FF2B5EF4-FFF2-40B4-BE49-F238E27FC236}">
                <a16:creationId xmlns:a16="http://schemas.microsoft.com/office/drawing/2014/main" id="{EB189256-6A0B-D2FA-4456-4A0E722D74F0}"/>
              </a:ext>
            </a:extLst>
          </p:cNvPr>
          <p:cNvCxnSpPr>
            <a:stCxn id="5" idx="1"/>
            <a:endCxn id="9" idx="3"/>
          </p:cNvCxnSpPr>
          <p:nvPr/>
        </p:nvCxnSpPr>
        <p:spPr>
          <a:xfrm rot="10800000" flipV="1">
            <a:off x="3332049" y="4603454"/>
            <a:ext cx="2306581" cy="1007077"/>
          </a:xfrm>
          <a:prstGeom prst="bentConnector3">
            <a:avLst>
              <a:gd name="adj1" fmla="val 43937"/>
            </a:avLst>
          </a:prstGeom>
          <a:ln w="25400">
            <a:solidFill>
              <a:srgbClr val="E9B71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639B373-7230-EE55-0ED7-464CB195DCD7}"/>
              </a:ext>
            </a:extLst>
          </p:cNvPr>
          <p:cNvCxnSpPr>
            <a:cxnSpLocks/>
            <a:stCxn id="6" idx="1"/>
            <a:endCxn id="9" idx="3"/>
          </p:cNvCxnSpPr>
          <p:nvPr/>
        </p:nvCxnSpPr>
        <p:spPr>
          <a:xfrm rot="10800000" flipV="1">
            <a:off x="3332048" y="3151666"/>
            <a:ext cx="2306580" cy="2458866"/>
          </a:xfrm>
          <a:prstGeom prst="bentConnector3">
            <a:avLst>
              <a:gd name="adj1" fmla="val 62812"/>
            </a:avLst>
          </a:prstGeom>
          <a:ln w="25400">
            <a:solidFill>
              <a:srgbClr val="E9B71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FD00162-F6F9-9A13-DAD3-240401D86833}"/>
              </a:ext>
            </a:extLst>
          </p:cNvPr>
          <p:cNvCxnSpPr>
            <a:cxnSpLocks/>
            <a:stCxn id="4" idx="0"/>
            <a:endCxn id="9" idx="3"/>
          </p:cNvCxnSpPr>
          <p:nvPr/>
        </p:nvCxnSpPr>
        <p:spPr>
          <a:xfrm rot="16200000" flipH="1" flipV="1">
            <a:off x="4427587" y="721037"/>
            <a:ext cx="3793955" cy="5985034"/>
          </a:xfrm>
          <a:prstGeom prst="bentConnector4">
            <a:avLst>
              <a:gd name="adj1" fmla="val -6025"/>
              <a:gd name="adj2" fmla="val 92574"/>
            </a:avLst>
          </a:prstGeom>
          <a:ln w="25400">
            <a:solidFill>
              <a:srgbClr val="E9B71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091F373-FE8C-26B0-685E-36DA3E06DBAE}"/>
              </a:ext>
            </a:extLst>
          </p:cNvPr>
          <p:cNvSpPr txBox="1"/>
          <p:nvPr/>
        </p:nvSpPr>
        <p:spPr>
          <a:xfrm>
            <a:off x="9774452" y="1766115"/>
            <a:ext cx="2220298" cy="1015663"/>
          </a:xfrm>
          <a:prstGeom prst="rect">
            <a:avLst/>
          </a:prstGeom>
          <a:noFill/>
        </p:spPr>
        <p:txBody>
          <a:bodyPr wrap="square" rtlCol="0">
            <a:spAutoFit/>
          </a:bodyPr>
          <a:lstStyle/>
          <a:p>
            <a:pPr algn="ctr"/>
            <a:r>
              <a:rPr lang="fr-FR" sz="1200" dirty="0">
                <a:latin typeface="Nunito Sans Bold" pitchFamily="2" charset="0"/>
              </a:rPr>
              <a:t>Langage Compilé</a:t>
            </a:r>
          </a:p>
          <a:p>
            <a:pPr algn="ctr"/>
            <a:r>
              <a:rPr lang="fr-FR" sz="1200" dirty="0">
                <a:latin typeface="Nunito Sans Light" pitchFamily="2" charset="0"/>
              </a:rPr>
              <a:t>Un programme appelle « compilateur » traduit des fichiers texte d’un langage préétabli en langage machine</a:t>
            </a:r>
          </a:p>
        </p:txBody>
      </p:sp>
      <p:cxnSp>
        <p:nvCxnSpPr>
          <p:cNvPr id="21" name="Connector: Elbow 20">
            <a:extLst>
              <a:ext uri="{FF2B5EF4-FFF2-40B4-BE49-F238E27FC236}">
                <a16:creationId xmlns:a16="http://schemas.microsoft.com/office/drawing/2014/main" id="{17DE13D7-2027-163B-F37D-F59DF4DAC6F2}"/>
              </a:ext>
            </a:extLst>
          </p:cNvPr>
          <p:cNvCxnSpPr>
            <a:stCxn id="4" idx="2"/>
            <a:endCxn id="5" idx="3"/>
          </p:cNvCxnSpPr>
          <p:nvPr/>
        </p:nvCxnSpPr>
        <p:spPr>
          <a:xfrm rot="5400000">
            <a:off x="6999158" y="2285530"/>
            <a:ext cx="1872137" cy="2763712"/>
          </a:xfrm>
          <a:prstGeom prst="bentConnector2">
            <a:avLst/>
          </a:prstGeom>
          <a:ln w="25400">
            <a:solidFill>
              <a:srgbClr val="E9B716"/>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2D6CD9B-AE85-A852-B9AD-D05EE5D54F61}"/>
              </a:ext>
            </a:extLst>
          </p:cNvPr>
          <p:cNvSpPr txBox="1"/>
          <p:nvPr/>
        </p:nvSpPr>
        <p:spPr>
          <a:xfrm>
            <a:off x="9774451" y="5165176"/>
            <a:ext cx="2220298" cy="1015663"/>
          </a:xfrm>
          <a:prstGeom prst="rect">
            <a:avLst/>
          </a:prstGeom>
          <a:noFill/>
        </p:spPr>
        <p:txBody>
          <a:bodyPr wrap="square" rtlCol="0">
            <a:spAutoFit/>
          </a:bodyPr>
          <a:lstStyle/>
          <a:p>
            <a:pPr algn="ctr"/>
            <a:r>
              <a:rPr lang="fr-FR" sz="1200" dirty="0">
                <a:latin typeface="Nunito Sans Bold" pitchFamily="2" charset="0"/>
              </a:rPr>
              <a:t>Langage Interprété</a:t>
            </a:r>
          </a:p>
          <a:p>
            <a:pPr algn="ctr"/>
            <a:r>
              <a:rPr lang="fr-FR" sz="1200" dirty="0">
                <a:latin typeface="Nunito Sans Light" pitchFamily="2" charset="0"/>
              </a:rPr>
              <a:t>Un programme appelle « interpréteur » traduit des fichiers ligne par ligne et les exécute instantanément</a:t>
            </a:r>
          </a:p>
        </p:txBody>
      </p:sp>
      <p:cxnSp>
        <p:nvCxnSpPr>
          <p:cNvPr id="23" name="Connector: Elbow 22">
            <a:extLst>
              <a:ext uri="{FF2B5EF4-FFF2-40B4-BE49-F238E27FC236}">
                <a16:creationId xmlns:a16="http://schemas.microsoft.com/office/drawing/2014/main" id="{48A020B3-FC74-FA3A-7380-3191295496DF}"/>
              </a:ext>
            </a:extLst>
          </p:cNvPr>
          <p:cNvCxnSpPr>
            <a:stCxn id="10" idx="2"/>
            <a:endCxn id="9" idx="2"/>
          </p:cNvCxnSpPr>
          <p:nvPr/>
        </p:nvCxnSpPr>
        <p:spPr>
          <a:xfrm rot="5400000">
            <a:off x="6091315" y="2842134"/>
            <a:ext cx="9131" cy="6442404"/>
          </a:xfrm>
          <a:prstGeom prst="bentConnector3">
            <a:avLst>
              <a:gd name="adj1" fmla="val 2603559"/>
            </a:avLst>
          </a:prstGeom>
          <a:ln w="25400">
            <a:solidFill>
              <a:srgbClr val="E9B716"/>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9643568-4FA7-5DAE-1498-E5446D97BB64}"/>
              </a:ext>
            </a:extLst>
          </p:cNvPr>
          <p:cNvSpPr txBox="1"/>
          <p:nvPr/>
        </p:nvSpPr>
        <p:spPr>
          <a:xfrm>
            <a:off x="4886856" y="1703832"/>
            <a:ext cx="2438646" cy="830997"/>
          </a:xfrm>
          <a:prstGeom prst="rect">
            <a:avLst/>
          </a:prstGeom>
          <a:noFill/>
        </p:spPr>
        <p:txBody>
          <a:bodyPr wrap="square" rtlCol="0">
            <a:spAutoFit/>
          </a:bodyPr>
          <a:lstStyle/>
          <a:p>
            <a:pPr algn="ctr"/>
            <a:r>
              <a:rPr lang="fr-FR" sz="1200" dirty="0" err="1">
                <a:latin typeface="Nunito Sans Bold" pitchFamily="2" charset="0"/>
              </a:rPr>
              <a:t>Bytecode</a:t>
            </a:r>
            <a:endParaRPr lang="fr-FR" sz="1200" dirty="0">
              <a:latin typeface="Nunito Sans Bold" pitchFamily="2" charset="0"/>
            </a:endParaRPr>
          </a:p>
          <a:p>
            <a:pPr algn="ctr"/>
            <a:r>
              <a:rPr lang="fr-FR" sz="1200" dirty="0">
                <a:latin typeface="Nunito Sans Light" pitchFamily="2" charset="0"/>
              </a:rPr>
              <a:t>Un langage intermédiaire entre un langage de programmation et le langage machine</a:t>
            </a:r>
          </a:p>
        </p:txBody>
      </p:sp>
      <p:cxnSp>
        <p:nvCxnSpPr>
          <p:cNvPr id="25" name="Connector: Elbow 24">
            <a:extLst>
              <a:ext uri="{FF2B5EF4-FFF2-40B4-BE49-F238E27FC236}">
                <a16:creationId xmlns:a16="http://schemas.microsoft.com/office/drawing/2014/main" id="{D867DC01-0287-141D-AC10-BB80570AA8F4}"/>
              </a:ext>
            </a:extLst>
          </p:cNvPr>
          <p:cNvCxnSpPr>
            <a:stCxn id="4" idx="1"/>
            <a:endCxn id="6" idx="3"/>
          </p:cNvCxnSpPr>
          <p:nvPr/>
        </p:nvCxnSpPr>
        <p:spPr>
          <a:xfrm rot="10800000" flipV="1">
            <a:off x="6553127" y="2273948"/>
            <a:ext cx="2306584" cy="877718"/>
          </a:xfrm>
          <a:prstGeom prst="bentConnector3">
            <a:avLst>
              <a:gd name="adj1" fmla="val 25281"/>
            </a:avLst>
          </a:prstGeom>
          <a:ln w="25400">
            <a:solidFill>
              <a:srgbClr val="E9B716"/>
            </a:solidFill>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6F899DE9-F52F-F218-B23D-BACD99BA99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240" y="4566628"/>
            <a:ext cx="728844" cy="318086"/>
          </a:xfrm>
          <a:prstGeom prst="rect">
            <a:avLst/>
          </a:prstGeom>
        </p:spPr>
      </p:pic>
      <p:pic>
        <p:nvPicPr>
          <p:cNvPr id="27" name="Picture 26">
            <a:extLst>
              <a:ext uri="{FF2B5EF4-FFF2-40B4-BE49-F238E27FC236}">
                <a16:creationId xmlns:a16="http://schemas.microsoft.com/office/drawing/2014/main" id="{8D13C361-D5D1-0E07-1740-7B01FD2FB0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85308" y="4540820"/>
            <a:ext cx="369703" cy="369703"/>
          </a:xfrm>
          <a:prstGeom prst="rect">
            <a:avLst/>
          </a:prstGeom>
        </p:spPr>
      </p:pic>
      <p:pic>
        <p:nvPicPr>
          <p:cNvPr id="28" name="Graphic 27">
            <a:extLst>
              <a:ext uri="{FF2B5EF4-FFF2-40B4-BE49-F238E27FC236}">
                <a16:creationId xmlns:a16="http://schemas.microsoft.com/office/drawing/2014/main" id="{7EBF34C7-98A3-695A-3A4A-B64F98825D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2875" y="4627258"/>
            <a:ext cx="639010" cy="196826"/>
          </a:xfrm>
          <a:prstGeom prst="rect">
            <a:avLst/>
          </a:prstGeom>
        </p:spPr>
      </p:pic>
      <p:pic>
        <p:nvPicPr>
          <p:cNvPr id="29" name="Graphic 28">
            <a:extLst>
              <a:ext uri="{FF2B5EF4-FFF2-40B4-BE49-F238E27FC236}">
                <a16:creationId xmlns:a16="http://schemas.microsoft.com/office/drawing/2014/main" id="{F853C7ED-B57D-ADD3-BE2F-704FD241ECF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15436" y="1289509"/>
            <a:ext cx="519424" cy="574100"/>
          </a:xfrm>
          <a:prstGeom prst="rect">
            <a:avLst/>
          </a:prstGeom>
        </p:spPr>
      </p:pic>
      <p:pic>
        <p:nvPicPr>
          <p:cNvPr id="30" name="Graphic 29">
            <a:extLst>
              <a:ext uri="{FF2B5EF4-FFF2-40B4-BE49-F238E27FC236}">
                <a16:creationId xmlns:a16="http://schemas.microsoft.com/office/drawing/2014/main" id="{8C34A05A-71FC-BF1F-0F64-40A89444F29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40001" y="1274551"/>
            <a:ext cx="519425" cy="583929"/>
          </a:xfrm>
          <a:prstGeom prst="rect">
            <a:avLst/>
          </a:prstGeom>
        </p:spPr>
      </p:pic>
      <p:pic>
        <p:nvPicPr>
          <p:cNvPr id="31" name="Picture 30">
            <a:extLst>
              <a:ext uri="{FF2B5EF4-FFF2-40B4-BE49-F238E27FC236}">
                <a16:creationId xmlns:a16="http://schemas.microsoft.com/office/drawing/2014/main" id="{6E23EE80-5FC6-8AF3-31B6-2DF1C176DD3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332373" y="2844408"/>
            <a:ext cx="519425" cy="584592"/>
          </a:xfrm>
          <a:prstGeom prst="rect">
            <a:avLst/>
          </a:prstGeom>
        </p:spPr>
      </p:pic>
      <p:pic>
        <p:nvPicPr>
          <p:cNvPr id="32" name="Graphic 31">
            <a:extLst>
              <a:ext uri="{FF2B5EF4-FFF2-40B4-BE49-F238E27FC236}">
                <a16:creationId xmlns:a16="http://schemas.microsoft.com/office/drawing/2014/main" id="{71DC9C72-FD2C-DC88-BD6C-DEEE1F45638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25248" y="2710712"/>
            <a:ext cx="437231" cy="813940"/>
          </a:xfrm>
          <a:prstGeom prst="rect">
            <a:avLst/>
          </a:prstGeom>
        </p:spPr>
      </p:pic>
      <p:pic>
        <p:nvPicPr>
          <p:cNvPr id="33" name="Graphic 32">
            <a:extLst>
              <a:ext uri="{FF2B5EF4-FFF2-40B4-BE49-F238E27FC236}">
                <a16:creationId xmlns:a16="http://schemas.microsoft.com/office/drawing/2014/main" id="{9199DDFE-35AB-677D-5D36-1C73D55460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58351" y="6020871"/>
            <a:ext cx="529104" cy="580724"/>
          </a:xfrm>
          <a:prstGeom prst="rect">
            <a:avLst/>
          </a:prstGeom>
        </p:spPr>
      </p:pic>
      <p:pic>
        <p:nvPicPr>
          <p:cNvPr id="34" name="Graphic 33">
            <a:extLst>
              <a:ext uri="{FF2B5EF4-FFF2-40B4-BE49-F238E27FC236}">
                <a16:creationId xmlns:a16="http://schemas.microsoft.com/office/drawing/2014/main" id="{5391DFC8-DF26-42F3-9AE3-9FB45D9FE8C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230322" y="6023316"/>
            <a:ext cx="510322" cy="510322"/>
          </a:xfrm>
          <a:prstGeom prst="rect">
            <a:avLst/>
          </a:prstGeom>
        </p:spPr>
      </p:pic>
    </p:spTree>
    <p:extLst>
      <p:ext uri="{BB962C8B-B14F-4D97-AF65-F5344CB8AC3E}">
        <p14:creationId xmlns:p14="http://schemas.microsoft.com/office/powerpoint/2010/main" val="203550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20" grpId="0"/>
      <p:bldP spid="22"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4F55AB-512D-6210-0A4F-B7A296353E87}"/>
              </a:ext>
            </a:extLst>
          </p:cNvPr>
          <p:cNvSpPr>
            <a:spLocks noGrp="1"/>
          </p:cNvSpPr>
          <p:nvPr>
            <p:ph type="sldNum" sz="quarter" idx="11"/>
          </p:nvPr>
        </p:nvSpPr>
        <p:spPr/>
        <p:txBody>
          <a:bodyPr/>
          <a:lstStyle/>
          <a:p>
            <a:fld id="{52F3A71C-A943-4884-923F-65D9756AB03E}" type="slidenum">
              <a:rPr lang="en-US" smtClean="0"/>
              <a:pPr/>
              <a:t>12</a:t>
            </a:fld>
            <a:endParaRPr lang="en-US" dirty="0"/>
          </a:p>
        </p:txBody>
      </p:sp>
      <p:pic>
        <p:nvPicPr>
          <p:cNvPr id="3" name="Picture 2">
            <a:extLst>
              <a:ext uri="{FF2B5EF4-FFF2-40B4-BE49-F238E27FC236}">
                <a16:creationId xmlns:a16="http://schemas.microsoft.com/office/drawing/2014/main" id="{1DBABEB8-996B-18AA-1114-CAA39F4EDF88}"/>
              </a:ext>
            </a:extLst>
          </p:cNvPr>
          <p:cNvPicPr>
            <a:picLocks noChangeAspect="1"/>
          </p:cNvPicPr>
          <p:nvPr/>
        </p:nvPicPr>
        <p:blipFill>
          <a:blip r:embed="rId2"/>
          <a:stretch>
            <a:fillRect/>
          </a:stretch>
        </p:blipFill>
        <p:spPr>
          <a:xfrm>
            <a:off x="159635" y="0"/>
            <a:ext cx="5773270" cy="6454730"/>
          </a:xfrm>
          <a:prstGeom prst="rect">
            <a:avLst/>
          </a:prstGeom>
        </p:spPr>
      </p:pic>
      <p:pic>
        <p:nvPicPr>
          <p:cNvPr id="4" name="Picture 3">
            <a:extLst>
              <a:ext uri="{FF2B5EF4-FFF2-40B4-BE49-F238E27FC236}">
                <a16:creationId xmlns:a16="http://schemas.microsoft.com/office/drawing/2014/main" id="{CCC68968-1A06-6BBC-8AE5-72C8D0D86AA4}"/>
              </a:ext>
            </a:extLst>
          </p:cNvPr>
          <p:cNvPicPr>
            <a:picLocks noChangeAspect="1"/>
          </p:cNvPicPr>
          <p:nvPr/>
        </p:nvPicPr>
        <p:blipFill>
          <a:blip r:embed="rId3"/>
          <a:stretch>
            <a:fillRect/>
          </a:stretch>
        </p:blipFill>
        <p:spPr>
          <a:xfrm>
            <a:off x="6420460" y="8592"/>
            <a:ext cx="5477856" cy="3953436"/>
          </a:xfrm>
          <a:prstGeom prst="rect">
            <a:avLst/>
          </a:prstGeom>
        </p:spPr>
      </p:pic>
      <p:pic>
        <p:nvPicPr>
          <p:cNvPr id="5" name="Picture 4">
            <a:extLst>
              <a:ext uri="{FF2B5EF4-FFF2-40B4-BE49-F238E27FC236}">
                <a16:creationId xmlns:a16="http://schemas.microsoft.com/office/drawing/2014/main" id="{7C704634-57F0-B49E-A172-3AE5F032D107}"/>
              </a:ext>
            </a:extLst>
          </p:cNvPr>
          <p:cNvPicPr>
            <a:picLocks noChangeAspect="1"/>
          </p:cNvPicPr>
          <p:nvPr/>
        </p:nvPicPr>
        <p:blipFill>
          <a:blip r:embed="rId4"/>
          <a:stretch>
            <a:fillRect/>
          </a:stretch>
        </p:blipFill>
        <p:spPr>
          <a:xfrm>
            <a:off x="6420460" y="4013288"/>
            <a:ext cx="5477856" cy="2441442"/>
          </a:xfrm>
          <a:prstGeom prst="rect">
            <a:avLst/>
          </a:prstGeom>
        </p:spPr>
      </p:pic>
    </p:spTree>
    <p:extLst>
      <p:ext uri="{BB962C8B-B14F-4D97-AF65-F5344CB8AC3E}">
        <p14:creationId xmlns:p14="http://schemas.microsoft.com/office/powerpoint/2010/main" val="112131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08BCBB-333A-0F3C-3739-650AD368F6B8}"/>
              </a:ext>
            </a:extLst>
          </p:cNvPr>
          <p:cNvSpPr>
            <a:spLocks noGrp="1"/>
          </p:cNvSpPr>
          <p:nvPr>
            <p:ph sz="quarter" idx="10"/>
          </p:nvPr>
        </p:nvSpPr>
        <p:spPr>
          <a:xfrm>
            <a:off x="525463" y="320675"/>
            <a:ext cx="11436350" cy="1013611"/>
          </a:xfrm>
        </p:spPr>
        <p:txBody>
          <a:bodyPr>
            <a:spAutoFit/>
          </a:bodyPr>
          <a:lstStyle/>
          <a:p>
            <a:r>
              <a:rPr lang="en-US" dirty="0">
                <a:solidFill>
                  <a:schemeClr val="accent1"/>
                </a:solidFill>
              </a:rPr>
              <a:t>int</a:t>
            </a:r>
            <a:r>
              <a:rPr lang="en-US" dirty="0">
                <a:solidFill>
                  <a:schemeClr val="tx1">
                    <a:lumMod val="90000"/>
                  </a:schemeClr>
                </a:solidFill>
              </a:rPr>
              <a:t> </a:t>
            </a:r>
            <a:r>
              <a:rPr lang="en-US" dirty="0">
                <a:solidFill>
                  <a:schemeClr val="accent2"/>
                </a:solidFill>
              </a:rPr>
              <a:t>add</a:t>
            </a:r>
            <a:r>
              <a:rPr lang="en-US" dirty="0">
                <a:solidFill>
                  <a:schemeClr val="tx1">
                    <a:lumMod val="90000"/>
                  </a:schemeClr>
                </a:solidFill>
              </a:rPr>
              <a:t>(</a:t>
            </a:r>
            <a:r>
              <a:rPr lang="en-US" dirty="0">
                <a:solidFill>
                  <a:schemeClr val="accent1"/>
                </a:solidFill>
              </a:rPr>
              <a:t>int</a:t>
            </a:r>
            <a:r>
              <a:rPr lang="en-US" dirty="0">
                <a:solidFill>
                  <a:schemeClr val="tx1">
                    <a:lumMod val="90000"/>
                  </a:schemeClr>
                </a:solidFill>
              </a:rPr>
              <a:t> </a:t>
            </a:r>
            <a:r>
              <a:rPr lang="en-US" dirty="0">
                <a:solidFill>
                  <a:schemeClr val="accent3"/>
                </a:solidFill>
              </a:rPr>
              <a:t>a</a:t>
            </a:r>
            <a:r>
              <a:rPr lang="en-US" dirty="0">
                <a:solidFill>
                  <a:schemeClr val="tx1">
                    <a:lumMod val="90000"/>
                  </a:schemeClr>
                </a:solidFill>
              </a:rPr>
              <a:t>, </a:t>
            </a:r>
            <a:r>
              <a:rPr lang="en-US" dirty="0">
                <a:solidFill>
                  <a:schemeClr val="accent1"/>
                </a:solidFill>
              </a:rPr>
              <a:t>int</a:t>
            </a:r>
            <a:r>
              <a:rPr lang="en-US" dirty="0">
                <a:solidFill>
                  <a:schemeClr val="tx1">
                    <a:lumMod val="90000"/>
                  </a:schemeClr>
                </a:solidFill>
              </a:rPr>
              <a:t> </a:t>
            </a:r>
            <a:r>
              <a:rPr lang="en-US" dirty="0">
                <a:solidFill>
                  <a:schemeClr val="accent3"/>
                </a:solidFill>
              </a:rPr>
              <a:t>b</a:t>
            </a:r>
            <a:r>
              <a:rPr lang="en-US" dirty="0">
                <a:solidFill>
                  <a:schemeClr val="tx1">
                    <a:lumMod val="90000"/>
                  </a:schemeClr>
                </a:solidFill>
              </a:rPr>
              <a:t>) {</a:t>
            </a:r>
          </a:p>
          <a:p>
            <a:r>
              <a:rPr lang="en-US" dirty="0">
                <a:solidFill>
                  <a:schemeClr val="tx1">
                    <a:lumMod val="90000"/>
                  </a:schemeClr>
                </a:solidFill>
              </a:rPr>
              <a:t>    </a:t>
            </a:r>
            <a:r>
              <a:rPr lang="en-US" dirty="0">
                <a:solidFill>
                  <a:schemeClr val="accent4"/>
                </a:solidFill>
              </a:rPr>
              <a:t>return</a:t>
            </a:r>
            <a:r>
              <a:rPr lang="en-US" dirty="0">
                <a:solidFill>
                  <a:schemeClr val="tx1">
                    <a:lumMod val="90000"/>
                  </a:schemeClr>
                </a:solidFill>
              </a:rPr>
              <a:t> </a:t>
            </a:r>
            <a:r>
              <a:rPr lang="en-US" dirty="0">
                <a:solidFill>
                  <a:schemeClr val="accent3"/>
                </a:solidFill>
              </a:rPr>
              <a:t>a</a:t>
            </a:r>
            <a:r>
              <a:rPr lang="en-US" dirty="0">
                <a:solidFill>
                  <a:schemeClr val="tx1">
                    <a:lumMod val="90000"/>
                  </a:schemeClr>
                </a:solidFill>
              </a:rPr>
              <a:t> + </a:t>
            </a:r>
            <a:r>
              <a:rPr lang="en-US" dirty="0">
                <a:solidFill>
                  <a:schemeClr val="accent3"/>
                </a:solidFill>
              </a:rPr>
              <a:t>b</a:t>
            </a:r>
            <a:r>
              <a:rPr lang="en-US" dirty="0">
                <a:solidFill>
                  <a:schemeClr val="tx1">
                    <a:lumMod val="90000"/>
                  </a:schemeClr>
                </a:solidFill>
              </a:rPr>
              <a:t>;</a:t>
            </a:r>
          </a:p>
          <a:p>
            <a:r>
              <a:rPr lang="en-US" dirty="0">
                <a:solidFill>
                  <a:schemeClr val="tx1">
                    <a:lumMod val="90000"/>
                  </a:schemeClr>
                </a:solidFill>
              </a:rPr>
              <a:t>}</a:t>
            </a:r>
          </a:p>
        </p:txBody>
      </p:sp>
      <p:cxnSp>
        <p:nvCxnSpPr>
          <p:cNvPr id="3" name="Straight Connector 2">
            <a:extLst>
              <a:ext uri="{FF2B5EF4-FFF2-40B4-BE49-F238E27FC236}">
                <a16:creationId xmlns:a16="http://schemas.microsoft.com/office/drawing/2014/main" id="{C3F361A1-5FA1-C343-CF82-5C4D93FD5855}"/>
              </a:ext>
            </a:extLst>
          </p:cNvPr>
          <p:cNvCxnSpPr>
            <a:cxnSpLocks/>
          </p:cNvCxnSpPr>
          <p:nvPr/>
        </p:nvCxnSpPr>
        <p:spPr>
          <a:xfrm flipH="1">
            <a:off x="376518" y="1468952"/>
            <a:ext cx="1181548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Content Placeholder 1">
            <a:extLst>
              <a:ext uri="{FF2B5EF4-FFF2-40B4-BE49-F238E27FC236}">
                <a16:creationId xmlns:a16="http://schemas.microsoft.com/office/drawing/2014/main" id="{CE431D01-F2C5-7B1F-8181-88BBD43EB641}"/>
              </a:ext>
            </a:extLst>
          </p:cNvPr>
          <p:cNvSpPr txBox="1">
            <a:spLocks/>
          </p:cNvSpPr>
          <p:nvPr/>
        </p:nvSpPr>
        <p:spPr>
          <a:xfrm>
            <a:off x="525463" y="1706489"/>
            <a:ext cx="11436350" cy="2436564"/>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2"/>
                </a:solidFill>
              </a:rPr>
              <a:t>add</a:t>
            </a:r>
            <a:r>
              <a:rPr lang="en-US" dirty="0">
                <a:solidFill>
                  <a:schemeClr val="tx1">
                    <a:lumMod val="90000"/>
                  </a:schemeClr>
                </a:solidFill>
              </a:rPr>
              <a:t>(</a:t>
            </a:r>
            <a:r>
              <a:rPr lang="en-US" dirty="0">
                <a:solidFill>
                  <a:schemeClr val="accent1"/>
                </a:solidFill>
              </a:rPr>
              <a:t>int</a:t>
            </a:r>
            <a:r>
              <a:rPr lang="en-US" dirty="0">
                <a:solidFill>
                  <a:schemeClr val="tx1">
                    <a:lumMod val="90000"/>
                  </a:schemeClr>
                </a:solidFill>
              </a:rPr>
              <a:t>, </a:t>
            </a:r>
            <a:r>
              <a:rPr lang="en-US" dirty="0">
                <a:solidFill>
                  <a:schemeClr val="accent1"/>
                </a:solidFill>
              </a:rPr>
              <a:t>int</a:t>
            </a:r>
            <a:r>
              <a:rPr lang="en-US" dirty="0">
                <a:solidFill>
                  <a:schemeClr val="tx1">
                    <a:lumMod val="90000"/>
                  </a:schemeClr>
                </a:solidFill>
              </a:rPr>
              <a:t>):</a:t>
            </a:r>
          </a:p>
          <a:p>
            <a:r>
              <a:rPr lang="en-US" dirty="0">
                <a:solidFill>
                  <a:schemeClr val="tx1">
                    <a:lumMod val="90000"/>
                  </a:schemeClr>
                </a:solidFill>
              </a:rPr>
              <a:t>    55                </a:t>
            </a:r>
            <a:r>
              <a:rPr lang="en-US" dirty="0">
                <a:solidFill>
                  <a:schemeClr val="accent4"/>
                </a:solidFill>
              </a:rPr>
              <a:t>push</a:t>
            </a:r>
            <a:r>
              <a:rPr lang="en-US" dirty="0">
                <a:solidFill>
                  <a:schemeClr val="tx1">
                    <a:lumMod val="90000"/>
                  </a:schemeClr>
                </a:solidFill>
              </a:rPr>
              <a:t>   </a:t>
            </a:r>
            <a:r>
              <a:rPr lang="en-US" dirty="0" err="1">
                <a:solidFill>
                  <a:schemeClr val="accent3"/>
                </a:solidFill>
              </a:rPr>
              <a:t>rbp</a:t>
            </a:r>
            <a:br>
              <a:rPr lang="en-US" dirty="0">
                <a:solidFill>
                  <a:schemeClr val="tx1">
                    <a:lumMod val="90000"/>
                  </a:schemeClr>
                </a:solidFill>
              </a:rPr>
            </a:br>
            <a:r>
              <a:rPr lang="en-US" dirty="0">
                <a:solidFill>
                  <a:schemeClr val="tx1">
                    <a:lumMod val="90000"/>
                  </a:schemeClr>
                </a:solidFill>
              </a:rPr>
              <a:t>    48 89 e5          </a:t>
            </a:r>
            <a:r>
              <a:rPr lang="en-US" dirty="0">
                <a:solidFill>
                  <a:schemeClr val="accent4"/>
                </a:solidFill>
              </a:rPr>
              <a:t>mov</a:t>
            </a:r>
            <a:r>
              <a:rPr lang="en-US" dirty="0">
                <a:solidFill>
                  <a:schemeClr val="tx1">
                    <a:lumMod val="90000"/>
                  </a:schemeClr>
                </a:solidFill>
              </a:rPr>
              <a:t>    </a:t>
            </a:r>
            <a:r>
              <a:rPr lang="en-US" dirty="0" err="1">
                <a:solidFill>
                  <a:schemeClr val="accent3"/>
                </a:solidFill>
              </a:rPr>
              <a:t>rbp</a:t>
            </a:r>
            <a:r>
              <a:rPr lang="en-US" dirty="0">
                <a:solidFill>
                  <a:schemeClr val="tx1">
                    <a:lumMod val="90000"/>
                  </a:schemeClr>
                </a:solidFill>
              </a:rPr>
              <a:t>, </a:t>
            </a:r>
            <a:r>
              <a:rPr lang="en-US" dirty="0" err="1">
                <a:solidFill>
                  <a:schemeClr val="accent3"/>
                </a:solidFill>
              </a:rPr>
              <a:t>rsp</a:t>
            </a:r>
            <a:br>
              <a:rPr lang="en-US" dirty="0">
                <a:solidFill>
                  <a:schemeClr val="tx1">
                    <a:lumMod val="90000"/>
                  </a:schemeClr>
                </a:solidFill>
              </a:rPr>
            </a:br>
            <a:r>
              <a:rPr lang="en-US" dirty="0">
                <a:solidFill>
                  <a:schemeClr val="tx1">
                    <a:lumMod val="90000"/>
                  </a:schemeClr>
                </a:solidFill>
              </a:rPr>
              <a:t>    89 7d fc          </a:t>
            </a:r>
            <a:r>
              <a:rPr lang="en-US" dirty="0">
                <a:solidFill>
                  <a:schemeClr val="accent4"/>
                </a:solidFill>
              </a:rPr>
              <a:t>mov</a:t>
            </a:r>
            <a:r>
              <a:rPr lang="en-US" dirty="0">
                <a:solidFill>
                  <a:schemeClr val="tx1">
                    <a:lumMod val="90000"/>
                  </a:schemeClr>
                </a:solidFill>
              </a:rPr>
              <a:t>    </a:t>
            </a:r>
            <a:r>
              <a:rPr lang="en-US" dirty="0">
                <a:solidFill>
                  <a:schemeClr val="accent2">
                    <a:lumMod val="60000"/>
                    <a:lumOff val="40000"/>
                  </a:schemeClr>
                </a:solidFill>
              </a:rPr>
              <a:t>DWORD PTR </a:t>
            </a:r>
            <a:r>
              <a:rPr lang="en-US" dirty="0">
                <a:solidFill>
                  <a:schemeClr val="tx1">
                    <a:lumMod val="90000"/>
                  </a:schemeClr>
                </a:solidFill>
              </a:rPr>
              <a:t>[</a:t>
            </a:r>
            <a:r>
              <a:rPr lang="en-US" dirty="0">
                <a:solidFill>
                  <a:schemeClr val="accent3"/>
                </a:solidFill>
              </a:rPr>
              <a:t>rbp-0x4</a:t>
            </a:r>
            <a:r>
              <a:rPr lang="en-US" dirty="0">
                <a:solidFill>
                  <a:schemeClr val="tx1">
                    <a:lumMod val="90000"/>
                  </a:schemeClr>
                </a:solidFill>
              </a:rPr>
              <a:t>], </a:t>
            </a:r>
            <a:r>
              <a:rPr lang="en-US" dirty="0" err="1">
                <a:solidFill>
                  <a:schemeClr val="accent3"/>
                </a:solidFill>
              </a:rPr>
              <a:t>edi</a:t>
            </a:r>
            <a:br>
              <a:rPr lang="en-US" dirty="0">
                <a:solidFill>
                  <a:schemeClr val="tx1">
                    <a:lumMod val="90000"/>
                  </a:schemeClr>
                </a:solidFill>
              </a:rPr>
            </a:br>
            <a:r>
              <a:rPr lang="en-US" dirty="0">
                <a:solidFill>
                  <a:schemeClr val="tx1">
                    <a:lumMod val="90000"/>
                  </a:schemeClr>
                </a:solidFill>
              </a:rPr>
              <a:t>    89 75 f8          </a:t>
            </a:r>
            <a:r>
              <a:rPr lang="en-US" dirty="0">
                <a:solidFill>
                  <a:schemeClr val="accent4"/>
                </a:solidFill>
              </a:rPr>
              <a:t>mov</a:t>
            </a:r>
            <a:r>
              <a:rPr lang="en-US" dirty="0">
                <a:solidFill>
                  <a:schemeClr val="tx1">
                    <a:lumMod val="90000"/>
                  </a:schemeClr>
                </a:solidFill>
              </a:rPr>
              <a:t>    </a:t>
            </a:r>
            <a:r>
              <a:rPr lang="en-US" dirty="0">
                <a:solidFill>
                  <a:schemeClr val="accent2">
                    <a:lumMod val="60000"/>
                    <a:lumOff val="40000"/>
                  </a:schemeClr>
                </a:solidFill>
              </a:rPr>
              <a:t>DWORD PTR </a:t>
            </a:r>
            <a:r>
              <a:rPr lang="en-US" dirty="0">
                <a:solidFill>
                  <a:schemeClr val="tx1">
                    <a:lumMod val="90000"/>
                  </a:schemeClr>
                </a:solidFill>
              </a:rPr>
              <a:t>[</a:t>
            </a:r>
            <a:r>
              <a:rPr lang="en-US" dirty="0">
                <a:solidFill>
                  <a:schemeClr val="accent3"/>
                </a:solidFill>
              </a:rPr>
              <a:t>rbp-0x8</a:t>
            </a:r>
            <a:r>
              <a:rPr lang="en-US" dirty="0">
                <a:solidFill>
                  <a:schemeClr val="tx1">
                    <a:lumMod val="90000"/>
                  </a:schemeClr>
                </a:solidFill>
              </a:rPr>
              <a:t>], </a:t>
            </a:r>
            <a:r>
              <a:rPr lang="en-US" dirty="0" err="1">
                <a:solidFill>
                  <a:schemeClr val="accent3"/>
                </a:solidFill>
              </a:rPr>
              <a:t>esi</a:t>
            </a:r>
            <a:br>
              <a:rPr lang="en-US" dirty="0">
                <a:solidFill>
                  <a:schemeClr val="tx1">
                    <a:lumMod val="90000"/>
                  </a:schemeClr>
                </a:solidFill>
              </a:rPr>
            </a:br>
            <a:r>
              <a:rPr lang="en-US" dirty="0">
                <a:solidFill>
                  <a:schemeClr val="tx1">
                    <a:lumMod val="90000"/>
                  </a:schemeClr>
                </a:solidFill>
              </a:rPr>
              <a:t>    8b 55 fc          </a:t>
            </a:r>
            <a:r>
              <a:rPr lang="en-US" dirty="0">
                <a:solidFill>
                  <a:schemeClr val="accent4"/>
                </a:solidFill>
              </a:rPr>
              <a:t>mov</a:t>
            </a:r>
            <a:r>
              <a:rPr lang="en-US" dirty="0">
                <a:solidFill>
                  <a:schemeClr val="tx1">
                    <a:lumMod val="90000"/>
                  </a:schemeClr>
                </a:solidFill>
              </a:rPr>
              <a:t>    </a:t>
            </a:r>
            <a:r>
              <a:rPr lang="en-US" dirty="0" err="1">
                <a:solidFill>
                  <a:schemeClr val="accent3"/>
                </a:solidFill>
              </a:rPr>
              <a:t>edx</a:t>
            </a:r>
            <a:r>
              <a:rPr lang="en-US" dirty="0">
                <a:solidFill>
                  <a:schemeClr val="tx1">
                    <a:lumMod val="90000"/>
                  </a:schemeClr>
                </a:solidFill>
              </a:rPr>
              <a:t>, </a:t>
            </a:r>
            <a:r>
              <a:rPr lang="en-US" dirty="0">
                <a:solidFill>
                  <a:schemeClr val="accent2">
                    <a:lumMod val="60000"/>
                    <a:lumOff val="40000"/>
                  </a:schemeClr>
                </a:solidFill>
              </a:rPr>
              <a:t>DWORD PTR</a:t>
            </a:r>
            <a:r>
              <a:rPr lang="en-US" dirty="0">
                <a:solidFill>
                  <a:schemeClr val="tx1">
                    <a:lumMod val="90000"/>
                  </a:schemeClr>
                </a:solidFill>
              </a:rPr>
              <a:t> [</a:t>
            </a:r>
            <a:r>
              <a:rPr lang="en-US" dirty="0">
                <a:solidFill>
                  <a:schemeClr val="accent3"/>
                </a:solidFill>
              </a:rPr>
              <a:t>rbp-0x4</a:t>
            </a:r>
            <a:r>
              <a:rPr lang="en-US" dirty="0">
                <a:solidFill>
                  <a:schemeClr val="tx1">
                    <a:lumMod val="90000"/>
                  </a:schemeClr>
                </a:solidFill>
              </a:rPr>
              <a:t>]</a:t>
            </a:r>
            <a:br>
              <a:rPr lang="en-US" dirty="0">
                <a:solidFill>
                  <a:schemeClr val="tx1">
                    <a:lumMod val="90000"/>
                  </a:schemeClr>
                </a:solidFill>
              </a:rPr>
            </a:br>
            <a:r>
              <a:rPr lang="en-US" dirty="0">
                <a:solidFill>
                  <a:schemeClr val="tx1">
                    <a:lumMod val="90000"/>
                  </a:schemeClr>
                </a:solidFill>
              </a:rPr>
              <a:t>    8b 45 f8          </a:t>
            </a:r>
            <a:r>
              <a:rPr lang="en-US" dirty="0">
                <a:solidFill>
                  <a:schemeClr val="accent4"/>
                </a:solidFill>
              </a:rPr>
              <a:t>mov</a:t>
            </a:r>
            <a:r>
              <a:rPr lang="en-US" dirty="0">
                <a:solidFill>
                  <a:schemeClr val="tx1">
                    <a:lumMod val="90000"/>
                  </a:schemeClr>
                </a:solidFill>
              </a:rPr>
              <a:t>    </a:t>
            </a:r>
            <a:r>
              <a:rPr lang="en-US" dirty="0" err="1">
                <a:solidFill>
                  <a:schemeClr val="accent3"/>
                </a:solidFill>
              </a:rPr>
              <a:t>eax</a:t>
            </a:r>
            <a:r>
              <a:rPr lang="en-US" dirty="0">
                <a:solidFill>
                  <a:schemeClr val="tx1">
                    <a:lumMod val="90000"/>
                  </a:schemeClr>
                </a:solidFill>
              </a:rPr>
              <a:t>, </a:t>
            </a:r>
            <a:r>
              <a:rPr lang="en-US" dirty="0">
                <a:solidFill>
                  <a:schemeClr val="accent2">
                    <a:lumMod val="60000"/>
                    <a:lumOff val="40000"/>
                  </a:schemeClr>
                </a:solidFill>
              </a:rPr>
              <a:t>DWORD PTR</a:t>
            </a:r>
            <a:r>
              <a:rPr lang="en-US" dirty="0">
                <a:solidFill>
                  <a:schemeClr val="tx1">
                    <a:lumMod val="90000"/>
                  </a:schemeClr>
                </a:solidFill>
              </a:rPr>
              <a:t> [</a:t>
            </a:r>
            <a:r>
              <a:rPr lang="en-US" dirty="0">
                <a:solidFill>
                  <a:schemeClr val="accent3"/>
                </a:solidFill>
              </a:rPr>
              <a:t>rbp-0x8</a:t>
            </a:r>
            <a:r>
              <a:rPr lang="en-US" dirty="0">
                <a:solidFill>
                  <a:schemeClr val="tx1">
                    <a:lumMod val="90000"/>
                  </a:schemeClr>
                </a:solidFill>
              </a:rPr>
              <a:t>]</a:t>
            </a:r>
            <a:br>
              <a:rPr lang="en-US" dirty="0">
                <a:solidFill>
                  <a:schemeClr val="tx1">
                    <a:lumMod val="90000"/>
                  </a:schemeClr>
                </a:solidFill>
              </a:rPr>
            </a:br>
            <a:r>
              <a:rPr lang="en-US" dirty="0">
                <a:solidFill>
                  <a:schemeClr val="tx1">
                    <a:lumMod val="90000"/>
                  </a:schemeClr>
                </a:solidFill>
              </a:rPr>
              <a:t>    01 d0             </a:t>
            </a:r>
            <a:r>
              <a:rPr lang="en-US" dirty="0">
                <a:solidFill>
                  <a:schemeClr val="accent4"/>
                </a:solidFill>
              </a:rPr>
              <a:t>add</a:t>
            </a:r>
            <a:r>
              <a:rPr lang="en-US" dirty="0">
                <a:solidFill>
                  <a:schemeClr val="tx1">
                    <a:lumMod val="90000"/>
                  </a:schemeClr>
                </a:solidFill>
              </a:rPr>
              <a:t>    </a:t>
            </a:r>
            <a:r>
              <a:rPr lang="en-US" dirty="0" err="1">
                <a:solidFill>
                  <a:schemeClr val="accent3"/>
                </a:solidFill>
              </a:rPr>
              <a:t>eax</a:t>
            </a:r>
            <a:r>
              <a:rPr lang="en-US" dirty="0">
                <a:solidFill>
                  <a:schemeClr val="tx1">
                    <a:lumMod val="90000"/>
                  </a:schemeClr>
                </a:solidFill>
              </a:rPr>
              <a:t>, </a:t>
            </a:r>
            <a:r>
              <a:rPr lang="en-US" dirty="0" err="1">
                <a:solidFill>
                  <a:schemeClr val="accent3"/>
                </a:solidFill>
              </a:rPr>
              <a:t>edx</a:t>
            </a:r>
            <a:br>
              <a:rPr lang="en-US" dirty="0">
                <a:solidFill>
                  <a:schemeClr val="tx1">
                    <a:lumMod val="90000"/>
                  </a:schemeClr>
                </a:solidFill>
              </a:rPr>
            </a:br>
            <a:r>
              <a:rPr lang="en-US" dirty="0">
                <a:solidFill>
                  <a:schemeClr val="tx1">
                    <a:lumMod val="90000"/>
                  </a:schemeClr>
                </a:solidFill>
              </a:rPr>
              <a:t>    5d                </a:t>
            </a:r>
            <a:r>
              <a:rPr lang="en-US" dirty="0">
                <a:solidFill>
                  <a:schemeClr val="accent4"/>
                </a:solidFill>
              </a:rPr>
              <a:t>pop</a:t>
            </a:r>
            <a:r>
              <a:rPr lang="en-US" dirty="0">
                <a:solidFill>
                  <a:schemeClr val="tx1">
                    <a:lumMod val="90000"/>
                  </a:schemeClr>
                </a:solidFill>
              </a:rPr>
              <a:t>    </a:t>
            </a:r>
            <a:r>
              <a:rPr lang="en-US" dirty="0" err="1">
                <a:solidFill>
                  <a:schemeClr val="accent3"/>
                </a:solidFill>
              </a:rPr>
              <a:t>rbp</a:t>
            </a:r>
            <a:br>
              <a:rPr lang="en-US" dirty="0">
                <a:solidFill>
                  <a:schemeClr val="tx1">
                    <a:lumMod val="90000"/>
                  </a:schemeClr>
                </a:solidFill>
              </a:rPr>
            </a:br>
            <a:r>
              <a:rPr lang="en-US" dirty="0">
                <a:solidFill>
                  <a:schemeClr val="tx1">
                    <a:lumMod val="90000"/>
                  </a:schemeClr>
                </a:solidFill>
              </a:rPr>
              <a:t>    c3                </a:t>
            </a:r>
            <a:r>
              <a:rPr lang="en-US" dirty="0">
                <a:solidFill>
                  <a:schemeClr val="accent4"/>
                </a:solidFill>
              </a:rPr>
              <a:t>ret</a:t>
            </a:r>
          </a:p>
        </p:txBody>
      </p:sp>
      <p:cxnSp>
        <p:nvCxnSpPr>
          <p:cNvPr id="5" name="Straight Connector 4">
            <a:extLst>
              <a:ext uri="{FF2B5EF4-FFF2-40B4-BE49-F238E27FC236}">
                <a16:creationId xmlns:a16="http://schemas.microsoft.com/office/drawing/2014/main" id="{C7A02773-4E2A-7D9D-D2DC-A4C49D65876E}"/>
              </a:ext>
            </a:extLst>
          </p:cNvPr>
          <p:cNvCxnSpPr>
            <a:cxnSpLocks/>
          </p:cNvCxnSpPr>
          <p:nvPr/>
        </p:nvCxnSpPr>
        <p:spPr>
          <a:xfrm flipH="1">
            <a:off x="376518" y="4375982"/>
            <a:ext cx="1181548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 name="Content Placeholder 1">
            <a:extLst>
              <a:ext uri="{FF2B5EF4-FFF2-40B4-BE49-F238E27FC236}">
                <a16:creationId xmlns:a16="http://schemas.microsoft.com/office/drawing/2014/main" id="{C1DB73BE-AEB7-75A7-DDFF-6DE3619A3996}"/>
              </a:ext>
            </a:extLst>
          </p:cNvPr>
          <p:cNvSpPr txBox="1">
            <a:spLocks/>
          </p:cNvSpPr>
          <p:nvPr/>
        </p:nvSpPr>
        <p:spPr>
          <a:xfrm>
            <a:off x="525463" y="4608912"/>
            <a:ext cx="11436350" cy="313932"/>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solidFill>
                  <a:schemeClr val="accent1"/>
                </a:solidFill>
              </a:rPr>
              <a:t>55 </a:t>
            </a:r>
            <a:r>
              <a:rPr lang="pt-BR" dirty="0">
                <a:solidFill>
                  <a:schemeClr val="accent2"/>
                </a:solidFill>
              </a:rPr>
              <a:t>48 </a:t>
            </a:r>
            <a:r>
              <a:rPr lang="pt-BR" dirty="0">
                <a:solidFill>
                  <a:schemeClr val="accent3"/>
                </a:solidFill>
              </a:rPr>
              <a:t>89 </a:t>
            </a:r>
            <a:r>
              <a:rPr lang="pt-BR" dirty="0">
                <a:solidFill>
                  <a:schemeClr val="accent4"/>
                </a:solidFill>
              </a:rPr>
              <a:t>E5 </a:t>
            </a:r>
            <a:r>
              <a:rPr lang="pt-BR" dirty="0">
                <a:solidFill>
                  <a:schemeClr val="accent2">
                    <a:lumMod val="60000"/>
                    <a:lumOff val="40000"/>
                  </a:schemeClr>
                </a:solidFill>
              </a:rPr>
              <a:t>89 </a:t>
            </a:r>
            <a:r>
              <a:rPr lang="pt-BR" dirty="0">
                <a:solidFill>
                  <a:schemeClr val="accent1"/>
                </a:solidFill>
              </a:rPr>
              <a:t>7D </a:t>
            </a:r>
            <a:r>
              <a:rPr lang="pt-BR" dirty="0">
                <a:solidFill>
                  <a:schemeClr val="accent2"/>
                </a:solidFill>
              </a:rPr>
              <a:t>FC </a:t>
            </a:r>
            <a:r>
              <a:rPr lang="pt-BR" dirty="0">
                <a:solidFill>
                  <a:schemeClr val="accent3"/>
                </a:solidFill>
              </a:rPr>
              <a:t>89 </a:t>
            </a:r>
            <a:r>
              <a:rPr lang="pt-BR" dirty="0">
                <a:solidFill>
                  <a:schemeClr val="accent4"/>
                </a:solidFill>
              </a:rPr>
              <a:t>75 </a:t>
            </a:r>
            <a:r>
              <a:rPr lang="pt-BR" dirty="0">
                <a:solidFill>
                  <a:schemeClr val="accent2">
                    <a:lumMod val="60000"/>
                    <a:lumOff val="40000"/>
                  </a:schemeClr>
                </a:solidFill>
              </a:rPr>
              <a:t>F8 </a:t>
            </a:r>
            <a:r>
              <a:rPr lang="pt-BR" dirty="0">
                <a:solidFill>
                  <a:schemeClr val="accent1"/>
                </a:solidFill>
              </a:rPr>
              <a:t>8B </a:t>
            </a:r>
            <a:r>
              <a:rPr lang="pt-BR" dirty="0">
                <a:solidFill>
                  <a:schemeClr val="accent2"/>
                </a:solidFill>
              </a:rPr>
              <a:t>55 </a:t>
            </a:r>
            <a:r>
              <a:rPr lang="pt-BR" dirty="0">
                <a:solidFill>
                  <a:schemeClr val="accent3"/>
                </a:solidFill>
              </a:rPr>
              <a:t>FC </a:t>
            </a:r>
            <a:r>
              <a:rPr lang="pt-BR" dirty="0">
                <a:solidFill>
                  <a:schemeClr val="accent4"/>
                </a:solidFill>
              </a:rPr>
              <a:t>8B </a:t>
            </a:r>
            <a:r>
              <a:rPr lang="pt-BR" dirty="0">
                <a:solidFill>
                  <a:schemeClr val="accent2">
                    <a:lumMod val="60000"/>
                    <a:lumOff val="40000"/>
                  </a:schemeClr>
                </a:solidFill>
              </a:rPr>
              <a:t>45</a:t>
            </a:r>
            <a:r>
              <a:rPr lang="pt-BR" dirty="0">
                <a:solidFill>
                  <a:schemeClr val="accent1"/>
                </a:solidFill>
              </a:rPr>
              <a:t> F8 </a:t>
            </a:r>
            <a:r>
              <a:rPr lang="pt-BR" dirty="0">
                <a:solidFill>
                  <a:schemeClr val="accent2"/>
                </a:solidFill>
              </a:rPr>
              <a:t>01 </a:t>
            </a:r>
            <a:r>
              <a:rPr lang="pt-BR" dirty="0">
                <a:solidFill>
                  <a:schemeClr val="accent3"/>
                </a:solidFill>
              </a:rPr>
              <a:t>D0 </a:t>
            </a:r>
            <a:r>
              <a:rPr lang="pt-BR" dirty="0">
                <a:solidFill>
                  <a:schemeClr val="accent4"/>
                </a:solidFill>
              </a:rPr>
              <a:t>5D </a:t>
            </a:r>
            <a:r>
              <a:rPr lang="pt-BR" dirty="0">
                <a:solidFill>
                  <a:schemeClr val="accent2">
                    <a:lumMod val="60000"/>
                    <a:lumOff val="40000"/>
                  </a:schemeClr>
                </a:solidFill>
              </a:rPr>
              <a:t>C3</a:t>
            </a:r>
            <a:endParaRPr lang="en-US" dirty="0">
              <a:solidFill>
                <a:schemeClr val="accent2">
                  <a:lumMod val="60000"/>
                  <a:lumOff val="40000"/>
                </a:schemeClr>
              </a:solidFill>
            </a:endParaRPr>
          </a:p>
        </p:txBody>
      </p:sp>
      <p:sp>
        <p:nvSpPr>
          <p:cNvPr id="7" name="Content Placeholder 1">
            <a:extLst>
              <a:ext uri="{FF2B5EF4-FFF2-40B4-BE49-F238E27FC236}">
                <a16:creationId xmlns:a16="http://schemas.microsoft.com/office/drawing/2014/main" id="{C754209F-7732-C088-57B3-9C804F0C563C}"/>
              </a:ext>
            </a:extLst>
          </p:cNvPr>
          <p:cNvSpPr txBox="1">
            <a:spLocks/>
          </p:cNvSpPr>
          <p:nvPr/>
        </p:nvSpPr>
        <p:spPr>
          <a:xfrm>
            <a:off x="525463" y="5332811"/>
            <a:ext cx="11436350" cy="535531"/>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onsolas" panose="020B06090202040302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Consolas" panose="020B06090202040302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Consolas" panose="020B06090202040302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solidFill>
                  <a:schemeClr val="accent1"/>
                </a:solidFill>
              </a:rPr>
              <a:t>0101 0101 </a:t>
            </a:r>
            <a:r>
              <a:rPr lang="pt-BR" dirty="0">
                <a:solidFill>
                  <a:schemeClr val="accent2"/>
                </a:solidFill>
              </a:rPr>
              <a:t>0100 1000 </a:t>
            </a:r>
            <a:r>
              <a:rPr lang="pt-BR" dirty="0">
                <a:solidFill>
                  <a:schemeClr val="accent3"/>
                </a:solidFill>
              </a:rPr>
              <a:t>1000 1001 </a:t>
            </a:r>
            <a:r>
              <a:rPr lang="pt-BR" dirty="0">
                <a:solidFill>
                  <a:schemeClr val="accent4"/>
                </a:solidFill>
              </a:rPr>
              <a:t>1110 0101 </a:t>
            </a:r>
            <a:r>
              <a:rPr lang="pt-BR" dirty="0">
                <a:solidFill>
                  <a:schemeClr val="accent2">
                    <a:lumMod val="60000"/>
                    <a:lumOff val="40000"/>
                  </a:schemeClr>
                </a:solidFill>
              </a:rPr>
              <a:t>1000 1001</a:t>
            </a:r>
            <a:r>
              <a:rPr lang="pt-BR" dirty="0">
                <a:solidFill>
                  <a:schemeClr val="accent1"/>
                </a:solidFill>
              </a:rPr>
              <a:t> 0111 1101 </a:t>
            </a:r>
            <a:r>
              <a:rPr lang="pt-BR" dirty="0">
                <a:solidFill>
                  <a:schemeClr val="accent2"/>
                </a:solidFill>
              </a:rPr>
              <a:t>1111 1100 </a:t>
            </a:r>
            <a:r>
              <a:rPr lang="pt-BR" dirty="0">
                <a:solidFill>
                  <a:schemeClr val="accent3"/>
                </a:solidFill>
              </a:rPr>
              <a:t>1000 1001 </a:t>
            </a:r>
            <a:r>
              <a:rPr lang="pt-BR" dirty="0">
                <a:solidFill>
                  <a:schemeClr val="accent4"/>
                </a:solidFill>
              </a:rPr>
              <a:t>0111 0101 </a:t>
            </a:r>
            <a:r>
              <a:rPr lang="pt-BR" dirty="0">
                <a:solidFill>
                  <a:schemeClr val="accent2">
                    <a:lumMod val="60000"/>
                    <a:lumOff val="40000"/>
                  </a:schemeClr>
                </a:solidFill>
              </a:rPr>
              <a:t>1111 1000</a:t>
            </a:r>
            <a:r>
              <a:rPr lang="pt-BR" dirty="0">
                <a:solidFill>
                  <a:schemeClr val="accent1"/>
                </a:solidFill>
              </a:rPr>
              <a:t> 1000 1011 </a:t>
            </a:r>
            <a:r>
              <a:rPr lang="pt-BR" dirty="0">
                <a:solidFill>
                  <a:schemeClr val="accent2"/>
                </a:solidFill>
              </a:rPr>
              <a:t>0101 0101 </a:t>
            </a:r>
            <a:r>
              <a:rPr lang="pt-BR" dirty="0">
                <a:solidFill>
                  <a:schemeClr val="accent3"/>
                </a:solidFill>
              </a:rPr>
              <a:t>1111 1100 </a:t>
            </a:r>
            <a:r>
              <a:rPr lang="pt-BR" dirty="0">
                <a:solidFill>
                  <a:schemeClr val="accent4"/>
                </a:solidFill>
              </a:rPr>
              <a:t>1000 1011 </a:t>
            </a:r>
            <a:r>
              <a:rPr lang="pt-BR" dirty="0">
                <a:solidFill>
                  <a:schemeClr val="accent2">
                    <a:lumMod val="60000"/>
                    <a:lumOff val="40000"/>
                  </a:schemeClr>
                </a:solidFill>
              </a:rPr>
              <a:t>0100 0101</a:t>
            </a:r>
            <a:r>
              <a:rPr lang="pt-BR" dirty="0">
                <a:solidFill>
                  <a:schemeClr val="accent1"/>
                </a:solidFill>
              </a:rPr>
              <a:t> 1111 1000 </a:t>
            </a:r>
            <a:r>
              <a:rPr lang="pt-BR" dirty="0">
                <a:solidFill>
                  <a:schemeClr val="accent2"/>
                </a:solidFill>
              </a:rPr>
              <a:t>0000 0001 </a:t>
            </a:r>
            <a:r>
              <a:rPr lang="pt-BR" dirty="0">
                <a:solidFill>
                  <a:schemeClr val="accent3"/>
                </a:solidFill>
              </a:rPr>
              <a:t>1101 0000 </a:t>
            </a:r>
            <a:r>
              <a:rPr lang="pt-BR" dirty="0">
                <a:solidFill>
                  <a:schemeClr val="accent4"/>
                </a:solidFill>
              </a:rPr>
              <a:t>0101 1101 </a:t>
            </a:r>
            <a:r>
              <a:rPr lang="pt-BR" dirty="0">
                <a:solidFill>
                  <a:schemeClr val="accent2">
                    <a:lumMod val="60000"/>
                    <a:lumOff val="40000"/>
                  </a:schemeClr>
                </a:solidFill>
              </a:rPr>
              <a:t>1100 0011</a:t>
            </a:r>
            <a:endParaRPr lang="en-US" dirty="0">
              <a:solidFill>
                <a:schemeClr val="accent2">
                  <a:lumMod val="60000"/>
                  <a:lumOff val="40000"/>
                </a:schemeClr>
              </a:solidFill>
            </a:endParaRPr>
          </a:p>
        </p:txBody>
      </p:sp>
      <p:cxnSp>
        <p:nvCxnSpPr>
          <p:cNvPr id="8" name="Straight Connector 7">
            <a:extLst>
              <a:ext uri="{FF2B5EF4-FFF2-40B4-BE49-F238E27FC236}">
                <a16:creationId xmlns:a16="http://schemas.microsoft.com/office/drawing/2014/main" id="{BFD86AF8-5C63-D880-F425-625DBC97DCC3}"/>
              </a:ext>
            </a:extLst>
          </p:cNvPr>
          <p:cNvCxnSpPr>
            <a:cxnSpLocks/>
          </p:cNvCxnSpPr>
          <p:nvPr/>
        </p:nvCxnSpPr>
        <p:spPr>
          <a:xfrm flipH="1">
            <a:off x="376518" y="5099882"/>
            <a:ext cx="1181548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11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3211F6-9DCC-B1F7-B219-2DD7A1D950A8}"/>
              </a:ext>
            </a:extLst>
          </p:cNvPr>
          <p:cNvSpPr>
            <a:spLocks noGrp="1"/>
          </p:cNvSpPr>
          <p:nvPr>
            <p:ph type="body" sz="quarter" idx="14"/>
          </p:nvPr>
        </p:nvSpPr>
        <p:spPr/>
        <p:txBody>
          <a:bodyPr/>
          <a:lstStyle/>
          <a:p>
            <a:r>
              <a:rPr lang="en-US" dirty="0">
                <a:solidFill>
                  <a:schemeClr val="tx2"/>
                </a:solidFill>
                <a:latin typeface="Nunito Sans Light" pitchFamily="2" charset="0"/>
                <a:hlinkClick r:id="rId3">
                  <a:extLst>
                    <a:ext uri="{A12FA001-AC4F-418D-AE19-62706E023703}">
                      <ahyp:hlinkClr xmlns:ahyp="http://schemas.microsoft.com/office/drawing/2018/hyperlinkcolor" val="tx"/>
                    </a:ext>
                  </a:extLst>
                </a:hlinkClick>
              </a:rPr>
              <a:t>https://nandgame.com/</a:t>
            </a:r>
            <a:endParaRPr lang="en-US" dirty="0">
              <a:solidFill>
                <a:schemeClr val="tx2"/>
              </a:solidFill>
              <a:latin typeface="Nunito Sans Light" pitchFamily="2" charset="0"/>
            </a:endParaRPr>
          </a:p>
        </p:txBody>
      </p:sp>
      <p:pic>
        <p:nvPicPr>
          <p:cNvPr id="11" name="Picture Placeholder 10">
            <a:extLst>
              <a:ext uri="{FF2B5EF4-FFF2-40B4-BE49-F238E27FC236}">
                <a16:creationId xmlns:a16="http://schemas.microsoft.com/office/drawing/2014/main" id="{3356A13B-5217-E5B9-2094-7C7960EC6F7F}"/>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p:pic>
      <p:sp>
        <p:nvSpPr>
          <p:cNvPr id="4" name="Title 3">
            <a:extLst>
              <a:ext uri="{FF2B5EF4-FFF2-40B4-BE49-F238E27FC236}">
                <a16:creationId xmlns:a16="http://schemas.microsoft.com/office/drawing/2014/main" id="{E084609B-E5EE-73E5-B85C-38A3607930C3}"/>
              </a:ext>
            </a:extLst>
          </p:cNvPr>
          <p:cNvSpPr>
            <a:spLocks noGrp="1"/>
          </p:cNvSpPr>
          <p:nvPr>
            <p:ph type="ctrTitle"/>
          </p:nvPr>
        </p:nvSpPr>
        <p:spPr/>
        <p:txBody>
          <a:bodyPr/>
          <a:lstStyle/>
          <a:p>
            <a:r>
              <a:rPr lang="en-US" dirty="0"/>
              <a:t>LE NAND GAME</a:t>
            </a:r>
          </a:p>
        </p:txBody>
      </p:sp>
      <p:sp>
        <p:nvSpPr>
          <p:cNvPr id="5" name="Slide Number Placeholder 4">
            <a:extLst>
              <a:ext uri="{FF2B5EF4-FFF2-40B4-BE49-F238E27FC236}">
                <a16:creationId xmlns:a16="http://schemas.microsoft.com/office/drawing/2014/main" id="{45FC9104-7D64-267A-55C9-B18CF3C0A334}"/>
              </a:ext>
            </a:extLst>
          </p:cNvPr>
          <p:cNvSpPr>
            <a:spLocks noGrp="1"/>
          </p:cNvSpPr>
          <p:nvPr>
            <p:ph type="sldNum" sz="quarter" idx="11"/>
          </p:nvPr>
        </p:nvSpPr>
        <p:spPr/>
        <p:txBody>
          <a:bodyPr/>
          <a:lstStyle/>
          <a:p>
            <a:fld id="{52F3A71C-A943-4884-923F-65D9756AB03E}" type="slidenum">
              <a:rPr lang="en-US" smtClean="0"/>
              <a:pPr/>
              <a:t>14</a:t>
            </a:fld>
            <a:endParaRPr lang="en-US" dirty="0"/>
          </a:p>
        </p:txBody>
      </p:sp>
    </p:spTree>
    <p:extLst>
      <p:ext uri="{BB962C8B-B14F-4D97-AF65-F5344CB8AC3E}">
        <p14:creationId xmlns:p14="http://schemas.microsoft.com/office/powerpoint/2010/main" val="856452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0812F4-ACD7-B4B0-85DE-37264F2E45B4}"/>
              </a:ext>
            </a:extLst>
          </p:cNvPr>
          <p:cNvSpPr>
            <a:spLocks noGrp="1"/>
          </p:cNvSpPr>
          <p:nvPr>
            <p:ph type="body" sz="quarter" idx="14"/>
          </p:nvPr>
        </p:nvSpPr>
        <p:spPr/>
        <p:txBody>
          <a:bodyPr/>
          <a:lstStyle/>
          <a:p>
            <a:r>
              <a:rPr lang="fr-FR" dirty="0"/>
              <a:t>Un langage interprété</a:t>
            </a:r>
          </a:p>
        </p:txBody>
      </p:sp>
      <p:pic>
        <p:nvPicPr>
          <p:cNvPr id="11" name="Picture Placeholder 10">
            <a:extLst>
              <a:ext uri="{FF2B5EF4-FFF2-40B4-BE49-F238E27FC236}">
                <a16:creationId xmlns:a16="http://schemas.microsoft.com/office/drawing/2014/main" id="{C69FD786-DB94-DFEE-0067-2E6019296EC0}"/>
              </a:ext>
            </a:extLst>
          </p:cNvPr>
          <p:cNvPicPr>
            <a:picLocks noGrp="1" noChangeAspect="1"/>
          </p:cNvPicPr>
          <p:nvPr>
            <p:ph type="pic" sz="quarter" idx="13"/>
          </p:nvPr>
        </p:nvPicPr>
        <p:blipFill rotWithShape="1">
          <a:blip r:embed="rId3"/>
          <a:srcRect/>
          <a:stretch/>
        </p:blipFill>
        <p:spPr/>
      </p:pic>
      <p:sp>
        <p:nvSpPr>
          <p:cNvPr id="4" name="Title 3">
            <a:extLst>
              <a:ext uri="{FF2B5EF4-FFF2-40B4-BE49-F238E27FC236}">
                <a16:creationId xmlns:a16="http://schemas.microsoft.com/office/drawing/2014/main" id="{908A7AE0-C162-35F6-EC88-E0E91352CA7A}"/>
              </a:ext>
            </a:extLst>
          </p:cNvPr>
          <p:cNvSpPr>
            <a:spLocks noGrp="1"/>
          </p:cNvSpPr>
          <p:nvPr>
            <p:ph type="ctrTitle"/>
          </p:nvPr>
        </p:nvSpPr>
        <p:spPr/>
        <p:txBody>
          <a:bodyPr/>
          <a:lstStyle/>
          <a:p>
            <a:r>
              <a:rPr lang="en-US" dirty="0"/>
              <a:t>LE LANGAGE PYTHON</a:t>
            </a:r>
          </a:p>
        </p:txBody>
      </p:sp>
      <p:sp>
        <p:nvSpPr>
          <p:cNvPr id="5" name="Text Placeholder 4">
            <a:extLst>
              <a:ext uri="{FF2B5EF4-FFF2-40B4-BE49-F238E27FC236}">
                <a16:creationId xmlns:a16="http://schemas.microsoft.com/office/drawing/2014/main" id="{EFAFCFBF-BD79-FFD8-F73A-DA56D9B5392E}"/>
              </a:ext>
            </a:extLst>
          </p:cNvPr>
          <p:cNvSpPr>
            <a:spLocks noGrp="1"/>
          </p:cNvSpPr>
          <p:nvPr>
            <p:ph type="body" sz="quarter" idx="15"/>
          </p:nvPr>
        </p:nvSpPr>
        <p:spPr>
          <a:xfrm>
            <a:off x="4621115" y="5065616"/>
            <a:ext cx="2949770" cy="584616"/>
          </a:xfrm>
        </p:spPr>
        <p:txBody>
          <a:bodyPr/>
          <a:lstStyle/>
          <a:p>
            <a:r>
              <a:rPr lang="fr-FR" dirty="0"/>
              <a:t>Syntaxe particulière basée sur l’indentation</a:t>
            </a:r>
          </a:p>
        </p:txBody>
      </p:sp>
      <p:pic>
        <p:nvPicPr>
          <p:cNvPr id="13" name="Picture Placeholder 12">
            <a:extLst>
              <a:ext uri="{FF2B5EF4-FFF2-40B4-BE49-F238E27FC236}">
                <a16:creationId xmlns:a16="http://schemas.microsoft.com/office/drawing/2014/main" id="{A19C50FE-E121-D345-EF5C-507A26B59867}"/>
              </a:ext>
            </a:extLst>
          </p:cNvPr>
          <p:cNvPicPr>
            <a:picLocks noGrp="1" noChangeAspect="1"/>
          </p:cNvPicPr>
          <p:nvPr>
            <p:ph type="pic" sz="quarter" idx="16"/>
          </p:nvPr>
        </p:nvPicPr>
        <p:blipFill rotWithShape="1">
          <a:blip r:embed="rId4"/>
          <a:srcRect/>
          <a:stretch/>
        </p:blipFill>
        <p:spPr/>
      </p:pic>
      <p:sp>
        <p:nvSpPr>
          <p:cNvPr id="7" name="Text Placeholder 6">
            <a:extLst>
              <a:ext uri="{FF2B5EF4-FFF2-40B4-BE49-F238E27FC236}">
                <a16:creationId xmlns:a16="http://schemas.microsoft.com/office/drawing/2014/main" id="{6585ABE8-F6C6-4E97-565D-0CB37C6C26EB}"/>
              </a:ext>
            </a:extLst>
          </p:cNvPr>
          <p:cNvSpPr>
            <a:spLocks noGrp="1"/>
          </p:cNvSpPr>
          <p:nvPr>
            <p:ph type="body" sz="quarter" idx="17"/>
          </p:nvPr>
        </p:nvSpPr>
        <p:spPr>
          <a:xfrm>
            <a:off x="8048493" y="5065616"/>
            <a:ext cx="3136656" cy="1330850"/>
          </a:xfrm>
        </p:spPr>
        <p:txBody>
          <a:bodyPr/>
          <a:lstStyle/>
          <a:p>
            <a:r>
              <a:rPr lang="fr-FR" dirty="0"/>
              <a:t>Des applications variées</a:t>
            </a:r>
          </a:p>
          <a:p>
            <a:pPr marL="171450" indent="-171450" algn="l">
              <a:buFont typeface="Arial" panose="020B0604020202020204" pitchFamily="34" charset="0"/>
              <a:buChar char="•"/>
            </a:pPr>
            <a:r>
              <a:rPr lang="fr-FR" sz="1200" dirty="0">
                <a:solidFill>
                  <a:schemeClr val="bg1">
                    <a:lumMod val="50000"/>
                  </a:schemeClr>
                </a:solidFill>
                <a:latin typeface="Nunito Sans Light" panose="00000400000000000000" pitchFamily="2" charset="0"/>
              </a:rPr>
              <a:t>Le développement web, desktop, et CLI</a:t>
            </a:r>
          </a:p>
          <a:p>
            <a:pPr marL="171450" indent="-171450" algn="l">
              <a:spcBef>
                <a:spcPts val="600"/>
              </a:spcBef>
              <a:buFont typeface="Arial" panose="020B0604020202020204" pitchFamily="34" charset="0"/>
              <a:buChar char="•"/>
            </a:pPr>
            <a:r>
              <a:rPr lang="fr-FR" sz="1200" dirty="0">
                <a:solidFill>
                  <a:schemeClr val="bg1">
                    <a:lumMod val="50000"/>
                  </a:schemeClr>
                </a:solidFill>
                <a:latin typeface="Nunito Sans Light" panose="00000400000000000000" pitchFamily="2" charset="0"/>
              </a:rPr>
              <a:t>Applications scientifiques</a:t>
            </a:r>
          </a:p>
          <a:p>
            <a:pPr marL="171450" indent="-171450" algn="l">
              <a:spcBef>
                <a:spcPts val="600"/>
              </a:spcBef>
              <a:buFont typeface="Arial" panose="020B0604020202020204" pitchFamily="34" charset="0"/>
              <a:buChar char="•"/>
            </a:pPr>
            <a:r>
              <a:rPr lang="fr-FR" sz="1200" dirty="0">
                <a:solidFill>
                  <a:schemeClr val="bg1">
                    <a:lumMod val="50000"/>
                  </a:schemeClr>
                </a:solidFill>
                <a:latin typeface="Nunito Sans Light" panose="00000400000000000000" pitchFamily="2" charset="0"/>
              </a:rPr>
              <a:t>Administration système</a:t>
            </a:r>
          </a:p>
          <a:p>
            <a:endParaRPr lang="en-US" dirty="0"/>
          </a:p>
        </p:txBody>
      </p:sp>
      <p:pic>
        <p:nvPicPr>
          <p:cNvPr id="15" name="Picture Placeholder 14">
            <a:extLst>
              <a:ext uri="{FF2B5EF4-FFF2-40B4-BE49-F238E27FC236}">
                <a16:creationId xmlns:a16="http://schemas.microsoft.com/office/drawing/2014/main" id="{423BAA51-1D08-C63F-2A86-DAFE3E90D590}"/>
              </a:ext>
            </a:extLst>
          </p:cNvPr>
          <p:cNvPicPr>
            <a:picLocks noGrp="1" noChangeAspect="1"/>
          </p:cNvPicPr>
          <p:nvPr>
            <p:ph type="pic" sz="quarter" idx="18"/>
          </p:nvPr>
        </p:nvPicPr>
        <p:blipFill>
          <a:blip r:embed="rId5"/>
          <a:srcRect/>
          <a:stretch/>
        </p:blipFill>
        <p:spPr/>
      </p:pic>
      <p:sp>
        <p:nvSpPr>
          <p:cNvPr id="9" name="Slide Number Placeholder 8">
            <a:extLst>
              <a:ext uri="{FF2B5EF4-FFF2-40B4-BE49-F238E27FC236}">
                <a16:creationId xmlns:a16="http://schemas.microsoft.com/office/drawing/2014/main" id="{AD3C6FFA-94F4-F900-17A4-1D81ED3C7716}"/>
              </a:ext>
            </a:extLst>
          </p:cNvPr>
          <p:cNvSpPr>
            <a:spLocks noGrp="1"/>
          </p:cNvSpPr>
          <p:nvPr>
            <p:ph type="sldNum" sz="quarter" idx="11"/>
          </p:nvPr>
        </p:nvSpPr>
        <p:spPr/>
        <p:txBody>
          <a:bodyPr/>
          <a:lstStyle/>
          <a:p>
            <a:fld id="{52F3A71C-A943-4884-923F-65D9756AB03E}" type="slidenum">
              <a:rPr lang="en-US" smtClean="0"/>
              <a:pPr/>
              <a:t>15</a:t>
            </a:fld>
            <a:endParaRPr lang="en-US" dirty="0"/>
          </a:p>
        </p:txBody>
      </p:sp>
    </p:spTree>
    <p:extLst>
      <p:ext uri="{BB962C8B-B14F-4D97-AF65-F5344CB8AC3E}">
        <p14:creationId xmlns:p14="http://schemas.microsoft.com/office/powerpoint/2010/main" val="12545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E93143-24C2-B315-60DC-5E0C85E1E6D1}"/>
              </a:ext>
            </a:extLst>
          </p:cNvPr>
          <p:cNvSpPr>
            <a:spLocks noGrp="1"/>
          </p:cNvSpPr>
          <p:nvPr>
            <p:ph type="sldNum" sz="quarter" idx="11"/>
          </p:nvPr>
        </p:nvSpPr>
        <p:spPr/>
        <p:txBody>
          <a:bodyPr/>
          <a:lstStyle/>
          <a:p>
            <a:fld id="{52F3A71C-A943-4884-923F-65D9756AB03E}" type="slidenum">
              <a:rPr lang="en-US" smtClean="0"/>
              <a:pPr/>
              <a:t>16</a:t>
            </a:fld>
            <a:endParaRPr lang="en-US" dirty="0"/>
          </a:p>
        </p:txBody>
      </p:sp>
      <p:sp>
        <p:nvSpPr>
          <p:cNvPr id="3" name="Title 2">
            <a:extLst>
              <a:ext uri="{FF2B5EF4-FFF2-40B4-BE49-F238E27FC236}">
                <a16:creationId xmlns:a16="http://schemas.microsoft.com/office/drawing/2014/main" id="{00DBBF85-B0CB-9DB9-44C8-4E5E027BC45C}"/>
              </a:ext>
            </a:extLst>
          </p:cNvPr>
          <p:cNvSpPr>
            <a:spLocks noGrp="1"/>
          </p:cNvSpPr>
          <p:nvPr>
            <p:ph type="ctrTitle"/>
          </p:nvPr>
        </p:nvSpPr>
        <p:spPr/>
        <p:txBody>
          <a:bodyPr/>
          <a:lstStyle/>
          <a:p>
            <a:r>
              <a:rPr lang="fr-FR" sz="4000" u="none" strike="noStrike" noProof="0" dirty="0">
                <a:effectLst/>
                <a:latin typeface="+mj-lt"/>
              </a:rPr>
              <a:t>AVANTAGES &amp; </a:t>
            </a:r>
            <a:r>
              <a:rPr kumimoji="0" lang="fr-FR" sz="4000" b="0" i="0" u="none" strike="noStrike" kern="1200" cap="none" spc="0" normalizeH="0" baseline="0" noProof="0" dirty="0">
                <a:ln>
                  <a:noFill/>
                </a:ln>
                <a:solidFill>
                  <a:prstClr val="black"/>
                </a:solidFill>
                <a:effectLst/>
                <a:uLnTx/>
                <a:uFillTx/>
                <a:latin typeface="Nunito Sans SemiBold"/>
                <a:ea typeface="+mn-ea"/>
                <a:cs typeface="+mn-cs"/>
              </a:rPr>
              <a:t>INCONVÉNIENTS</a:t>
            </a:r>
            <a:endParaRPr lang="en-US" dirty="0"/>
          </a:p>
        </p:txBody>
      </p:sp>
      <p:sp>
        <p:nvSpPr>
          <p:cNvPr id="5" name="Arrow: Right 4">
            <a:extLst>
              <a:ext uri="{FF2B5EF4-FFF2-40B4-BE49-F238E27FC236}">
                <a16:creationId xmlns:a16="http://schemas.microsoft.com/office/drawing/2014/main" id="{2A7B8403-817E-AB58-C730-71BA61D7485E}"/>
              </a:ext>
            </a:extLst>
          </p:cNvPr>
          <p:cNvSpPr/>
          <p:nvPr/>
        </p:nvSpPr>
        <p:spPr>
          <a:xfrm>
            <a:off x="6099443" y="1473447"/>
            <a:ext cx="4585066" cy="1055962"/>
          </a:xfrm>
          <a:prstGeom prst="rightArrow">
            <a:avLst>
              <a:gd name="adj1" fmla="val 50000"/>
              <a:gd name="adj2" fmla="val 7569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0" tIns="91440" rIns="274320" bIns="64008" rtlCol="0" anchor="ctr"/>
          <a:lstStyle/>
          <a:p>
            <a:pPr algn="r"/>
            <a:r>
              <a:rPr lang="en-US" sz="1400" dirty="0">
                <a:solidFill>
                  <a:schemeClr val="bg1"/>
                </a:solidFill>
                <a:latin typeface="Nunito Sans Bold" pitchFamily="2" charset="0"/>
              </a:rPr>
              <a:t>AVANTAGES</a:t>
            </a:r>
            <a:endParaRPr lang="en-US" dirty="0">
              <a:solidFill>
                <a:schemeClr val="bg1"/>
              </a:solidFill>
              <a:latin typeface="Nunito Sans Bold" pitchFamily="2" charset="0"/>
            </a:endParaRPr>
          </a:p>
        </p:txBody>
      </p:sp>
      <p:sp>
        <p:nvSpPr>
          <p:cNvPr id="6" name="Arrow: Right 5">
            <a:extLst>
              <a:ext uri="{FF2B5EF4-FFF2-40B4-BE49-F238E27FC236}">
                <a16:creationId xmlns:a16="http://schemas.microsoft.com/office/drawing/2014/main" id="{85503EC4-73E9-C627-66B3-E75C2FD1C644}"/>
              </a:ext>
            </a:extLst>
          </p:cNvPr>
          <p:cNvSpPr/>
          <p:nvPr/>
        </p:nvSpPr>
        <p:spPr>
          <a:xfrm flipH="1">
            <a:off x="1514375" y="1473447"/>
            <a:ext cx="4585068" cy="1055962"/>
          </a:xfrm>
          <a:prstGeom prst="rightArrow">
            <a:avLst>
              <a:gd name="adj1" fmla="val 50000"/>
              <a:gd name="adj2" fmla="val 77596"/>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0" tIns="91440" rIns="274320" bIns="64008" rtlCol="0" anchor="ctr"/>
          <a:lstStyle/>
          <a:p>
            <a:r>
              <a:rPr lang="en-US" sz="1400" dirty="0">
                <a:solidFill>
                  <a:schemeClr val="bg1"/>
                </a:solidFill>
                <a:latin typeface="Nunito Sans Bold" pitchFamily="2" charset="0"/>
              </a:rPr>
              <a:t>INCONVENIENTS</a:t>
            </a:r>
            <a:endParaRPr lang="en-US" dirty="0">
              <a:solidFill>
                <a:schemeClr val="bg1"/>
              </a:solidFill>
              <a:latin typeface="Nunito Sans Bold" pitchFamily="2" charset="0"/>
            </a:endParaRPr>
          </a:p>
        </p:txBody>
      </p:sp>
      <p:sp>
        <p:nvSpPr>
          <p:cNvPr id="9" name="TextBox 8">
            <a:extLst>
              <a:ext uri="{FF2B5EF4-FFF2-40B4-BE49-F238E27FC236}">
                <a16:creationId xmlns:a16="http://schemas.microsoft.com/office/drawing/2014/main" id="{D72403F9-3522-CEE7-5237-C20234B67F26}"/>
              </a:ext>
            </a:extLst>
          </p:cNvPr>
          <p:cNvSpPr txBox="1"/>
          <p:nvPr/>
        </p:nvSpPr>
        <p:spPr>
          <a:xfrm>
            <a:off x="10884570" y="1632098"/>
            <a:ext cx="580724" cy="738664"/>
          </a:xfrm>
          <a:prstGeom prst="rect">
            <a:avLst/>
          </a:prstGeom>
          <a:noFill/>
        </p:spPr>
        <p:txBody>
          <a:bodyPr wrap="square" lIns="0" tIns="0" rIns="0" bIns="0" rtlCol="0" anchor="ctr">
            <a:spAutoFit/>
          </a:bodyPr>
          <a:lstStyle/>
          <a:p>
            <a:pPr algn="ctr"/>
            <a:r>
              <a:rPr lang="en-US" sz="4800" dirty="0">
                <a:solidFill>
                  <a:schemeClr val="accent1"/>
                </a:solidFill>
                <a:latin typeface="Nunito Sans ExtraBold" pitchFamily="2" charset="0"/>
              </a:rPr>
              <a:t>+</a:t>
            </a:r>
          </a:p>
        </p:txBody>
      </p:sp>
      <p:sp>
        <p:nvSpPr>
          <p:cNvPr id="10" name="TextBox 9">
            <a:extLst>
              <a:ext uri="{FF2B5EF4-FFF2-40B4-BE49-F238E27FC236}">
                <a16:creationId xmlns:a16="http://schemas.microsoft.com/office/drawing/2014/main" id="{C0ECF539-6E7D-F6FE-AC7E-AAC0FF0A0602}"/>
              </a:ext>
            </a:extLst>
          </p:cNvPr>
          <p:cNvSpPr txBox="1"/>
          <p:nvPr/>
        </p:nvSpPr>
        <p:spPr>
          <a:xfrm>
            <a:off x="726706" y="1632098"/>
            <a:ext cx="580724" cy="738664"/>
          </a:xfrm>
          <a:prstGeom prst="rect">
            <a:avLst/>
          </a:prstGeom>
          <a:noFill/>
        </p:spPr>
        <p:txBody>
          <a:bodyPr wrap="square" lIns="0" tIns="0" rIns="0" bIns="0" rtlCol="0" anchor="ctr">
            <a:spAutoFit/>
          </a:bodyPr>
          <a:lstStyle/>
          <a:p>
            <a:pPr algn="ctr"/>
            <a:r>
              <a:rPr lang="en-US" sz="4800" dirty="0">
                <a:solidFill>
                  <a:schemeClr val="accent2"/>
                </a:solidFill>
                <a:latin typeface="Nunito Sans ExtraBold" pitchFamily="2" charset="0"/>
              </a:rPr>
              <a:t>-</a:t>
            </a:r>
          </a:p>
        </p:txBody>
      </p:sp>
      <p:grpSp>
        <p:nvGrpSpPr>
          <p:cNvPr id="33" name="Group 32">
            <a:extLst>
              <a:ext uri="{FF2B5EF4-FFF2-40B4-BE49-F238E27FC236}">
                <a16:creationId xmlns:a16="http://schemas.microsoft.com/office/drawing/2014/main" id="{28A40A2C-A563-4FBB-AFA0-9DA3543687E1}"/>
              </a:ext>
            </a:extLst>
          </p:cNvPr>
          <p:cNvGrpSpPr/>
          <p:nvPr/>
        </p:nvGrpSpPr>
        <p:grpSpPr>
          <a:xfrm>
            <a:off x="6285031" y="2908530"/>
            <a:ext cx="4599538" cy="923330"/>
            <a:chOff x="6285031" y="2908530"/>
            <a:chExt cx="4599538" cy="923330"/>
          </a:xfrm>
        </p:grpSpPr>
        <p:sp>
          <p:nvSpPr>
            <p:cNvPr id="15" name="TextBox 14">
              <a:extLst>
                <a:ext uri="{FF2B5EF4-FFF2-40B4-BE49-F238E27FC236}">
                  <a16:creationId xmlns:a16="http://schemas.microsoft.com/office/drawing/2014/main" id="{47EA2971-30C0-049D-65E7-A56467040917}"/>
                </a:ext>
              </a:extLst>
            </p:cNvPr>
            <p:cNvSpPr txBox="1"/>
            <p:nvPr/>
          </p:nvSpPr>
          <p:spPr>
            <a:xfrm>
              <a:off x="7146763" y="2908530"/>
              <a:ext cx="3737806" cy="923330"/>
            </a:xfrm>
            <a:prstGeom prst="rect">
              <a:avLst/>
            </a:prstGeom>
            <a:noFill/>
          </p:spPr>
          <p:txBody>
            <a:bodyPr wrap="square">
              <a:spAutoFit/>
            </a:bodyPr>
            <a:lstStyle/>
            <a:p>
              <a:r>
                <a:rPr lang="fr-FR" noProof="0" dirty="0"/>
                <a:t>Facile à apprendre et à utiliser grâce à sa syntaxe simple, claire et lisible</a:t>
              </a:r>
            </a:p>
          </p:txBody>
        </p:sp>
        <p:sp>
          <p:nvSpPr>
            <p:cNvPr id="21" name="Oval 20">
              <a:extLst>
                <a:ext uri="{FF2B5EF4-FFF2-40B4-BE49-F238E27FC236}">
                  <a16:creationId xmlns:a16="http://schemas.microsoft.com/office/drawing/2014/main" id="{1C476AAF-CFF2-2413-5671-4F2009FC5CF5}"/>
                </a:ext>
              </a:extLst>
            </p:cNvPr>
            <p:cNvSpPr/>
            <p:nvPr/>
          </p:nvSpPr>
          <p:spPr>
            <a:xfrm>
              <a:off x="6285031" y="2989861"/>
              <a:ext cx="483669" cy="48366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27432" rIns="0" bIns="0" rtlCol="0" anchor="ctr"/>
            <a:lstStyle/>
            <a:p>
              <a:pPr algn="ctr"/>
              <a:r>
                <a:rPr lang="en-US" sz="1400" dirty="0">
                  <a:latin typeface="Nunito Sans Bold" pitchFamily="2" charset="0"/>
                </a:rPr>
                <a:t>1</a:t>
              </a:r>
            </a:p>
          </p:txBody>
        </p:sp>
      </p:grpSp>
      <p:grpSp>
        <p:nvGrpSpPr>
          <p:cNvPr id="30" name="Group 29">
            <a:extLst>
              <a:ext uri="{FF2B5EF4-FFF2-40B4-BE49-F238E27FC236}">
                <a16:creationId xmlns:a16="http://schemas.microsoft.com/office/drawing/2014/main" id="{35BB1C5A-9AF5-FD6C-A007-CC09F1573B18}"/>
              </a:ext>
            </a:extLst>
          </p:cNvPr>
          <p:cNvGrpSpPr/>
          <p:nvPr/>
        </p:nvGrpSpPr>
        <p:grpSpPr>
          <a:xfrm>
            <a:off x="1307431" y="2908530"/>
            <a:ext cx="4599538" cy="923330"/>
            <a:chOff x="1307431" y="2908530"/>
            <a:chExt cx="4599538" cy="923330"/>
          </a:xfrm>
        </p:grpSpPr>
        <p:sp>
          <p:nvSpPr>
            <p:cNvPr id="8" name="TextBox 7">
              <a:extLst>
                <a:ext uri="{FF2B5EF4-FFF2-40B4-BE49-F238E27FC236}">
                  <a16:creationId xmlns:a16="http://schemas.microsoft.com/office/drawing/2014/main" id="{2D5747AF-3B94-2EDB-D863-527394D6C2D6}"/>
                </a:ext>
              </a:extLst>
            </p:cNvPr>
            <p:cNvSpPr txBox="1"/>
            <p:nvPr/>
          </p:nvSpPr>
          <p:spPr>
            <a:xfrm>
              <a:off x="1307431" y="2908530"/>
              <a:ext cx="3737807" cy="923330"/>
            </a:xfrm>
            <a:prstGeom prst="rect">
              <a:avLst/>
            </a:prstGeom>
            <a:noFill/>
          </p:spPr>
          <p:txBody>
            <a:bodyPr wrap="square">
              <a:spAutoFit/>
            </a:bodyPr>
            <a:lstStyle/>
            <a:p>
              <a:pPr algn="r"/>
              <a:r>
                <a:rPr lang="fr-FR" noProof="0" dirty="0"/>
                <a:t>Python est un langage interprété et donc, par nature, plus lent que d'autres langages compilés</a:t>
              </a:r>
              <a:endParaRPr lang="fr-FR" noProof="0" dirty="0">
                <a:latin typeface="Nunito Sans Light" panose="00000400000000000000" pitchFamily="2" charset="0"/>
              </a:endParaRPr>
            </a:p>
          </p:txBody>
        </p:sp>
        <p:sp>
          <p:nvSpPr>
            <p:cNvPr id="24" name="Oval 23">
              <a:extLst>
                <a:ext uri="{FF2B5EF4-FFF2-40B4-BE49-F238E27FC236}">
                  <a16:creationId xmlns:a16="http://schemas.microsoft.com/office/drawing/2014/main" id="{5836B84F-29B1-5035-CCB4-04AC48166914}"/>
                </a:ext>
              </a:extLst>
            </p:cNvPr>
            <p:cNvSpPr/>
            <p:nvPr/>
          </p:nvSpPr>
          <p:spPr>
            <a:xfrm>
              <a:off x="5423300" y="2989861"/>
              <a:ext cx="483669" cy="48366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27432" rIns="0" bIns="0" rtlCol="0" anchor="ctr"/>
            <a:lstStyle/>
            <a:p>
              <a:pPr algn="ctr"/>
              <a:r>
                <a:rPr lang="en-US" sz="1400" dirty="0">
                  <a:latin typeface="Nunito Sans Bold" pitchFamily="2" charset="0"/>
                </a:rPr>
                <a:t>1</a:t>
              </a:r>
            </a:p>
          </p:txBody>
        </p:sp>
      </p:grpSp>
      <p:grpSp>
        <p:nvGrpSpPr>
          <p:cNvPr id="34" name="Group 33">
            <a:extLst>
              <a:ext uri="{FF2B5EF4-FFF2-40B4-BE49-F238E27FC236}">
                <a16:creationId xmlns:a16="http://schemas.microsoft.com/office/drawing/2014/main" id="{69455A49-D7CC-61EA-77FE-965C7D7CB637}"/>
              </a:ext>
            </a:extLst>
          </p:cNvPr>
          <p:cNvGrpSpPr/>
          <p:nvPr/>
        </p:nvGrpSpPr>
        <p:grpSpPr>
          <a:xfrm>
            <a:off x="6285031" y="4030313"/>
            <a:ext cx="4858590" cy="923330"/>
            <a:chOff x="6285031" y="4030313"/>
            <a:chExt cx="4858590" cy="923330"/>
          </a:xfrm>
        </p:grpSpPr>
        <p:sp>
          <p:nvSpPr>
            <p:cNvPr id="16" name="TextBox 15">
              <a:extLst>
                <a:ext uri="{FF2B5EF4-FFF2-40B4-BE49-F238E27FC236}">
                  <a16:creationId xmlns:a16="http://schemas.microsoft.com/office/drawing/2014/main" id="{5225480D-9D65-54C4-1A13-955654CE3506}"/>
                </a:ext>
              </a:extLst>
            </p:cNvPr>
            <p:cNvSpPr txBox="1"/>
            <p:nvPr/>
          </p:nvSpPr>
          <p:spPr>
            <a:xfrm>
              <a:off x="7146762" y="4030313"/>
              <a:ext cx="3996859" cy="923330"/>
            </a:xfrm>
            <a:prstGeom prst="rect">
              <a:avLst/>
            </a:prstGeom>
            <a:noFill/>
          </p:spPr>
          <p:txBody>
            <a:bodyPr wrap="square" anchor="t">
              <a:spAutoFit/>
            </a:bodyPr>
            <a:lstStyle/>
            <a:p>
              <a:r>
                <a:rPr lang="fr-FR" noProof="0" dirty="0"/>
                <a:t>Prise en charge de plusieurs paradigmes de programmation, dont la Programmation Orientée Objet</a:t>
              </a:r>
            </a:p>
          </p:txBody>
        </p:sp>
        <p:sp>
          <p:nvSpPr>
            <p:cNvPr id="22" name="Oval 21">
              <a:extLst>
                <a:ext uri="{FF2B5EF4-FFF2-40B4-BE49-F238E27FC236}">
                  <a16:creationId xmlns:a16="http://schemas.microsoft.com/office/drawing/2014/main" id="{880166D3-A5C6-0B1B-0A2C-4B5D8E8674FF}"/>
                </a:ext>
              </a:extLst>
            </p:cNvPr>
            <p:cNvSpPr/>
            <p:nvPr/>
          </p:nvSpPr>
          <p:spPr>
            <a:xfrm>
              <a:off x="6285031" y="4113137"/>
              <a:ext cx="483669" cy="48366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27432" rIns="0" bIns="0" rtlCol="0" anchor="ctr"/>
            <a:lstStyle/>
            <a:p>
              <a:pPr algn="ctr"/>
              <a:r>
                <a:rPr lang="en-US" sz="1400" dirty="0">
                  <a:latin typeface="Nunito Sans Bold" pitchFamily="2" charset="0"/>
                </a:rPr>
                <a:t>2</a:t>
              </a:r>
            </a:p>
          </p:txBody>
        </p:sp>
      </p:grpSp>
      <p:grpSp>
        <p:nvGrpSpPr>
          <p:cNvPr id="31" name="Group 30">
            <a:extLst>
              <a:ext uri="{FF2B5EF4-FFF2-40B4-BE49-F238E27FC236}">
                <a16:creationId xmlns:a16="http://schemas.microsoft.com/office/drawing/2014/main" id="{41C12617-5ED0-CF9A-38E3-4590B6C7A804}"/>
              </a:ext>
            </a:extLst>
          </p:cNvPr>
          <p:cNvGrpSpPr/>
          <p:nvPr/>
        </p:nvGrpSpPr>
        <p:grpSpPr>
          <a:xfrm>
            <a:off x="1524001" y="4030313"/>
            <a:ext cx="4382968" cy="923330"/>
            <a:chOff x="1524001" y="4030313"/>
            <a:chExt cx="4382968" cy="923330"/>
          </a:xfrm>
        </p:grpSpPr>
        <p:sp>
          <p:nvSpPr>
            <p:cNvPr id="13" name="TextBox 12">
              <a:extLst>
                <a:ext uri="{FF2B5EF4-FFF2-40B4-BE49-F238E27FC236}">
                  <a16:creationId xmlns:a16="http://schemas.microsoft.com/office/drawing/2014/main" id="{C3CA0D42-6117-C8A4-F44A-BCA6871F61C0}"/>
                </a:ext>
              </a:extLst>
            </p:cNvPr>
            <p:cNvSpPr txBox="1"/>
            <p:nvPr/>
          </p:nvSpPr>
          <p:spPr>
            <a:xfrm>
              <a:off x="1524001" y="4030313"/>
              <a:ext cx="3521238" cy="923330"/>
            </a:xfrm>
            <a:prstGeom prst="rect">
              <a:avLst/>
            </a:prstGeom>
            <a:noFill/>
          </p:spPr>
          <p:txBody>
            <a:bodyPr wrap="square" anchor="t">
              <a:spAutoFit/>
            </a:bodyPr>
            <a:lstStyle/>
            <a:p>
              <a:pPr algn="r"/>
              <a:r>
                <a:rPr lang="fr-FR" noProof="0" dirty="0"/>
                <a:t>Consomme plus de mémoire RAM par rapport à un langage de programmation plus optimisé</a:t>
              </a:r>
              <a:endParaRPr lang="fr-FR" noProof="0" dirty="0">
                <a:latin typeface="Nunito Sans Light" panose="00000400000000000000" pitchFamily="2" charset="0"/>
              </a:endParaRPr>
            </a:p>
          </p:txBody>
        </p:sp>
        <p:sp>
          <p:nvSpPr>
            <p:cNvPr id="25" name="Oval 24">
              <a:extLst>
                <a:ext uri="{FF2B5EF4-FFF2-40B4-BE49-F238E27FC236}">
                  <a16:creationId xmlns:a16="http://schemas.microsoft.com/office/drawing/2014/main" id="{CFDE3927-EC4C-62F9-E576-729E9ACF955C}"/>
                </a:ext>
              </a:extLst>
            </p:cNvPr>
            <p:cNvSpPr/>
            <p:nvPr/>
          </p:nvSpPr>
          <p:spPr>
            <a:xfrm>
              <a:off x="5423300" y="4113137"/>
              <a:ext cx="483669" cy="48366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27432" rIns="0" bIns="0" rtlCol="0" anchor="ctr"/>
            <a:lstStyle/>
            <a:p>
              <a:pPr algn="ctr"/>
              <a:r>
                <a:rPr lang="en-US" sz="1400" dirty="0">
                  <a:latin typeface="Nunito Sans Bold" pitchFamily="2" charset="0"/>
                </a:rPr>
                <a:t>2</a:t>
              </a:r>
            </a:p>
          </p:txBody>
        </p:sp>
      </p:grpSp>
      <p:grpSp>
        <p:nvGrpSpPr>
          <p:cNvPr id="35" name="Group 34">
            <a:extLst>
              <a:ext uri="{FF2B5EF4-FFF2-40B4-BE49-F238E27FC236}">
                <a16:creationId xmlns:a16="http://schemas.microsoft.com/office/drawing/2014/main" id="{06E4D336-15BE-3AA5-1AB5-A22833377A25}"/>
              </a:ext>
            </a:extLst>
          </p:cNvPr>
          <p:cNvGrpSpPr/>
          <p:nvPr/>
        </p:nvGrpSpPr>
        <p:grpSpPr>
          <a:xfrm>
            <a:off x="6285031" y="5155102"/>
            <a:ext cx="4738009" cy="1200329"/>
            <a:chOff x="6285031" y="5155102"/>
            <a:chExt cx="4738009" cy="1200329"/>
          </a:xfrm>
        </p:grpSpPr>
        <p:sp>
          <p:nvSpPr>
            <p:cNvPr id="17" name="TextBox 16">
              <a:extLst>
                <a:ext uri="{FF2B5EF4-FFF2-40B4-BE49-F238E27FC236}">
                  <a16:creationId xmlns:a16="http://schemas.microsoft.com/office/drawing/2014/main" id="{D9C5DD28-FB2C-F9E4-8901-5EE7D31D3B92}"/>
                </a:ext>
              </a:extLst>
            </p:cNvPr>
            <p:cNvSpPr txBox="1"/>
            <p:nvPr/>
          </p:nvSpPr>
          <p:spPr>
            <a:xfrm>
              <a:off x="7146761" y="5155102"/>
              <a:ext cx="3876279" cy="1200329"/>
            </a:xfrm>
            <a:prstGeom prst="rect">
              <a:avLst/>
            </a:prstGeom>
            <a:noFill/>
          </p:spPr>
          <p:txBody>
            <a:bodyPr wrap="square" anchor="t">
              <a:spAutoFit/>
            </a:bodyPr>
            <a:lstStyle/>
            <a:p>
              <a:r>
                <a:rPr lang="fr-FR" noProof="0" dirty="0"/>
                <a:t>Permet le développement et le prototypage rapides grâce à sa vaste bibliothèque de fonctions et à son gestionnaire de paquets, </a:t>
              </a:r>
              <a:r>
                <a:rPr lang="fr-FR" noProof="0" dirty="0" err="1"/>
                <a:t>pip</a:t>
              </a:r>
              <a:endParaRPr lang="fr-FR" noProof="0" dirty="0"/>
            </a:p>
          </p:txBody>
        </p:sp>
        <p:sp>
          <p:nvSpPr>
            <p:cNvPr id="23" name="Oval 22">
              <a:extLst>
                <a:ext uri="{FF2B5EF4-FFF2-40B4-BE49-F238E27FC236}">
                  <a16:creationId xmlns:a16="http://schemas.microsoft.com/office/drawing/2014/main" id="{A0E2FFEF-2735-E868-CEB6-68EE7F9F0268}"/>
                </a:ext>
              </a:extLst>
            </p:cNvPr>
            <p:cNvSpPr/>
            <p:nvPr/>
          </p:nvSpPr>
          <p:spPr>
            <a:xfrm>
              <a:off x="6285031" y="5241729"/>
              <a:ext cx="483669" cy="48366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27432" rIns="0" bIns="0" rtlCol="0" anchor="ctr"/>
            <a:lstStyle/>
            <a:p>
              <a:pPr algn="ctr"/>
              <a:r>
                <a:rPr lang="en-US" sz="1400" dirty="0">
                  <a:latin typeface="Nunito Sans Bold" pitchFamily="2" charset="0"/>
                </a:rPr>
                <a:t>3</a:t>
              </a:r>
            </a:p>
          </p:txBody>
        </p:sp>
      </p:grpSp>
      <p:grpSp>
        <p:nvGrpSpPr>
          <p:cNvPr id="32" name="Group 31">
            <a:extLst>
              <a:ext uri="{FF2B5EF4-FFF2-40B4-BE49-F238E27FC236}">
                <a16:creationId xmlns:a16="http://schemas.microsoft.com/office/drawing/2014/main" id="{9FEC5157-2C94-A48C-3C5C-2F656FACF186}"/>
              </a:ext>
            </a:extLst>
          </p:cNvPr>
          <p:cNvGrpSpPr/>
          <p:nvPr/>
        </p:nvGrpSpPr>
        <p:grpSpPr>
          <a:xfrm>
            <a:off x="1307430" y="5155102"/>
            <a:ext cx="4599539" cy="1200329"/>
            <a:chOff x="1307430" y="5155102"/>
            <a:chExt cx="4599539" cy="1200329"/>
          </a:xfrm>
        </p:grpSpPr>
        <p:sp>
          <p:nvSpPr>
            <p:cNvPr id="14" name="TextBox 13">
              <a:extLst>
                <a:ext uri="{FF2B5EF4-FFF2-40B4-BE49-F238E27FC236}">
                  <a16:creationId xmlns:a16="http://schemas.microsoft.com/office/drawing/2014/main" id="{86F955B7-349D-5DF3-3A8E-EEBA2AFC1058}"/>
                </a:ext>
              </a:extLst>
            </p:cNvPr>
            <p:cNvSpPr txBox="1"/>
            <p:nvPr/>
          </p:nvSpPr>
          <p:spPr>
            <a:xfrm>
              <a:off x="1307430" y="5155102"/>
              <a:ext cx="3737808" cy="1200329"/>
            </a:xfrm>
            <a:prstGeom prst="rect">
              <a:avLst/>
            </a:prstGeom>
            <a:noFill/>
          </p:spPr>
          <p:txBody>
            <a:bodyPr wrap="square" anchor="t">
              <a:spAutoFit/>
            </a:bodyPr>
            <a:lstStyle/>
            <a:p>
              <a:pPr algn="r"/>
              <a:r>
                <a:rPr lang="fr-FR" noProof="0" dirty="0"/>
                <a:t>Utilise une syntaxe basée sur l'indentation absente dans les autres langages, ce qui peut rendre inconfortable une transition</a:t>
              </a:r>
            </a:p>
          </p:txBody>
        </p:sp>
        <p:sp>
          <p:nvSpPr>
            <p:cNvPr id="26" name="Oval 25">
              <a:extLst>
                <a:ext uri="{FF2B5EF4-FFF2-40B4-BE49-F238E27FC236}">
                  <a16:creationId xmlns:a16="http://schemas.microsoft.com/office/drawing/2014/main" id="{716BC338-828A-87BF-7CFA-130090830650}"/>
                </a:ext>
              </a:extLst>
            </p:cNvPr>
            <p:cNvSpPr/>
            <p:nvPr/>
          </p:nvSpPr>
          <p:spPr>
            <a:xfrm>
              <a:off x="5423300" y="5241729"/>
              <a:ext cx="483669" cy="48366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27432" rIns="0" bIns="0" rtlCol="0" anchor="ctr"/>
            <a:lstStyle/>
            <a:p>
              <a:pPr algn="ctr"/>
              <a:r>
                <a:rPr lang="en-US" sz="1400" dirty="0">
                  <a:latin typeface="Nunito Sans Bold" pitchFamily="2" charset="0"/>
                </a:rPr>
                <a:t>3</a:t>
              </a:r>
            </a:p>
          </p:txBody>
        </p:sp>
      </p:grpSp>
    </p:spTree>
    <p:extLst>
      <p:ext uri="{BB962C8B-B14F-4D97-AF65-F5344CB8AC3E}">
        <p14:creationId xmlns:p14="http://schemas.microsoft.com/office/powerpoint/2010/main" val="294242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7909FB-056D-1D2E-493A-0E5016CE89A1}"/>
              </a:ext>
            </a:extLst>
          </p:cNvPr>
          <p:cNvSpPr>
            <a:spLocks noGrp="1"/>
          </p:cNvSpPr>
          <p:nvPr>
            <p:ph type="body" sz="quarter" idx="14"/>
          </p:nvPr>
        </p:nvSpPr>
        <p:spPr>
          <a:xfrm>
            <a:off x="1301839" y="5065615"/>
            <a:ext cx="2546680" cy="862911"/>
          </a:xfrm>
        </p:spPr>
        <p:txBody>
          <a:bodyPr/>
          <a:lstStyle/>
          <a:p>
            <a:r>
              <a:rPr lang="fr-FR" dirty="0"/>
              <a:t>Suite à l’étape d’installation, ouvrez Visual Studio Code</a:t>
            </a:r>
          </a:p>
        </p:txBody>
      </p:sp>
      <p:sp>
        <p:nvSpPr>
          <p:cNvPr id="4" name="Title 3">
            <a:extLst>
              <a:ext uri="{FF2B5EF4-FFF2-40B4-BE49-F238E27FC236}">
                <a16:creationId xmlns:a16="http://schemas.microsoft.com/office/drawing/2014/main" id="{2054C5CA-AB30-3AA7-B9A4-C03DE0B39639}"/>
              </a:ext>
            </a:extLst>
          </p:cNvPr>
          <p:cNvSpPr>
            <a:spLocks noGrp="1"/>
          </p:cNvSpPr>
          <p:nvPr>
            <p:ph type="ctrTitle"/>
          </p:nvPr>
        </p:nvSpPr>
        <p:spPr/>
        <p:txBody>
          <a:bodyPr/>
          <a:lstStyle/>
          <a:p>
            <a:r>
              <a:rPr lang="fr-FR" dirty="0"/>
              <a:t>PROJET ACCOMPAGNANT</a:t>
            </a:r>
            <a:endParaRPr lang="en-US" dirty="0"/>
          </a:p>
        </p:txBody>
      </p:sp>
      <p:sp>
        <p:nvSpPr>
          <p:cNvPr id="5" name="Text Placeholder 4">
            <a:extLst>
              <a:ext uri="{FF2B5EF4-FFF2-40B4-BE49-F238E27FC236}">
                <a16:creationId xmlns:a16="http://schemas.microsoft.com/office/drawing/2014/main" id="{4BC6718E-4CB0-ADBE-F34C-4EF63085FE55}"/>
              </a:ext>
            </a:extLst>
          </p:cNvPr>
          <p:cNvSpPr>
            <a:spLocks noGrp="1"/>
          </p:cNvSpPr>
          <p:nvPr>
            <p:ph type="body" sz="quarter" idx="15"/>
          </p:nvPr>
        </p:nvSpPr>
        <p:spPr>
          <a:xfrm>
            <a:off x="4494963" y="5065615"/>
            <a:ext cx="3202074" cy="1210039"/>
          </a:xfrm>
        </p:spPr>
        <p:txBody>
          <a:bodyPr/>
          <a:lstStyle/>
          <a:p>
            <a:pPr marL="0" marR="0" lvl="0" indent="0" algn="ctr" defTabSz="914400" rtl="0" eaLnBrk="1" fontAlgn="auto" latinLnBrk="0" hangingPunct="1">
              <a:lnSpc>
                <a:spcPct val="90000"/>
              </a:lnSpc>
              <a:buClrTx/>
              <a:buSzTx/>
              <a:buFont typeface="Arial" panose="020B0604020202020204" pitchFamily="34" charset="0"/>
              <a:buNone/>
              <a:tabLst/>
              <a:defRPr/>
            </a:pPr>
            <a:r>
              <a:rPr lang="fr-FR" dirty="0"/>
              <a:t>Ouvrez le projet accompagnant le cours</a:t>
            </a:r>
            <a:endParaRPr kumimoji="0" lang="fr-FR" sz="1800" b="0" i="0" u="none" strike="noStrike" kern="1200" cap="none" spc="0" normalizeH="0" baseline="0" noProof="0" dirty="0">
              <a:ln>
                <a:noFill/>
              </a:ln>
              <a:solidFill>
                <a:srgbClr val="0D0911"/>
              </a:solidFill>
              <a:effectLst/>
              <a:uLnTx/>
              <a:uFillTx/>
              <a:latin typeface="Nunito Sans"/>
              <a:ea typeface="+mn-ea"/>
              <a:cs typeface="+mn-cs"/>
            </a:endParaRPr>
          </a:p>
          <a:p>
            <a:pPr marL="171450" marR="0" lvl="0" indent="-171450" algn="l" defTabSz="914400" rtl="0" eaLnBrk="1" fontAlgn="auto" latinLnBrk="0" hangingPunct="1">
              <a:lnSpc>
                <a:spcPct val="90000"/>
              </a:lnSpc>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Naviguez vers Fichier &gt; Ouvrir le dossier </a:t>
            </a:r>
          </a:p>
          <a:p>
            <a:pPr marL="171450" marR="0" lvl="0" indent="-17145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Ouvrez le dossier « python-basic-course</a:t>
            </a:r>
            <a:r>
              <a:rPr lang="fr-FR" sz="1200" dirty="0">
                <a:solidFill>
                  <a:srgbClr val="F2F2F2">
                    <a:lumMod val="50000"/>
                  </a:srgbClr>
                </a:solidFill>
                <a:latin typeface="Nunito Sans Light" panose="00000400000000000000" pitchFamily="2" charset="0"/>
              </a:rPr>
              <a:t> »</a:t>
            </a:r>
            <a:endParaRPr lang="fr-FR" dirty="0"/>
          </a:p>
        </p:txBody>
      </p:sp>
      <p:sp>
        <p:nvSpPr>
          <p:cNvPr id="7" name="Text Placeholder 6">
            <a:extLst>
              <a:ext uri="{FF2B5EF4-FFF2-40B4-BE49-F238E27FC236}">
                <a16:creationId xmlns:a16="http://schemas.microsoft.com/office/drawing/2014/main" id="{01FCC74A-2F01-0C98-2755-6788991E6008}"/>
              </a:ext>
            </a:extLst>
          </p:cNvPr>
          <p:cNvSpPr>
            <a:spLocks noGrp="1"/>
          </p:cNvSpPr>
          <p:nvPr>
            <p:ph type="body" sz="quarter" idx="17"/>
          </p:nvPr>
        </p:nvSpPr>
        <p:spPr>
          <a:xfrm>
            <a:off x="8011886" y="5065616"/>
            <a:ext cx="3209870" cy="1210038"/>
          </a:xfrm>
        </p:spPr>
        <p:txBody>
          <a:bodyPr/>
          <a:lstStyle/>
          <a:p>
            <a:pPr marL="0" marR="0" lvl="0" indent="0" algn="ctr" defTabSz="914400" rtl="0" eaLnBrk="1" fontAlgn="auto" latinLnBrk="0" hangingPunct="1">
              <a:lnSpc>
                <a:spcPct val="90000"/>
              </a:lnSpc>
              <a:buClrTx/>
              <a:buSzTx/>
              <a:buFont typeface="Arial" panose="020B0604020202020204" pitchFamily="34" charset="0"/>
              <a:buNone/>
              <a:tabLst/>
              <a:defRPr/>
            </a:pPr>
            <a:r>
              <a:rPr lang="fr-FR" dirty="0"/>
              <a:t>Lancez les exemples</a:t>
            </a:r>
            <a:endParaRPr kumimoji="0" lang="fr-FR" sz="1800" b="0" i="0" u="none" strike="noStrike" kern="1200" cap="none" spc="0" normalizeH="0" baseline="0" noProof="0" dirty="0">
              <a:ln>
                <a:noFill/>
              </a:ln>
              <a:solidFill>
                <a:srgbClr val="0D0911"/>
              </a:solidFill>
              <a:effectLst/>
              <a:uLnTx/>
              <a:uFillTx/>
              <a:latin typeface="Nunito Sans"/>
              <a:ea typeface="+mn-ea"/>
              <a:cs typeface="+mn-cs"/>
            </a:endParaRPr>
          </a:p>
          <a:p>
            <a:pPr marL="171450" marR="0" lvl="0" indent="-171450" algn="l" defTabSz="914400" rtl="0" eaLnBrk="1" fontAlgn="auto" latinLnBrk="0" hangingPunct="1">
              <a:lnSpc>
                <a:spcPct val="90000"/>
              </a:lnSpc>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Grâce au bouton ▷ en haut à droite</a:t>
            </a:r>
          </a:p>
          <a:p>
            <a:pPr marL="171450" lvl="0" indent="-171450" algn="l">
              <a:spcBef>
                <a:spcPts val="600"/>
              </a:spcBef>
              <a:buFont typeface="Arial" panose="020B0604020202020204" pitchFamily="34" charset="0"/>
              <a:buChar char="•"/>
              <a:defRPr/>
            </a:pP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Ou grâce à la </a:t>
            </a:r>
            <a:r>
              <a:rPr lang="fr-FR" sz="1200" dirty="0">
                <a:solidFill>
                  <a:srgbClr val="F2F2F2">
                    <a:lumMod val="50000"/>
                  </a:srgbClr>
                </a:solidFill>
                <a:latin typeface="Nunito Sans Light" panose="00000400000000000000" pitchFamily="2" charset="0"/>
              </a:rPr>
              <a:t>commande « python » dans </a:t>
            </a: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le terminal en lui indiquant le fichier à lancer</a:t>
            </a:r>
            <a:endParaRPr lang="fr-FR" dirty="0"/>
          </a:p>
        </p:txBody>
      </p:sp>
      <p:sp>
        <p:nvSpPr>
          <p:cNvPr id="9" name="Slide Number Placeholder 8">
            <a:extLst>
              <a:ext uri="{FF2B5EF4-FFF2-40B4-BE49-F238E27FC236}">
                <a16:creationId xmlns:a16="http://schemas.microsoft.com/office/drawing/2014/main" id="{E540FE00-3360-E5B9-AF00-D2783AC72E9C}"/>
              </a:ext>
            </a:extLst>
          </p:cNvPr>
          <p:cNvSpPr>
            <a:spLocks noGrp="1"/>
          </p:cNvSpPr>
          <p:nvPr>
            <p:ph type="sldNum" sz="quarter" idx="11"/>
          </p:nvPr>
        </p:nvSpPr>
        <p:spPr/>
        <p:txBody>
          <a:bodyPr/>
          <a:lstStyle/>
          <a:p>
            <a:fld id="{52F3A71C-A943-4884-923F-65D9756AB03E}" type="slidenum">
              <a:rPr lang="en-US" smtClean="0"/>
              <a:pPr/>
              <a:t>17</a:t>
            </a:fld>
            <a:endParaRPr lang="en-US" dirty="0"/>
          </a:p>
        </p:txBody>
      </p:sp>
      <p:pic>
        <p:nvPicPr>
          <p:cNvPr id="1026" name="Picture 2">
            <a:extLst>
              <a:ext uri="{FF2B5EF4-FFF2-40B4-BE49-F238E27FC236}">
                <a16:creationId xmlns:a16="http://schemas.microsoft.com/office/drawing/2014/main" id="{601BE64E-C10A-7D39-F288-10C872349B9C}"/>
              </a:ext>
            </a:extLst>
          </p:cNvPr>
          <p:cNvPicPr>
            <a:picLocks noGrp="1" noChangeAspect="1" noChangeArrowheads="1"/>
          </p:cNvPicPr>
          <p:nvPr>
            <p:ph type="pic" sz="quarter" idx="18"/>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0A58D44-2356-330C-3C67-7C4AC5380D2C}"/>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A8FAC42-3B56-0423-7F00-CD43289E2CC8}"/>
              </a:ext>
            </a:extLst>
          </p:cNvPr>
          <p:cNvPicPr>
            <a:picLocks noGrp="1" noChangeAspect="1" noChangeArrowheads="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77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C28D0A-65EF-1E59-C9F1-6BF0ACF145D7}"/>
              </a:ext>
            </a:extLst>
          </p:cNvPr>
          <p:cNvSpPr txBox="1"/>
          <p:nvPr/>
        </p:nvSpPr>
        <p:spPr>
          <a:xfrm>
            <a:off x="2570814" y="182368"/>
            <a:ext cx="9621187" cy="369332"/>
          </a:xfrm>
          <a:prstGeom prst="rect">
            <a:avLst/>
          </a:prstGeom>
          <a:noFill/>
        </p:spPr>
        <p:txBody>
          <a:bodyPr wrap="square">
            <a:spAutoFit/>
          </a:bodyPr>
          <a:lstStyle/>
          <a:p>
            <a:r>
              <a:rPr lang="en-US" dirty="0">
                <a:solidFill>
                  <a:schemeClr val="accent2"/>
                </a:solidFill>
                <a:latin typeface="Consolas" panose="020B0609020204030204" pitchFamily="49" charset="0"/>
              </a:rPr>
              <a:t>cd</a:t>
            </a:r>
            <a:r>
              <a:rPr lang="en-US" dirty="0">
                <a:latin typeface="Consolas" panose="020B0609020204030204" pitchFamily="49" charset="0"/>
              </a:rPr>
              <a:t> python-basic-course</a:t>
            </a:r>
          </a:p>
        </p:txBody>
      </p:sp>
      <p:sp>
        <p:nvSpPr>
          <p:cNvPr id="3" name="TextBox 2">
            <a:extLst>
              <a:ext uri="{FF2B5EF4-FFF2-40B4-BE49-F238E27FC236}">
                <a16:creationId xmlns:a16="http://schemas.microsoft.com/office/drawing/2014/main" id="{4C511F26-7554-DB7F-FDF5-C25756CD352A}"/>
              </a:ext>
            </a:extLst>
          </p:cNvPr>
          <p:cNvSpPr txBox="1"/>
          <p:nvPr/>
        </p:nvSpPr>
        <p:spPr>
          <a:xfrm>
            <a:off x="219075" y="183502"/>
            <a:ext cx="2220770" cy="369332"/>
          </a:xfrm>
          <a:prstGeom prst="rect">
            <a:avLst/>
          </a:prstGeom>
          <a:noFill/>
        </p:spPr>
        <p:txBody>
          <a:bodyPr wrap="square">
            <a:spAutoFit/>
          </a:bodyPr>
          <a:lstStyle/>
          <a:p>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C:\cours-python&gt;</a:t>
            </a:r>
            <a:endParaRPr lang="en-US" dirty="0">
              <a:solidFill>
                <a:srgbClr val="00B050"/>
              </a:solidFill>
            </a:endParaRPr>
          </a:p>
        </p:txBody>
      </p:sp>
      <p:sp>
        <p:nvSpPr>
          <p:cNvPr id="4" name="Rectangle 3">
            <a:extLst>
              <a:ext uri="{FF2B5EF4-FFF2-40B4-BE49-F238E27FC236}">
                <a16:creationId xmlns:a16="http://schemas.microsoft.com/office/drawing/2014/main" id="{E9EF0EFD-6617-ADEF-EEFE-0421709FE166}"/>
              </a:ext>
            </a:extLst>
          </p:cNvPr>
          <p:cNvSpPr/>
          <p:nvPr/>
        </p:nvSpPr>
        <p:spPr>
          <a:xfrm>
            <a:off x="2439845" y="254794"/>
            <a:ext cx="13096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593A5A-2D69-68E2-1ABA-17CF59638B3D}"/>
              </a:ext>
            </a:extLst>
          </p:cNvPr>
          <p:cNvSpPr/>
          <p:nvPr/>
        </p:nvSpPr>
        <p:spPr>
          <a:xfrm>
            <a:off x="114300" y="312721"/>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05DD9E-131C-B2D6-A24D-254AB64680A2}"/>
              </a:ext>
            </a:extLst>
          </p:cNvPr>
          <p:cNvSpPr txBox="1"/>
          <p:nvPr/>
        </p:nvSpPr>
        <p:spPr>
          <a:xfrm>
            <a:off x="219074" y="546715"/>
            <a:ext cx="4733925" cy="369332"/>
          </a:xfrm>
          <a:prstGeom prst="rect">
            <a:avLst/>
          </a:prstGeom>
          <a:noFill/>
        </p:spPr>
        <p:txBody>
          <a:bodyPr wrap="square">
            <a:spAutoFit/>
          </a:bodyPr>
          <a:lstStyle/>
          <a:p>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C:\cours-python\python-basic-course&gt;</a:t>
            </a:r>
            <a:endParaRPr lang="en-US" dirty="0">
              <a:solidFill>
                <a:srgbClr val="00B050"/>
              </a:solidFill>
            </a:endParaRPr>
          </a:p>
        </p:txBody>
      </p:sp>
      <p:sp>
        <p:nvSpPr>
          <p:cNvPr id="9" name="Oval 8">
            <a:extLst>
              <a:ext uri="{FF2B5EF4-FFF2-40B4-BE49-F238E27FC236}">
                <a16:creationId xmlns:a16="http://schemas.microsoft.com/office/drawing/2014/main" id="{35691BAD-5EFF-1D48-B6ED-32A26A531135}"/>
              </a:ext>
            </a:extLst>
          </p:cNvPr>
          <p:cNvSpPr/>
          <p:nvPr/>
        </p:nvSpPr>
        <p:spPr>
          <a:xfrm>
            <a:off x="114300" y="675934"/>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BA3DD9-4EBB-9A34-ADEF-BB2A86CF51F2}"/>
              </a:ext>
            </a:extLst>
          </p:cNvPr>
          <p:cNvSpPr/>
          <p:nvPr/>
        </p:nvSpPr>
        <p:spPr>
          <a:xfrm>
            <a:off x="4952999" y="615211"/>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2B63A49-9F36-6D28-2AA2-82D0FB84CECF}"/>
              </a:ext>
            </a:extLst>
          </p:cNvPr>
          <p:cNvSpPr txBox="1"/>
          <p:nvPr/>
        </p:nvSpPr>
        <p:spPr>
          <a:xfrm>
            <a:off x="5083968" y="543654"/>
            <a:ext cx="7260433" cy="369332"/>
          </a:xfrm>
          <a:prstGeom prst="rect">
            <a:avLst/>
          </a:prstGeom>
          <a:noFill/>
        </p:spPr>
        <p:txBody>
          <a:bodyPr wrap="square">
            <a:spAutoFit/>
          </a:bodyPr>
          <a:lstStyle/>
          <a:p>
            <a:r>
              <a:rPr lang="en-US" dirty="0">
                <a:solidFill>
                  <a:schemeClr val="accent2"/>
                </a:solidFill>
                <a:latin typeface="Consolas" panose="020B0609020204030204" pitchFamily="49" charset="0"/>
              </a:rPr>
              <a:t>python</a:t>
            </a:r>
            <a:r>
              <a:rPr lang="en-US" dirty="0">
                <a:latin typeface="Consolas" panose="020B0609020204030204" pitchFamily="49" charset="0"/>
              </a:rPr>
              <a:t> 01-print.py</a:t>
            </a:r>
          </a:p>
        </p:txBody>
      </p:sp>
      <p:sp>
        <p:nvSpPr>
          <p:cNvPr id="12" name="TextBox 11">
            <a:extLst>
              <a:ext uri="{FF2B5EF4-FFF2-40B4-BE49-F238E27FC236}">
                <a16:creationId xmlns:a16="http://schemas.microsoft.com/office/drawing/2014/main" id="{9BC1CD4D-B37C-0686-8552-BD259122EBA9}"/>
              </a:ext>
            </a:extLst>
          </p:cNvPr>
          <p:cNvSpPr txBox="1"/>
          <p:nvPr/>
        </p:nvSpPr>
        <p:spPr>
          <a:xfrm>
            <a:off x="219074" y="917331"/>
            <a:ext cx="11972926" cy="2308324"/>
          </a:xfrm>
          <a:prstGeom prst="rect">
            <a:avLst/>
          </a:prstGeom>
          <a:noFill/>
        </p:spPr>
        <p:txBody>
          <a:bodyPr wrap="square">
            <a:spAutoFit/>
          </a:bodyPr>
          <a:lstStyle/>
          <a:p>
            <a:r>
              <a:rPr lang="fr-FR" dirty="0">
                <a:solidFill>
                  <a:schemeClr val="tx1">
                    <a:lumMod val="75000"/>
                  </a:schemeClr>
                </a:solidFill>
                <a:latin typeface="Consolas" panose="020B0609020204030204" pitchFamily="49" charset="0"/>
              </a:rPr>
              <a:t>Hello world</a:t>
            </a:r>
          </a:p>
          <a:p>
            <a:r>
              <a:rPr lang="fr-FR" dirty="0">
                <a:solidFill>
                  <a:schemeClr val="tx1">
                    <a:lumMod val="75000"/>
                  </a:schemeClr>
                </a:solidFill>
                <a:latin typeface="Consolas" panose="020B0609020204030204" pitchFamily="49" charset="0"/>
              </a:rPr>
              <a:t>Bienvenue au cours sur le langage Python</a:t>
            </a:r>
          </a:p>
          <a:p>
            <a:endParaRPr lang="fr-FR" dirty="0">
              <a:solidFill>
                <a:schemeClr val="tx1">
                  <a:lumMod val="75000"/>
                </a:schemeClr>
              </a:solidFill>
              <a:latin typeface="Consolas" panose="020B0609020204030204" pitchFamily="49" charset="0"/>
            </a:endParaRPr>
          </a:p>
          <a:p>
            <a:r>
              <a:rPr lang="fr-FR" dirty="0">
                <a:solidFill>
                  <a:schemeClr val="tx1">
                    <a:lumMod val="75000"/>
                  </a:schemeClr>
                </a:solidFill>
                <a:latin typeface="Consolas" panose="020B0609020204030204" pitchFamily="49" charset="0"/>
              </a:rPr>
              <a:t>Citation du jour:</a:t>
            </a:r>
          </a:p>
          <a:p>
            <a:r>
              <a:rPr lang="fr-FR" dirty="0">
                <a:solidFill>
                  <a:schemeClr val="tx1">
                    <a:lumMod val="75000"/>
                  </a:schemeClr>
                </a:solidFill>
                <a:latin typeface="Consolas" panose="020B0609020204030204" pitchFamily="49" charset="0"/>
              </a:rPr>
              <a:t>Toute technologie suffisamment avancée est indiscernable de la magie.</a:t>
            </a:r>
          </a:p>
          <a:p>
            <a:r>
              <a:rPr lang="fr-FR" dirty="0">
                <a:solidFill>
                  <a:schemeClr val="tx1">
                    <a:lumMod val="75000"/>
                  </a:schemeClr>
                </a:solidFill>
                <a:latin typeface="Consolas" panose="020B0609020204030204" pitchFamily="49" charset="0"/>
              </a:rPr>
              <a:t> - Arthur C. Clarke</a:t>
            </a:r>
          </a:p>
          <a:p>
            <a:endParaRPr lang="fr-FR" dirty="0">
              <a:solidFill>
                <a:schemeClr val="tx1">
                  <a:lumMod val="75000"/>
                </a:schemeClr>
              </a:solidFill>
              <a:latin typeface="Consolas" panose="020B0609020204030204" pitchFamily="49" charset="0"/>
            </a:endParaRPr>
          </a:p>
          <a:p>
            <a:r>
              <a:rPr lang="fr-FR" dirty="0">
                <a:solidFill>
                  <a:schemeClr val="tx1">
                    <a:lumMod val="75000"/>
                  </a:schemeClr>
                </a:solidFill>
                <a:latin typeface="Consolas" panose="020B0609020204030204" pitchFamily="49" charset="0"/>
              </a:rPr>
              <a:t>Nous </a:t>
            </a:r>
            <a:r>
              <a:rPr lang="fr-FR" dirty="0" err="1">
                <a:solidFill>
                  <a:schemeClr val="tx1">
                    <a:lumMod val="75000"/>
                  </a:schemeClr>
                </a:solidFill>
                <a:latin typeface="Consolas" panose="020B0609020204030204" pitchFamily="49" charset="0"/>
              </a:rPr>
              <a:t>allos</a:t>
            </a:r>
            <a:r>
              <a:rPr lang="fr-FR" dirty="0">
                <a:solidFill>
                  <a:schemeClr val="tx1">
                    <a:lumMod val="75000"/>
                  </a:schemeClr>
                </a:solidFill>
                <a:latin typeface="Consolas" panose="020B0609020204030204" pitchFamily="49" charset="0"/>
              </a:rPr>
              <a:t> </a:t>
            </a:r>
            <a:r>
              <a:rPr lang="fr-FR" dirty="0" err="1">
                <a:solidFill>
                  <a:schemeClr val="tx1">
                    <a:lumMod val="75000"/>
                  </a:schemeClr>
                </a:solidFill>
                <a:latin typeface="Consolas" panose="020B0609020204030204" pitchFamily="49" charset="0"/>
              </a:rPr>
              <a:t>decouvrir</a:t>
            </a:r>
            <a:r>
              <a:rPr lang="fr-FR" dirty="0">
                <a:solidFill>
                  <a:schemeClr val="tx1">
                    <a:lumMod val="75000"/>
                  </a:schemeClr>
                </a:solidFill>
                <a:latin typeface="Consolas" panose="020B0609020204030204" pitchFamily="49" charset="0"/>
              </a:rPr>
              <a:t>: les variables, les fonctions, les conditions, les boucles, etc.</a:t>
            </a:r>
          </a:p>
        </p:txBody>
      </p:sp>
      <p:sp>
        <p:nvSpPr>
          <p:cNvPr id="13" name="TextBox 12">
            <a:extLst>
              <a:ext uri="{FF2B5EF4-FFF2-40B4-BE49-F238E27FC236}">
                <a16:creationId xmlns:a16="http://schemas.microsoft.com/office/drawing/2014/main" id="{D48B19F8-1609-3D77-C839-6DCA52EDA1DD}"/>
              </a:ext>
            </a:extLst>
          </p:cNvPr>
          <p:cNvSpPr txBox="1"/>
          <p:nvPr/>
        </p:nvSpPr>
        <p:spPr>
          <a:xfrm>
            <a:off x="219074" y="3221774"/>
            <a:ext cx="4733925" cy="369332"/>
          </a:xfrm>
          <a:prstGeom prst="rect">
            <a:avLst/>
          </a:prstGeom>
          <a:noFill/>
        </p:spPr>
        <p:txBody>
          <a:bodyPr wrap="square">
            <a:spAutoFit/>
          </a:bodyPr>
          <a:lstStyle/>
          <a:p>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C:\cours-python\python-basic-course&gt;</a:t>
            </a:r>
            <a:endParaRPr lang="en-US" dirty="0">
              <a:solidFill>
                <a:srgbClr val="00B050"/>
              </a:solidFill>
            </a:endParaRPr>
          </a:p>
        </p:txBody>
      </p:sp>
      <p:sp>
        <p:nvSpPr>
          <p:cNvPr id="14" name="Oval 13">
            <a:extLst>
              <a:ext uri="{FF2B5EF4-FFF2-40B4-BE49-F238E27FC236}">
                <a16:creationId xmlns:a16="http://schemas.microsoft.com/office/drawing/2014/main" id="{2134D277-8049-6860-42D3-CB8B74431DFB}"/>
              </a:ext>
            </a:extLst>
          </p:cNvPr>
          <p:cNvSpPr/>
          <p:nvPr/>
        </p:nvSpPr>
        <p:spPr>
          <a:xfrm>
            <a:off x="114300" y="3350993"/>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B2DBF0-455B-AAD3-7CD8-AA9E29FCCF26}"/>
              </a:ext>
            </a:extLst>
          </p:cNvPr>
          <p:cNvSpPr/>
          <p:nvPr/>
        </p:nvSpPr>
        <p:spPr>
          <a:xfrm>
            <a:off x="4952999" y="3290270"/>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00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20"/>
                                  </p:iterate>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35" presetClass="emph" presetSubtype="0" repeatCount="indefinite" fill="hold" grpId="1" nodeType="withEffect">
                                  <p:stCondLst>
                                    <p:cond delay="0"/>
                                  </p:stCondLst>
                                  <p:endCondLst>
                                    <p:cond evt="onNext" delay="0">
                                      <p:tgtEl>
                                        <p:sldTgt/>
                                      </p:tgtEl>
                                    </p:cond>
                                  </p:endCondLst>
                                  <p:childTnLst>
                                    <p:anim calcmode="discrete" valueType="str">
                                      <p:cBhvr>
                                        <p:cTn id="23"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ntr" presetSubtype="0" fill="hold" grpId="0" nodeType="withEffect">
                                  <p:stCondLst>
                                    <p:cond delay="0"/>
                                  </p:stCondLst>
                                  <p:iterate type="lt">
                                    <p:tmAbs val="20"/>
                                  </p:iterate>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wd">
                                    <p:tmAbs val="20"/>
                                  </p:iterate>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921"/>
                            </p:stCondLst>
                            <p:childTnLst>
                              <p:par>
                                <p:cTn id="35" presetID="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921"/>
                            </p:stCondLst>
                            <p:childTnLst>
                              <p:par>
                                <p:cTn id="40" presetID="1"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par>
                                <p:cTn id="42" presetID="35" presetClass="emph" presetSubtype="0" repeatCount="indefinite" fill="hold" grpId="1" nodeType="withEffect">
                                  <p:stCondLst>
                                    <p:cond delay="0"/>
                                  </p:stCondLst>
                                  <p:endCondLst>
                                    <p:cond evt="onNext" delay="0">
                                      <p:tgtEl>
                                        <p:sldTgt/>
                                      </p:tgtEl>
                                    </p:cond>
                                  </p:endCondLst>
                                  <p:childTnLst>
                                    <p:anim calcmode="discrete" valueType="str">
                                      <p:cBhvr>
                                        <p:cTn id="43"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7" grpId="0"/>
      <p:bldP spid="9" grpId="0" animBg="1"/>
      <p:bldP spid="10" grpId="0" animBg="1"/>
      <p:bldP spid="10" grpId="1" animBg="1"/>
      <p:bldP spid="10" grpId="2" animBg="1"/>
      <p:bldP spid="11" grpId="0"/>
      <p:bldP spid="12" grpId="0"/>
      <p:bldP spid="13" grpId="0"/>
      <p:bldP spid="14" grpId="0" animBg="1"/>
      <p:bldP spid="15" grpId="0" animBg="1"/>
      <p:bldP spid="1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COMMENTAIRES &amp; OUTPUT (SORTIE)</a:t>
            </a:r>
          </a:p>
        </p:txBody>
      </p:sp>
      <p:sp>
        <p:nvSpPr>
          <p:cNvPr id="4" name="TextBox 3">
            <a:extLst>
              <a:ext uri="{FF2B5EF4-FFF2-40B4-BE49-F238E27FC236}">
                <a16:creationId xmlns:a16="http://schemas.microsoft.com/office/drawing/2014/main" id="{5109977C-424A-099C-961F-B771F20057BA}"/>
              </a:ext>
            </a:extLst>
          </p:cNvPr>
          <p:cNvSpPr txBox="1"/>
          <p:nvPr/>
        </p:nvSpPr>
        <p:spPr>
          <a:xfrm>
            <a:off x="3537625" y="2437625"/>
            <a:ext cx="5531798" cy="461665"/>
          </a:xfrm>
          <a:prstGeom prst="rect">
            <a:avLst/>
          </a:prstGeom>
          <a:noFill/>
        </p:spPr>
        <p:txBody>
          <a:bodyPr wrap="square">
            <a:spAutoFit/>
          </a:bodyPr>
          <a:lstStyle/>
          <a:p>
            <a:r>
              <a:rPr lang="fr-FR" sz="2400" dirty="0">
                <a:solidFill>
                  <a:schemeClr val="accent3">
                    <a:lumMod val="50000"/>
                  </a:schemeClr>
                </a:solidFill>
                <a:latin typeface="Consolas" panose="020B0609020204030204" pitchFamily="49" charset="0"/>
              </a:rPr>
              <a:t># Auteur: Jean-Pierre Polnareff</a:t>
            </a:r>
          </a:p>
        </p:txBody>
      </p:sp>
      <p:sp>
        <p:nvSpPr>
          <p:cNvPr id="5" name="TextBox 4">
            <a:extLst>
              <a:ext uri="{FF2B5EF4-FFF2-40B4-BE49-F238E27FC236}">
                <a16:creationId xmlns:a16="http://schemas.microsoft.com/office/drawing/2014/main" id="{F780FC44-69E4-AF98-CBB7-8414FBED12E9}"/>
              </a:ext>
            </a:extLst>
          </p:cNvPr>
          <p:cNvSpPr txBox="1"/>
          <p:nvPr/>
        </p:nvSpPr>
        <p:spPr>
          <a:xfrm>
            <a:off x="688145" y="2167483"/>
            <a:ext cx="2434434" cy="969496"/>
          </a:xfrm>
          <a:prstGeom prst="rect">
            <a:avLst/>
          </a:prstGeom>
          <a:noFill/>
        </p:spPr>
        <p:txBody>
          <a:bodyPr wrap="square" rtlCol="0">
            <a:spAutoFit/>
          </a:bodyPr>
          <a:lstStyle/>
          <a:p>
            <a:pPr algn="ctr">
              <a:spcAft>
                <a:spcPts val="600"/>
              </a:spcAft>
            </a:pPr>
            <a:r>
              <a:rPr lang="fr-FR" sz="1600" dirty="0">
                <a:latin typeface="Nunito Sans" pitchFamily="2" charset="0"/>
              </a:rPr>
              <a:t>Les commentaires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Des lignes qui commencent par le symbole </a:t>
            </a:r>
            <a:r>
              <a:rPr lang="fr-FR" sz="1200" dirty="0">
                <a:solidFill>
                  <a:schemeClr val="accent3">
                    <a:lumMod val="50000"/>
                  </a:schemeClr>
                </a:solidFill>
                <a:latin typeface="Consolas" panose="020B0609020204030204" pitchFamily="49" charset="0"/>
              </a:rPr>
              <a:t>#</a:t>
            </a:r>
            <a:r>
              <a:rPr lang="fr-FR" sz="1200" dirty="0">
                <a:solidFill>
                  <a:schemeClr val="tx1">
                    <a:lumMod val="50000"/>
                  </a:schemeClr>
                </a:solidFill>
                <a:latin typeface="Nunito Sans Light" pitchFamily="2" charset="0"/>
              </a:rPr>
              <a:t> et sont sautées par l’interpréteur lors de l’exécution</a:t>
            </a:r>
          </a:p>
        </p:txBody>
      </p:sp>
      <p:sp>
        <p:nvSpPr>
          <p:cNvPr id="6" name="TextBox 5">
            <a:extLst>
              <a:ext uri="{FF2B5EF4-FFF2-40B4-BE49-F238E27FC236}">
                <a16:creationId xmlns:a16="http://schemas.microsoft.com/office/drawing/2014/main" id="{C7B30B34-9C23-FFEB-E8BB-1218C4610C7F}"/>
              </a:ext>
            </a:extLst>
          </p:cNvPr>
          <p:cNvSpPr txBox="1"/>
          <p:nvPr/>
        </p:nvSpPr>
        <p:spPr>
          <a:xfrm>
            <a:off x="9234794" y="3014705"/>
            <a:ext cx="2051810" cy="784830"/>
          </a:xfrm>
          <a:prstGeom prst="rect">
            <a:avLst/>
          </a:prstGeom>
          <a:noFill/>
        </p:spPr>
        <p:txBody>
          <a:bodyPr wrap="square" rtlCol="0">
            <a:spAutoFit/>
          </a:bodyPr>
          <a:lstStyle/>
          <a:p>
            <a:pPr algn="ctr">
              <a:spcAft>
                <a:spcPts val="600"/>
              </a:spcAft>
            </a:pPr>
            <a:r>
              <a:rPr lang="fr-FR" sz="1600" dirty="0">
                <a:latin typeface="Nunito Sans" pitchFamily="2" charset="0"/>
              </a:rPr>
              <a:t>La fonction </a:t>
            </a:r>
            <a:r>
              <a:rPr lang="fr-FR" sz="1600" dirty="0" err="1">
                <a:solidFill>
                  <a:schemeClr val="accent2"/>
                </a:solidFill>
                <a:latin typeface="Consolas" panose="020B0609020204030204" pitchFamily="49" charset="0"/>
              </a:rPr>
              <a:t>print</a:t>
            </a:r>
            <a:r>
              <a:rPr lang="fr-FR" sz="1600" dirty="0">
                <a:solidFill>
                  <a:schemeClr val="tx1">
                    <a:lumMod val="50000"/>
                  </a:schemeClr>
                </a:solidFill>
                <a:latin typeface="Consolas" panose="020B0609020204030204" pitchFamily="49" charset="0"/>
              </a:rPr>
              <a:t>()</a:t>
            </a:r>
          </a:p>
          <a:p>
            <a:pPr algn="ctr"/>
            <a:r>
              <a:rPr lang="fr-FR" sz="1200" dirty="0">
                <a:solidFill>
                  <a:schemeClr val="tx1">
                    <a:lumMod val="50000"/>
                  </a:schemeClr>
                </a:solidFill>
                <a:latin typeface="Nunito Sans Light" pitchFamily="2" charset="0"/>
              </a:rPr>
              <a:t>Permet d’afficher un message dans le terminal</a:t>
            </a:r>
          </a:p>
        </p:txBody>
      </p:sp>
      <p:sp>
        <p:nvSpPr>
          <p:cNvPr id="8" name="TextBox 7">
            <a:extLst>
              <a:ext uri="{FF2B5EF4-FFF2-40B4-BE49-F238E27FC236}">
                <a16:creationId xmlns:a16="http://schemas.microsoft.com/office/drawing/2014/main" id="{E08B0155-9890-52CB-B636-C7C2C424A4A6}"/>
              </a:ext>
            </a:extLst>
          </p:cNvPr>
          <p:cNvSpPr txBox="1"/>
          <p:nvPr/>
        </p:nvSpPr>
        <p:spPr>
          <a:xfrm>
            <a:off x="3537625" y="3176288"/>
            <a:ext cx="55317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"Hello world"</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14" name="TextBox 13">
            <a:extLst>
              <a:ext uri="{FF2B5EF4-FFF2-40B4-BE49-F238E27FC236}">
                <a16:creationId xmlns:a16="http://schemas.microsoft.com/office/drawing/2014/main" id="{F383176C-74D1-2436-6CF8-C29882224C97}"/>
              </a:ext>
            </a:extLst>
          </p:cNvPr>
          <p:cNvSpPr txBox="1"/>
          <p:nvPr/>
        </p:nvSpPr>
        <p:spPr>
          <a:xfrm>
            <a:off x="3537660" y="3914951"/>
            <a:ext cx="5528484" cy="830997"/>
          </a:xfrm>
          <a:prstGeom prst="rect">
            <a:avLst/>
          </a:prstGeom>
          <a:noFill/>
        </p:spPr>
        <p:txBody>
          <a:bodyPr wrap="square">
            <a:spAutoFit/>
          </a:bodyPr>
          <a:lstStyle/>
          <a:p>
            <a:pPr lvl="0">
              <a:defRPr/>
            </a:pP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"Bonjour"</a:t>
            </a:r>
            <a:r>
              <a:rPr lang="fr-FR" sz="2400" dirty="0">
                <a:solidFill>
                  <a:schemeClr val="tx1">
                    <a:lumMod val="50000"/>
                  </a:schemeClr>
                </a:solidFill>
                <a:latin typeface="Consolas" panose="020B0609020204030204" pitchFamily="49" charset="0"/>
              </a:rPr>
              <a:t>, </a:t>
            </a:r>
            <a:r>
              <a:rPr lang="fr-FR" sz="2400" dirty="0">
                <a:solidFill>
                  <a:schemeClr val="accent3"/>
                </a:solidFill>
                <a:latin typeface="Consolas" panose="020B0609020204030204" pitchFamily="49" charset="0"/>
              </a:rPr>
              <a:t>end</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 "</a:t>
            </a:r>
            <a:r>
              <a:rPr lang="fr-FR" sz="2400" dirty="0">
                <a:solidFill>
                  <a:schemeClr val="tx1">
                    <a:lumMod val="50000"/>
                  </a:schemeClr>
                </a:solidFill>
                <a:latin typeface="Consolas" panose="020B0609020204030204" pitchFamily="49" charset="0"/>
              </a:rPr>
              <a:t>)</a:t>
            </a:r>
          </a:p>
          <a:p>
            <a:pPr lvl="0">
              <a:defRPr/>
            </a:pP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"Michel"</a:t>
            </a:r>
            <a:r>
              <a:rPr lang="fr-FR" sz="2400" dirty="0">
                <a:solidFill>
                  <a:schemeClr val="tx1">
                    <a:lumMod val="50000"/>
                  </a:schemeClr>
                </a:solidFill>
                <a:latin typeface="Consolas" panose="020B0609020204030204" pitchFamily="49" charset="0"/>
              </a:rPr>
              <a:t>, </a:t>
            </a:r>
            <a:r>
              <a:rPr lang="fr-FR" sz="2400" dirty="0">
                <a:solidFill>
                  <a:schemeClr val="accent3"/>
                </a:solidFill>
                <a:latin typeface="Consolas" panose="020B0609020204030204" pitchFamily="49" charset="0"/>
              </a:rPr>
              <a:t>end</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"!\n"</a:t>
            </a:r>
            <a:r>
              <a:rPr lang="fr-FR" sz="2400" dirty="0">
                <a:solidFill>
                  <a:schemeClr val="tx1">
                    <a:lumMod val="50000"/>
                  </a:schemeClr>
                </a:solidFill>
                <a:latin typeface="Consolas" panose="020B0609020204030204" pitchFamily="49" charset="0"/>
              </a:rPr>
              <a:t>)</a:t>
            </a:r>
          </a:p>
        </p:txBody>
      </p:sp>
      <p:sp>
        <p:nvSpPr>
          <p:cNvPr id="15" name="TextBox 14">
            <a:extLst>
              <a:ext uri="{FF2B5EF4-FFF2-40B4-BE49-F238E27FC236}">
                <a16:creationId xmlns:a16="http://schemas.microsoft.com/office/drawing/2014/main" id="{05AFC0C6-D654-B78F-A46C-A5A33356B556}"/>
              </a:ext>
            </a:extLst>
          </p:cNvPr>
          <p:cNvSpPr txBox="1"/>
          <p:nvPr/>
        </p:nvSpPr>
        <p:spPr>
          <a:xfrm>
            <a:off x="785422" y="3845701"/>
            <a:ext cx="2239880" cy="969496"/>
          </a:xfrm>
          <a:prstGeom prst="rect">
            <a:avLst/>
          </a:prstGeom>
          <a:noFill/>
        </p:spPr>
        <p:txBody>
          <a:bodyPr wrap="square" rtlCol="0">
            <a:spAutoFit/>
          </a:bodyPr>
          <a:lstStyle/>
          <a:p>
            <a:pPr algn="ctr">
              <a:spcAft>
                <a:spcPts val="600"/>
              </a:spcAft>
            </a:pPr>
            <a:r>
              <a:rPr lang="fr-FR" sz="1600" dirty="0">
                <a:latin typeface="Nunito Sans" pitchFamily="2" charset="0"/>
              </a:rPr>
              <a:t>Le paramètre </a:t>
            </a:r>
            <a:r>
              <a:rPr lang="fr-FR" sz="1600" dirty="0">
                <a:solidFill>
                  <a:srgbClr val="00FF89"/>
                </a:solidFill>
                <a:latin typeface="Consolas" panose="020B0609020204030204" pitchFamily="49" charset="0"/>
              </a:rPr>
              <a:t>end</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 de changer la chaine de caractères introduite en fin de la fonction </a:t>
            </a:r>
            <a:r>
              <a:rPr lang="fr-FR" sz="1200" dirty="0" err="1">
                <a:solidFill>
                  <a:srgbClr val="FF8B00"/>
                </a:solidFill>
                <a:latin typeface="Consolas" panose="020B0609020204030204" pitchFamily="49" charset="0"/>
              </a:rPr>
              <a:t>print</a:t>
            </a:r>
            <a:r>
              <a:rPr lang="fr-FR" sz="1200" dirty="0">
                <a:solidFill>
                  <a:schemeClr val="tx1">
                    <a:lumMod val="50000"/>
                  </a:schemeClr>
                </a:solidFill>
                <a:latin typeface="Consolas" panose="020B0609020204030204" pitchFamily="49" charset="0"/>
              </a:rPr>
              <a:t>()</a:t>
            </a:r>
            <a:endParaRPr lang="fr-FR" sz="1200" dirty="0">
              <a:solidFill>
                <a:schemeClr val="tx1">
                  <a:lumMod val="50000"/>
                </a:schemeClr>
              </a:solidFill>
              <a:latin typeface="Nunito Sans Light" pitchFamily="2" charset="0"/>
            </a:endParaRPr>
          </a:p>
        </p:txBody>
      </p:sp>
      <p:sp>
        <p:nvSpPr>
          <p:cNvPr id="16" name="TextBox 15">
            <a:extLst>
              <a:ext uri="{FF2B5EF4-FFF2-40B4-BE49-F238E27FC236}">
                <a16:creationId xmlns:a16="http://schemas.microsoft.com/office/drawing/2014/main" id="{E1EDF541-B9BA-D4A9-94DB-A96B8926A700}"/>
              </a:ext>
            </a:extLst>
          </p:cNvPr>
          <p:cNvSpPr txBox="1"/>
          <p:nvPr/>
        </p:nvSpPr>
        <p:spPr>
          <a:xfrm>
            <a:off x="6372343" y="5014334"/>
            <a:ext cx="2239880" cy="969496"/>
          </a:xfrm>
          <a:prstGeom prst="rect">
            <a:avLst/>
          </a:prstGeom>
          <a:noFill/>
        </p:spPr>
        <p:txBody>
          <a:bodyPr wrap="square" rtlCol="0">
            <a:spAutoFit/>
          </a:bodyPr>
          <a:lstStyle/>
          <a:p>
            <a:pPr algn="ctr">
              <a:spcAft>
                <a:spcPts val="600"/>
              </a:spcAft>
            </a:pPr>
            <a:r>
              <a:rPr lang="fr-FR" sz="1600" dirty="0">
                <a:latin typeface="Nunito Sans" pitchFamily="2" charset="0"/>
              </a:rPr>
              <a:t>Le caractère </a:t>
            </a:r>
            <a:r>
              <a:rPr lang="fr-FR" sz="1600" dirty="0">
                <a:solidFill>
                  <a:srgbClr val="FFC580"/>
                </a:solidFill>
                <a:latin typeface="Consolas" panose="020B0609020204030204" pitchFamily="49" charset="0"/>
              </a:rPr>
              <a:t>\n</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Représente un retour a la ligne, l’équivalent d’appuyer sur la touche Entrée</a:t>
            </a:r>
          </a:p>
        </p:txBody>
      </p:sp>
    </p:spTree>
    <p:extLst>
      <p:ext uri="{BB962C8B-B14F-4D97-AF65-F5344CB8AC3E}">
        <p14:creationId xmlns:p14="http://schemas.microsoft.com/office/powerpoint/2010/main" val="154964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B09B2ED-391B-9DCE-2B20-9B3591BF2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243" y="5330018"/>
            <a:ext cx="414857" cy="414857"/>
          </a:xfrm>
          <a:prstGeom prst="rect">
            <a:avLst/>
          </a:prstGeom>
        </p:spPr>
      </p:pic>
      <p:pic>
        <p:nvPicPr>
          <p:cNvPr id="18" name="Picture 17">
            <a:extLst>
              <a:ext uri="{FF2B5EF4-FFF2-40B4-BE49-F238E27FC236}">
                <a16:creationId xmlns:a16="http://schemas.microsoft.com/office/drawing/2014/main" id="{839B225D-743B-5B23-43DA-2EC60D056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423" y="5330018"/>
            <a:ext cx="412267" cy="412267"/>
          </a:xfrm>
          <a:prstGeom prst="rect">
            <a:avLst/>
          </a:prstGeom>
        </p:spPr>
      </p:pic>
      <p:sp>
        <p:nvSpPr>
          <p:cNvPr id="2" name="Slide Number Placeholder 1">
            <a:extLst>
              <a:ext uri="{FF2B5EF4-FFF2-40B4-BE49-F238E27FC236}">
                <a16:creationId xmlns:a16="http://schemas.microsoft.com/office/drawing/2014/main" id="{F7329600-CAC3-EF76-8BE3-943B7903CA4F}"/>
              </a:ext>
            </a:extLst>
          </p:cNvPr>
          <p:cNvSpPr>
            <a:spLocks noGrp="1"/>
          </p:cNvSpPr>
          <p:nvPr>
            <p:ph type="sldNum" sz="quarter" idx="11"/>
          </p:nvPr>
        </p:nvSpPr>
        <p:spPr/>
        <p:txBody>
          <a:bodyPr/>
          <a:lstStyle/>
          <a:p>
            <a:fld id="{52F3A71C-A943-4884-923F-65D9756AB03E}" type="slidenum">
              <a:rPr lang="en-US" smtClean="0"/>
              <a:pPr/>
              <a:t>2</a:t>
            </a:fld>
            <a:endParaRPr lang="en-US" dirty="0"/>
          </a:p>
        </p:txBody>
      </p:sp>
      <p:sp>
        <p:nvSpPr>
          <p:cNvPr id="3" name="Title 2">
            <a:extLst>
              <a:ext uri="{FF2B5EF4-FFF2-40B4-BE49-F238E27FC236}">
                <a16:creationId xmlns:a16="http://schemas.microsoft.com/office/drawing/2014/main" id="{8073A560-4AF0-8769-09A0-4B720FCA2E48}"/>
              </a:ext>
            </a:extLst>
          </p:cNvPr>
          <p:cNvSpPr>
            <a:spLocks noGrp="1"/>
          </p:cNvSpPr>
          <p:nvPr>
            <p:ph type="ctrTitle"/>
          </p:nvPr>
        </p:nvSpPr>
        <p:spPr/>
        <p:txBody>
          <a:bodyPr/>
          <a:lstStyle/>
          <a:p>
            <a:r>
              <a:rPr lang="en-US" dirty="0"/>
              <a:t>A PROPOS DE MOI</a:t>
            </a:r>
          </a:p>
        </p:txBody>
      </p:sp>
      <p:pic>
        <p:nvPicPr>
          <p:cNvPr id="4" name="Picture 3">
            <a:extLst>
              <a:ext uri="{FF2B5EF4-FFF2-40B4-BE49-F238E27FC236}">
                <a16:creationId xmlns:a16="http://schemas.microsoft.com/office/drawing/2014/main" id="{6334AB53-B263-B00B-E036-91A9D4D88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479" y="2416985"/>
            <a:ext cx="3050805" cy="3050805"/>
          </a:xfrm>
          <a:prstGeom prst="rect">
            <a:avLst/>
          </a:prstGeom>
        </p:spPr>
      </p:pic>
      <p:sp>
        <p:nvSpPr>
          <p:cNvPr id="5" name="TextBox 4">
            <a:extLst>
              <a:ext uri="{FF2B5EF4-FFF2-40B4-BE49-F238E27FC236}">
                <a16:creationId xmlns:a16="http://schemas.microsoft.com/office/drawing/2014/main" id="{D5737DA2-2996-678B-483E-D0147A7CDC63}"/>
              </a:ext>
            </a:extLst>
          </p:cNvPr>
          <p:cNvSpPr txBox="1"/>
          <p:nvPr/>
        </p:nvSpPr>
        <p:spPr>
          <a:xfrm>
            <a:off x="914425" y="3597751"/>
            <a:ext cx="2402962" cy="646331"/>
          </a:xfrm>
          <a:prstGeom prst="rect">
            <a:avLst/>
          </a:prstGeom>
          <a:noFill/>
        </p:spPr>
        <p:txBody>
          <a:bodyPr wrap="square" rtlCol="0">
            <a:spAutoFit/>
          </a:bodyPr>
          <a:lstStyle/>
          <a:p>
            <a:r>
              <a:rPr lang="fr-FR" dirty="0">
                <a:latin typeface="Nunito Sans Light" pitchFamily="2" charset="0"/>
              </a:rPr>
              <a:t>ANCIEN EPSI</a:t>
            </a:r>
            <a:endParaRPr lang="fr-FR" sz="1050" dirty="0">
              <a:latin typeface="Nunito Sans Light" pitchFamily="2" charset="0"/>
            </a:endParaRPr>
          </a:p>
          <a:p>
            <a:endParaRPr lang="ru-RU" sz="600" dirty="0">
              <a:latin typeface="Nunito Sans Light" pitchFamily="2" charset="0"/>
            </a:endParaRPr>
          </a:p>
          <a:p>
            <a:r>
              <a:rPr lang="fr-FR" sz="1200" dirty="0">
                <a:latin typeface="Nunito Sans Light" pitchFamily="2" charset="0"/>
              </a:rPr>
              <a:t>Promotion 2018</a:t>
            </a:r>
          </a:p>
        </p:txBody>
      </p:sp>
      <p:sp>
        <p:nvSpPr>
          <p:cNvPr id="6" name="TextBox 5">
            <a:extLst>
              <a:ext uri="{FF2B5EF4-FFF2-40B4-BE49-F238E27FC236}">
                <a16:creationId xmlns:a16="http://schemas.microsoft.com/office/drawing/2014/main" id="{3C861900-6F71-218B-0709-10D7D23DE1E2}"/>
              </a:ext>
            </a:extLst>
          </p:cNvPr>
          <p:cNvSpPr txBox="1"/>
          <p:nvPr/>
        </p:nvSpPr>
        <p:spPr>
          <a:xfrm>
            <a:off x="8538944" y="3597751"/>
            <a:ext cx="2738630" cy="938620"/>
          </a:xfrm>
          <a:prstGeom prst="rect">
            <a:avLst/>
          </a:prstGeom>
          <a:noFill/>
        </p:spPr>
        <p:txBody>
          <a:bodyPr wrap="square" rtlCol="0">
            <a:spAutoFit/>
          </a:bodyPr>
          <a:lstStyle/>
          <a:p>
            <a:pPr algn="r"/>
            <a:r>
              <a:rPr lang="en-US" dirty="0">
                <a:latin typeface="Nunito Sans Light" pitchFamily="2" charset="0"/>
              </a:rPr>
              <a:t>EBB TECHNOLOGIES</a:t>
            </a:r>
          </a:p>
          <a:p>
            <a:pPr algn="r"/>
            <a:endParaRPr lang="en-US" sz="600" dirty="0">
              <a:latin typeface="Nunito Sans Light" pitchFamily="2" charset="0"/>
            </a:endParaRPr>
          </a:p>
          <a:p>
            <a:pPr algn="r"/>
            <a:r>
              <a:rPr lang="fr-FR" sz="1200" dirty="0">
                <a:latin typeface="Nunito Sans Light" pitchFamily="2" charset="0"/>
              </a:rPr>
              <a:t>Autoentreprise</a:t>
            </a:r>
          </a:p>
          <a:p>
            <a:pPr algn="r"/>
            <a:r>
              <a:rPr lang="fr-FR" sz="1200" dirty="0">
                <a:latin typeface="Nunito Sans Light" pitchFamily="2" charset="0"/>
              </a:rPr>
              <a:t>édition de logiciels</a:t>
            </a:r>
          </a:p>
        </p:txBody>
      </p:sp>
      <p:grpSp>
        <p:nvGrpSpPr>
          <p:cNvPr id="7" name="Group 6">
            <a:extLst>
              <a:ext uri="{FF2B5EF4-FFF2-40B4-BE49-F238E27FC236}">
                <a16:creationId xmlns:a16="http://schemas.microsoft.com/office/drawing/2014/main" id="{A8267E0E-96B5-D805-AD25-1F90E9390E15}"/>
              </a:ext>
            </a:extLst>
          </p:cNvPr>
          <p:cNvGrpSpPr/>
          <p:nvPr/>
        </p:nvGrpSpPr>
        <p:grpSpPr>
          <a:xfrm>
            <a:off x="1029423" y="3942388"/>
            <a:ext cx="5040756" cy="1836132"/>
            <a:chOff x="617220" y="3323014"/>
            <a:chExt cx="4462780" cy="1625600"/>
          </a:xfrm>
        </p:grpSpPr>
        <p:sp>
          <p:nvSpPr>
            <p:cNvPr id="8" name="Oval 7">
              <a:extLst>
                <a:ext uri="{FF2B5EF4-FFF2-40B4-BE49-F238E27FC236}">
                  <a16:creationId xmlns:a16="http://schemas.microsoft.com/office/drawing/2014/main" id="{EB7E300D-8E19-A9F5-9E61-67FFF5AAD3C4}"/>
                </a:ext>
              </a:extLst>
            </p:cNvPr>
            <p:cNvSpPr/>
            <p:nvPr/>
          </p:nvSpPr>
          <p:spPr>
            <a:xfrm>
              <a:off x="3454400" y="3323014"/>
              <a:ext cx="1625600" cy="162560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 name="connsiteX0" fmla="*/ 1625600 w 3251200"/>
                <a:gd name="connsiteY0" fmla="*/ 0 h 3251200"/>
                <a:gd name="connsiteX1" fmla="*/ 3251200 w 3251200"/>
                <a:gd name="connsiteY1" fmla="*/ 1625600 h 3251200"/>
                <a:gd name="connsiteX2" fmla="*/ 1625600 w 3251200"/>
                <a:gd name="connsiteY2" fmla="*/ 3251200 h 3251200"/>
                <a:gd name="connsiteX3" fmla="*/ 0 w 3251200"/>
                <a:gd name="connsiteY3" fmla="*/ 1625600 h 3251200"/>
                <a:gd name="connsiteX4" fmla="*/ 1717040 w 3251200"/>
                <a:gd name="connsiteY4" fmla="*/ 91440 h 3251200"/>
                <a:gd name="connsiteX0" fmla="*/ 1625600 w 3251200"/>
                <a:gd name="connsiteY0" fmla="*/ 0 h 3251200"/>
                <a:gd name="connsiteX1" fmla="*/ 3251200 w 3251200"/>
                <a:gd name="connsiteY1" fmla="*/ 1625600 h 3251200"/>
                <a:gd name="connsiteX2" fmla="*/ 1625600 w 3251200"/>
                <a:gd name="connsiteY2" fmla="*/ 3251200 h 3251200"/>
                <a:gd name="connsiteX3" fmla="*/ 0 w 3251200"/>
                <a:gd name="connsiteY3" fmla="*/ 1625600 h 3251200"/>
                <a:gd name="connsiteX0" fmla="*/ 1625600 w 1746014"/>
                <a:gd name="connsiteY0" fmla="*/ 0 h 3251200"/>
                <a:gd name="connsiteX1" fmla="*/ 1625600 w 1746014"/>
                <a:gd name="connsiteY1" fmla="*/ 3251200 h 3251200"/>
                <a:gd name="connsiteX2" fmla="*/ 0 w 1746014"/>
                <a:gd name="connsiteY2" fmla="*/ 1625600 h 3251200"/>
                <a:gd name="connsiteX0" fmla="*/ 1625600 w 1625600"/>
                <a:gd name="connsiteY0" fmla="*/ 1625600 h 1625600"/>
                <a:gd name="connsiteX1" fmla="*/ 0 w 1625600"/>
                <a:gd name="connsiteY1" fmla="*/ 0 h 1625600"/>
              </a:gdLst>
              <a:ahLst/>
              <a:cxnLst>
                <a:cxn ang="0">
                  <a:pos x="connsiteX0" y="connsiteY0"/>
                </a:cxn>
                <a:cxn ang="0">
                  <a:pos x="connsiteX1" y="connsiteY1"/>
                </a:cxn>
              </a:cxnLst>
              <a:rect l="l" t="t" r="r" b="b"/>
              <a:pathLst>
                <a:path w="1625600" h="1625600">
                  <a:moveTo>
                    <a:pt x="1625600" y="1625600"/>
                  </a:moveTo>
                  <a:cubicBezTo>
                    <a:pt x="727806" y="1625600"/>
                    <a:pt x="0" y="897794"/>
                    <a:pt x="0" y="0"/>
                  </a:cubicBez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BC2A42E8-CBBD-3717-4B29-53D63BDA0597}"/>
                </a:ext>
              </a:extLst>
            </p:cNvPr>
            <p:cNvCxnSpPr>
              <a:cxnSpLocks/>
              <a:stCxn id="8" idx="1"/>
            </p:cNvCxnSpPr>
            <p:nvPr/>
          </p:nvCxnSpPr>
          <p:spPr>
            <a:xfrm flipH="1">
              <a:off x="617220" y="3323014"/>
              <a:ext cx="2837180"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64CCDE3-B497-FBFE-D9AB-9D2238A7E317}"/>
              </a:ext>
            </a:extLst>
          </p:cNvPr>
          <p:cNvGrpSpPr/>
          <p:nvPr/>
        </p:nvGrpSpPr>
        <p:grpSpPr>
          <a:xfrm>
            <a:off x="6143949" y="2106256"/>
            <a:ext cx="5007151" cy="1836132"/>
            <a:chOff x="5099592" y="1697414"/>
            <a:chExt cx="4433028" cy="1625600"/>
          </a:xfrm>
        </p:grpSpPr>
        <p:sp>
          <p:nvSpPr>
            <p:cNvPr id="11" name="Oval 7">
              <a:extLst>
                <a:ext uri="{FF2B5EF4-FFF2-40B4-BE49-F238E27FC236}">
                  <a16:creationId xmlns:a16="http://schemas.microsoft.com/office/drawing/2014/main" id="{B49549F3-7E31-D5DE-1702-80F96CED71ED}"/>
                </a:ext>
              </a:extLst>
            </p:cNvPr>
            <p:cNvSpPr/>
            <p:nvPr/>
          </p:nvSpPr>
          <p:spPr>
            <a:xfrm rot="10800000">
              <a:off x="5099592" y="1697414"/>
              <a:ext cx="1625600" cy="162560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 name="connsiteX0" fmla="*/ 1625600 w 3251200"/>
                <a:gd name="connsiteY0" fmla="*/ 0 h 3251200"/>
                <a:gd name="connsiteX1" fmla="*/ 3251200 w 3251200"/>
                <a:gd name="connsiteY1" fmla="*/ 1625600 h 3251200"/>
                <a:gd name="connsiteX2" fmla="*/ 1625600 w 3251200"/>
                <a:gd name="connsiteY2" fmla="*/ 3251200 h 3251200"/>
                <a:gd name="connsiteX3" fmla="*/ 0 w 3251200"/>
                <a:gd name="connsiteY3" fmla="*/ 1625600 h 3251200"/>
                <a:gd name="connsiteX4" fmla="*/ 1717040 w 3251200"/>
                <a:gd name="connsiteY4" fmla="*/ 91440 h 3251200"/>
                <a:gd name="connsiteX0" fmla="*/ 1625600 w 3251200"/>
                <a:gd name="connsiteY0" fmla="*/ 0 h 3251200"/>
                <a:gd name="connsiteX1" fmla="*/ 3251200 w 3251200"/>
                <a:gd name="connsiteY1" fmla="*/ 1625600 h 3251200"/>
                <a:gd name="connsiteX2" fmla="*/ 1625600 w 3251200"/>
                <a:gd name="connsiteY2" fmla="*/ 3251200 h 3251200"/>
                <a:gd name="connsiteX3" fmla="*/ 0 w 3251200"/>
                <a:gd name="connsiteY3" fmla="*/ 1625600 h 3251200"/>
                <a:gd name="connsiteX0" fmla="*/ 1625600 w 1746014"/>
                <a:gd name="connsiteY0" fmla="*/ 0 h 3251200"/>
                <a:gd name="connsiteX1" fmla="*/ 1625600 w 1746014"/>
                <a:gd name="connsiteY1" fmla="*/ 3251200 h 3251200"/>
                <a:gd name="connsiteX2" fmla="*/ 0 w 1746014"/>
                <a:gd name="connsiteY2" fmla="*/ 1625600 h 3251200"/>
                <a:gd name="connsiteX0" fmla="*/ 1625600 w 1625600"/>
                <a:gd name="connsiteY0" fmla="*/ 1625600 h 1625600"/>
                <a:gd name="connsiteX1" fmla="*/ 0 w 1625600"/>
                <a:gd name="connsiteY1" fmla="*/ 0 h 1625600"/>
              </a:gdLst>
              <a:ahLst/>
              <a:cxnLst>
                <a:cxn ang="0">
                  <a:pos x="connsiteX0" y="connsiteY0"/>
                </a:cxn>
                <a:cxn ang="0">
                  <a:pos x="connsiteX1" y="connsiteY1"/>
                </a:cxn>
              </a:cxnLst>
              <a:rect l="l" t="t" r="r" b="b"/>
              <a:pathLst>
                <a:path w="1625600" h="1625600">
                  <a:moveTo>
                    <a:pt x="1625600" y="1625600"/>
                  </a:moveTo>
                  <a:cubicBezTo>
                    <a:pt x="727806" y="1625600"/>
                    <a:pt x="0" y="897794"/>
                    <a:pt x="0" y="0"/>
                  </a:cubicBezTo>
                </a:path>
              </a:pathLst>
            </a:custGeom>
            <a:noFill/>
            <a:ln w="254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EE688EA1-3D80-E319-3B14-D733D48E25FC}"/>
                </a:ext>
              </a:extLst>
            </p:cNvPr>
            <p:cNvCxnSpPr>
              <a:cxnSpLocks/>
              <a:endCxn id="11" idx="1"/>
            </p:cNvCxnSpPr>
            <p:nvPr/>
          </p:nvCxnSpPr>
          <p:spPr>
            <a:xfrm flipH="1">
              <a:off x="6725192" y="3323014"/>
              <a:ext cx="2807428" cy="0"/>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3" name="Text Placeholder 6">
            <a:extLst>
              <a:ext uri="{FF2B5EF4-FFF2-40B4-BE49-F238E27FC236}">
                <a16:creationId xmlns:a16="http://schemas.microsoft.com/office/drawing/2014/main" id="{4BF792A9-A19A-E9F8-C64C-436426162A2B}"/>
              </a:ext>
            </a:extLst>
          </p:cNvPr>
          <p:cNvSpPr txBox="1">
            <a:spLocks/>
          </p:cNvSpPr>
          <p:nvPr/>
        </p:nvSpPr>
        <p:spPr>
          <a:xfrm>
            <a:off x="1761596" y="5293777"/>
            <a:ext cx="2073570" cy="48474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fr-FR" sz="1600" dirty="0">
                <a:solidFill>
                  <a:prstClr val="black"/>
                </a:solidFill>
                <a:latin typeface="Nunito Sans"/>
              </a:rPr>
              <a:t>Email</a:t>
            </a:r>
            <a:endParaRPr lang="fr-FR" sz="2000" dirty="0">
              <a:solidFill>
                <a:prstClr val="black"/>
              </a:solidFill>
              <a:latin typeface="Nunito Sans"/>
            </a:endParaRPr>
          </a:p>
          <a:p>
            <a:pPr marL="0" indent="0">
              <a:spcBef>
                <a:spcPts val="0"/>
              </a:spcBef>
              <a:buFont typeface="Arial" panose="020B0604020202020204" pitchFamily="34" charset="0"/>
              <a:buNone/>
              <a:defRPr/>
            </a:pPr>
            <a:r>
              <a:rPr lang="en-US" sz="1200" dirty="0">
                <a:solidFill>
                  <a:schemeClr val="accent1"/>
                </a:solidFill>
                <a:latin typeface="Nunito Sans Light" pitchFamily="2" charset="0"/>
              </a:rPr>
              <a:t>marius.usvat@gmail.com</a:t>
            </a:r>
            <a:endParaRPr lang="en-US" dirty="0">
              <a:solidFill>
                <a:schemeClr val="accent1"/>
              </a:solidFill>
            </a:endParaRPr>
          </a:p>
        </p:txBody>
      </p:sp>
      <p:sp>
        <p:nvSpPr>
          <p:cNvPr id="14" name="Text Placeholder 7">
            <a:extLst>
              <a:ext uri="{FF2B5EF4-FFF2-40B4-BE49-F238E27FC236}">
                <a16:creationId xmlns:a16="http://schemas.microsoft.com/office/drawing/2014/main" id="{A3525FAD-EEC4-9ACC-BACE-BF673511099C}"/>
              </a:ext>
            </a:extLst>
          </p:cNvPr>
          <p:cNvSpPr txBox="1">
            <a:spLocks/>
          </p:cNvSpPr>
          <p:nvPr/>
        </p:nvSpPr>
        <p:spPr>
          <a:xfrm>
            <a:off x="8432073" y="5293777"/>
            <a:ext cx="2073570" cy="48474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Font typeface="Arial" panose="020B0604020202020204" pitchFamily="34" charset="0"/>
              <a:buNone/>
              <a:defRPr/>
            </a:pPr>
            <a:r>
              <a:rPr lang="fr-FR" sz="1600" dirty="0">
                <a:solidFill>
                  <a:prstClr val="black"/>
                </a:solidFill>
                <a:latin typeface="Nunito Sans"/>
              </a:rPr>
              <a:t>Téléphone</a:t>
            </a:r>
            <a:endParaRPr lang="fr-FR" sz="2000" dirty="0">
              <a:solidFill>
                <a:prstClr val="black"/>
              </a:solidFill>
              <a:latin typeface="Nunito Sans"/>
            </a:endParaRPr>
          </a:p>
          <a:p>
            <a:pPr marL="0" indent="0" algn="r">
              <a:spcBef>
                <a:spcPts val="0"/>
              </a:spcBef>
              <a:buFont typeface="Arial" panose="020B0604020202020204" pitchFamily="34" charset="0"/>
              <a:buNone/>
              <a:defRPr/>
            </a:pPr>
            <a:r>
              <a:rPr lang="en-US" sz="1200" dirty="0">
                <a:solidFill>
                  <a:schemeClr val="accent2"/>
                </a:solidFill>
                <a:latin typeface="Nunito Sans Light" pitchFamily="2" charset="0"/>
              </a:rPr>
              <a:t>+33 7 77 37 21 94</a:t>
            </a:r>
            <a:endParaRPr lang="en-US" dirty="0">
              <a:solidFill>
                <a:schemeClr val="accent2"/>
              </a:solidFill>
            </a:endParaRPr>
          </a:p>
        </p:txBody>
      </p:sp>
    </p:spTree>
    <p:extLst>
      <p:ext uri="{BB962C8B-B14F-4D97-AF65-F5344CB8AC3E}">
        <p14:creationId xmlns:p14="http://schemas.microsoft.com/office/powerpoint/2010/main" val="18968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VALEURS ET TYPES</a:t>
            </a:r>
          </a:p>
        </p:txBody>
      </p:sp>
      <p:sp>
        <p:nvSpPr>
          <p:cNvPr id="2" name="Rectangle: Rounded Corners 1">
            <a:extLst>
              <a:ext uri="{FF2B5EF4-FFF2-40B4-BE49-F238E27FC236}">
                <a16:creationId xmlns:a16="http://schemas.microsoft.com/office/drawing/2014/main" id="{EE18F08A-7876-CEA9-266D-E5E3B3AF56AC}"/>
              </a:ext>
            </a:extLst>
          </p:cNvPr>
          <p:cNvSpPr/>
          <p:nvPr/>
        </p:nvSpPr>
        <p:spPr>
          <a:xfrm>
            <a:off x="1443162" y="3198166"/>
            <a:ext cx="1493376"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25</a:t>
            </a:r>
          </a:p>
        </p:txBody>
      </p:sp>
      <p:sp>
        <p:nvSpPr>
          <p:cNvPr id="8" name="Rectangle: Rounded Corners 7">
            <a:extLst>
              <a:ext uri="{FF2B5EF4-FFF2-40B4-BE49-F238E27FC236}">
                <a16:creationId xmlns:a16="http://schemas.microsoft.com/office/drawing/2014/main" id="{A1E4035E-BB2C-F6A5-C6A1-2D65542D7E60}"/>
              </a:ext>
            </a:extLst>
          </p:cNvPr>
          <p:cNvSpPr/>
          <p:nvPr/>
        </p:nvSpPr>
        <p:spPr>
          <a:xfrm>
            <a:off x="4047262" y="3198167"/>
            <a:ext cx="1493376"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3.14</a:t>
            </a:r>
          </a:p>
        </p:txBody>
      </p:sp>
      <p:sp>
        <p:nvSpPr>
          <p:cNvPr id="9" name="Rectangle: Rounded Corners 8">
            <a:extLst>
              <a:ext uri="{FF2B5EF4-FFF2-40B4-BE49-F238E27FC236}">
                <a16:creationId xmlns:a16="http://schemas.microsoft.com/office/drawing/2014/main" id="{24AF03D7-DB99-E7CE-8039-54F83839B179}"/>
              </a:ext>
            </a:extLst>
          </p:cNvPr>
          <p:cNvSpPr/>
          <p:nvPr/>
        </p:nvSpPr>
        <p:spPr>
          <a:xfrm>
            <a:off x="6651362" y="3198167"/>
            <a:ext cx="1493376"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"Bonjour"</a:t>
            </a:r>
          </a:p>
        </p:txBody>
      </p:sp>
      <p:sp>
        <p:nvSpPr>
          <p:cNvPr id="11" name="Rectangle: Rounded Corners 10">
            <a:extLst>
              <a:ext uri="{FF2B5EF4-FFF2-40B4-BE49-F238E27FC236}">
                <a16:creationId xmlns:a16="http://schemas.microsoft.com/office/drawing/2014/main" id="{98FFE77D-D729-1BC8-D538-A82C4C1CA8A2}"/>
              </a:ext>
            </a:extLst>
          </p:cNvPr>
          <p:cNvSpPr/>
          <p:nvPr/>
        </p:nvSpPr>
        <p:spPr>
          <a:xfrm>
            <a:off x="9255462" y="3198166"/>
            <a:ext cx="1493376"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False</a:t>
            </a:r>
          </a:p>
        </p:txBody>
      </p:sp>
      <p:sp>
        <p:nvSpPr>
          <p:cNvPr id="13" name="TextBox 12">
            <a:extLst>
              <a:ext uri="{FF2B5EF4-FFF2-40B4-BE49-F238E27FC236}">
                <a16:creationId xmlns:a16="http://schemas.microsoft.com/office/drawing/2014/main" id="{9C897C45-8131-BD1B-FBFE-58BD27ACC763}"/>
              </a:ext>
            </a:extLst>
          </p:cNvPr>
          <p:cNvSpPr txBox="1"/>
          <p:nvPr/>
        </p:nvSpPr>
        <p:spPr>
          <a:xfrm>
            <a:off x="4653516" y="5270869"/>
            <a:ext cx="2884968" cy="784830"/>
          </a:xfrm>
          <a:prstGeom prst="rect">
            <a:avLst/>
          </a:prstGeom>
          <a:noFill/>
        </p:spPr>
        <p:txBody>
          <a:bodyPr wrap="square" rtlCol="0">
            <a:spAutoFit/>
          </a:bodyPr>
          <a:lstStyle/>
          <a:p>
            <a:pPr algn="ctr">
              <a:spcAft>
                <a:spcPts val="600"/>
              </a:spcAft>
            </a:pPr>
            <a:r>
              <a:rPr lang="fr-FR" sz="1600" dirty="0">
                <a:latin typeface="Nunito Sans" pitchFamily="2" charset="0"/>
              </a:rPr>
              <a:t>Types de valeurs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Python nous met à disposition 4 types « primitifs » d’informations à utiliser</a:t>
            </a:r>
          </a:p>
        </p:txBody>
      </p:sp>
      <p:sp>
        <p:nvSpPr>
          <p:cNvPr id="14" name="TextBox 13">
            <a:extLst>
              <a:ext uri="{FF2B5EF4-FFF2-40B4-BE49-F238E27FC236}">
                <a16:creationId xmlns:a16="http://schemas.microsoft.com/office/drawing/2014/main" id="{10FE09E5-178E-9F14-E81A-B94196D473CB}"/>
              </a:ext>
            </a:extLst>
          </p:cNvPr>
          <p:cNvSpPr txBox="1"/>
          <p:nvPr/>
        </p:nvSpPr>
        <p:spPr>
          <a:xfrm>
            <a:off x="1443162" y="4067993"/>
            <a:ext cx="1493376" cy="784830"/>
          </a:xfrm>
          <a:prstGeom prst="rect">
            <a:avLst/>
          </a:prstGeom>
          <a:noFill/>
        </p:spPr>
        <p:txBody>
          <a:bodyPr wrap="square" rtlCol="0">
            <a:spAutoFit/>
          </a:bodyPr>
          <a:lstStyle/>
          <a:p>
            <a:pPr algn="ctr">
              <a:spcAft>
                <a:spcPts val="600"/>
              </a:spcAft>
            </a:pPr>
            <a:r>
              <a:rPr lang="fr-FR" sz="1600" dirty="0">
                <a:latin typeface="Nunito Sans" pitchFamily="2" charset="0"/>
              </a:rPr>
              <a:t>Integer</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Représente un nombre entier</a:t>
            </a:r>
          </a:p>
        </p:txBody>
      </p:sp>
      <p:sp>
        <p:nvSpPr>
          <p:cNvPr id="16" name="TextBox 15">
            <a:extLst>
              <a:ext uri="{FF2B5EF4-FFF2-40B4-BE49-F238E27FC236}">
                <a16:creationId xmlns:a16="http://schemas.microsoft.com/office/drawing/2014/main" id="{D8A53695-EBC4-FA9E-4F0B-7C1838BB5C3D}"/>
              </a:ext>
            </a:extLst>
          </p:cNvPr>
          <p:cNvSpPr txBox="1"/>
          <p:nvPr/>
        </p:nvSpPr>
        <p:spPr>
          <a:xfrm>
            <a:off x="4047262" y="4067993"/>
            <a:ext cx="1493376" cy="784830"/>
          </a:xfrm>
          <a:prstGeom prst="rect">
            <a:avLst/>
          </a:prstGeom>
          <a:noFill/>
        </p:spPr>
        <p:txBody>
          <a:bodyPr wrap="square" rtlCol="0">
            <a:spAutoFit/>
          </a:bodyPr>
          <a:lstStyle/>
          <a:p>
            <a:pPr algn="ctr">
              <a:spcAft>
                <a:spcPts val="600"/>
              </a:spcAft>
            </a:pPr>
            <a:r>
              <a:rPr lang="fr-FR" sz="1600" dirty="0" err="1">
                <a:latin typeface="Nunito Sans" pitchFamily="2" charset="0"/>
              </a:rPr>
              <a:t>Float</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Représente un nombre à virgule</a:t>
            </a:r>
          </a:p>
        </p:txBody>
      </p:sp>
      <p:sp>
        <p:nvSpPr>
          <p:cNvPr id="22" name="TextBox 21">
            <a:extLst>
              <a:ext uri="{FF2B5EF4-FFF2-40B4-BE49-F238E27FC236}">
                <a16:creationId xmlns:a16="http://schemas.microsoft.com/office/drawing/2014/main" id="{1E81AEE9-8E5A-6B28-6917-6EF9F29E7D50}"/>
              </a:ext>
            </a:extLst>
          </p:cNvPr>
          <p:cNvSpPr txBox="1"/>
          <p:nvPr/>
        </p:nvSpPr>
        <p:spPr>
          <a:xfrm>
            <a:off x="6651362" y="4067993"/>
            <a:ext cx="1493376" cy="784830"/>
          </a:xfrm>
          <a:prstGeom prst="rect">
            <a:avLst/>
          </a:prstGeom>
          <a:noFill/>
        </p:spPr>
        <p:txBody>
          <a:bodyPr wrap="square" rtlCol="0">
            <a:spAutoFit/>
          </a:bodyPr>
          <a:lstStyle/>
          <a:p>
            <a:pPr algn="ctr">
              <a:spcAft>
                <a:spcPts val="600"/>
              </a:spcAft>
            </a:pPr>
            <a:r>
              <a:rPr lang="fr-FR" sz="1600" dirty="0">
                <a:latin typeface="Nunito Sans" pitchFamily="2" charset="0"/>
              </a:rPr>
              <a:t>String</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Représente un texte</a:t>
            </a:r>
          </a:p>
        </p:txBody>
      </p:sp>
      <p:sp>
        <p:nvSpPr>
          <p:cNvPr id="23" name="TextBox 22">
            <a:extLst>
              <a:ext uri="{FF2B5EF4-FFF2-40B4-BE49-F238E27FC236}">
                <a16:creationId xmlns:a16="http://schemas.microsoft.com/office/drawing/2014/main" id="{4550233A-EE4C-3B6F-21CD-F94F999CE5D9}"/>
              </a:ext>
            </a:extLst>
          </p:cNvPr>
          <p:cNvSpPr txBox="1"/>
          <p:nvPr/>
        </p:nvSpPr>
        <p:spPr>
          <a:xfrm>
            <a:off x="9255462" y="4067993"/>
            <a:ext cx="1493376" cy="784830"/>
          </a:xfrm>
          <a:prstGeom prst="rect">
            <a:avLst/>
          </a:prstGeom>
          <a:noFill/>
        </p:spPr>
        <p:txBody>
          <a:bodyPr wrap="square" rtlCol="0">
            <a:spAutoFit/>
          </a:bodyPr>
          <a:lstStyle/>
          <a:p>
            <a:pPr algn="ctr">
              <a:spcAft>
                <a:spcPts val="600"/>
              </a:spcAft>
            </a:pPr>
            <a:r>
              <a:rPr lang="fr-FR" sz="1600" dirty="0">
                <a:latin typeface="Nunito Sans" pitchFamily="2" charset="0"/>
              </a:rPr>
              <a:t>Boolean</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Représente soit « vrai » soit « faux »</a:t>
            </a:r>
          </a:p>
        </p:txBody>
      </p:sp>
      <p:sp>
        <p:nvSpPr>
          <p:cNvPr id="25" name="TextBox 24">
            <a:extLst>
              <a:ext uri="{FF2B5EF4-FFF2-40B4-BE49-F238E27FC236}">
                <a16:creationId xmlns:a16="http://schemas.microsoft.com/office/drawing/2014/main" id="{900A55B1-DC7E-B6E6-6FF4-2C8924C2360E}"/>
              </a:ext>
            </a:extLst>
          </p:cNvPr>
          <p:cNvSpPr txBox="1"/>
          <p:nvPr/>
        </p:nvSpPr>
        <p:spPr>
          <a:xfrm>
            <a:off x="4653516" y="1595631"/>
            <a:ext cx="2884968" cy="969496"/>
          </a:xfrm>
          <a:prstGeom prst="rect">
            <a:avLst/>
          </a:prstGeom>
          <a:noFill/>
        </p:spPr>
        <p:txBody>
          <a:bodyPr wrap="square" rtlCol="0">
            <a:spAutoFit/>
          </a:bodyPr>
          <a:lstStyle/>
          <a:p>
            <a:pPr algn="ctr">
              <a:spcAft>
                <a:spcPts val="600"/>
              </a:spcAft>
            </a:pPr>
            <a:r>
              <a:rPr lang="fr-FR" sz="1600" dirty="0">
                <a:latin typeface="Nunito Sans" pitchFamily="2" charset="0"/>
              </a:rPr>
              <a:t>Valeur</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Une valeur est tout simplement une information concrète: un nombre précis, un message, etc.</a:t>
            </a:r>
          </a:p>
        </p:txBody>
      </p:sp>
    </p:spTree>
    <p:extLst>
      <p:ext uri="{BB962C8B-B14F-4D97-AF65-F5344CB8AC3E}">
        <p14:creationId xmlns:p14="http://schemas.microsoft.com/office/powerpoint/2010/main" val="395724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3" grpId="0"/>
      <p:bldP spid="14" grpId="0"/>
      <p:bldP spid="16" grpId="0"/>
      <p:bldP spid="22" grpId="0"/>
      <p:bldP spid="23"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VARIABLES</a:t>
            </a:r>
          </a:p>
        </p:txBody>
      </p:sp>
      <p:sp>
        <p:nvSpPr>
          <p:cNvPr id="4" name="TextBox 3">
            <a:extLst>
              <a:ext uri="{FF2B5EF4-FFF2-40B4-BE49-F238E27FC236}">
                <a16:creationId xmlns:a16="http://schemas.microsoft.com/office/drawing/2014/main" id="{5109977C-424A-099C-961F-B771F20057BA}"/>
              </a:ext>
            </a:extLst>
          </p:cNvPr>
          <p:cNvSpPr txBox="1"/>
          <p:nvPr/>
        </p:nvSpPr>
        <p:spPr>
          <a:xfrm>
            <a:off x="4021019" y="1744380"/>
            <a:ext cx="4410600" cy="1569660"/>
          </a:xfrm>
          <a:prstGeom prst="rect">
            <a:avLst/>
          </a:prstGeom>
          <a:noFill/>
        </p:spPr>
        <p:txBody>
          <a:bodyPr wrap="square">
            <a:spAutoFit/>
          </a:bodyPr>
          <a:lstStyle/>
          <a:p>
            <a:r>
              <a:rPr lang="fr-FR" sz="2400" dirty="0">
                <a:solidFill>
                  <a:srgbClr val="00FF89"/>
                </a:solidFill>
                <a:latin typeface="Consolas" panose="020B0609020204030204" pitchFamily="49" charset="0"/>
              </a:rPr>
              <a:t>marque</a:t>
            </a:r>
            <a:r>
              <a:rPr lang="fr-FR" sz="2400" dirty="0">
                <a:solidFill>
                  <a:srgbClr val="F2F2F2">
                    <a:lumMod val="50000"/>
                  </a:srgbClr>
                </a:solidFill>
                <a:latin typeface="Consolas" panose="020B0609020204030204" pitchFamily="49" charset="0"/>
              </a:rPr>
              <a:t> = </a:t>
            </a:r>
            <a:r>
              <a:rPr lang="fr-FR" sz="2400" dirty="0">
                <a:solidFill>
                  <a:srgbClr val="FFC580"/>
                </a:solidFill>
                <a:latin typeface="Consolas" panose="020B0609020204030204" pitchFamily="49" charset="0"/>
              </a:rPr>
              <a:t>"Renault"</a:t>
            </a:r>
            <a:endParaRPr lang="fr-FR" sz="2400" dirty="0">
              <a:solidFill>
                <a:srgbClr val="C981FF"/>
              </a:solidFill>
              <a:latin typeface="Consolas" panose="020B0609020204030204" pitchFamily="49" charset="0"/>
            </a:endParaRPr>
          </a:p>
          <a:p>
            <a:r>
              <a:rPr lang="fr-FR" sz="2400" dirty="0" err="1">
                <a:solidFill>
                  <a:srgbClr val="00FF89"/>
                </a:solidFill>
                <a:latin typeface="Consolas" panose="020B0609020204030204" pitchFamily="49" charset="0"/>
              </a:rPr>
              <a:t>voitureElectrique</a:t>
            </a:r>
            <a:r>
              <a:rPr lang="fr-FR" sz="2400" dirty="0">
                <a:solidFill>
                  <a:srgbClr val="F2F2F2">
                    <a:lumMod val="50000"/>
                  </a:srgbClr>
                </a:solidFill>
                <a:latin typeface="Consolas" panose="020B0609020204030204" pitchFamily="49" charset="0"/>
              </a:rPr>
              <a:t> = </a:t>
            </a:r>
            <a:r>
              <a:rPr lang="fr-FR" sz="2400" dirty="0">
                <a:solidFill>
                  <a:srgbClr val="C981FF"/>
                </a:solidFill>
                <a:latin typeface="Consolas" panose="020B0609020204030204" pitchFamily="49" charset="0"/>
              </a:rPr>
              <a:t>False </a:t>
            </a:r>
            <a:r>
              <a:rPr lang="fr-FR" sz="2400" dirty="0">
                <a:solidFill>
                  <a:schemeClr val="accent3"/>
                </a:solidFill>
                <a:latin typeface="Consolas" panose="020B0609020204030204" pitchFamily="49" charset="0"/>
              </a:rPr>
              <a:t>distance</a:t>
            </a:r>
            <a:r>
              <a:rPr lang="fr-FR" sz="2400" dirty="0">
                <a:solidFill>
                  <a:schemeClr val="tx1">
                    <a:lumMod val="50000"/>
                  </a:schemeClr>
                </a:solidFill>
                <a:latin typeface="Consolas" panose="020B0609020204030204" pitchFamily="49" charset="0"/>
              </a:rPr>
              <a:t> = </a:t>
            </a:r>
            <a:r>
              <a:rPr lang="fr-FR" sz="2400" dirty="0">
                <a:solidFill>
                  <a:schemeClr val="accent4"/>
                </a:solidFill>
                <a:latin typeface="Consolas" panose="020B0609020204030204" pitchFamily="49" charset="0"/>
              </a:rPr>
              <a:t>200</a:t>
            </a:r>
          </a:p>
          <a:p>
            <a:r>
              <a:rPr lang="fr-FR" sz="2400" dirty="0">
                <a:solidFill>
                  <a:srgbClr val="00FF89"/>
                </a:solidFill>
                <a:latin typeface="Consolas" panose="020B0609020204030204" pitchFamily="49" charset="0"/>
              </a:rPr>
              <a:t>temps</a:t>
            </a:r>
            <a:r>
              <a:rPr lang="fr-FR" sz="2400" dirty="0">
                <a:solidFill>
                  <a:srgbClr val="F2F2F2">
                    <a:lumMod val="50000"/>
                  </a:srgbClr>
                </a:solidFill>
                <a:latin typeface="Consolas" panose="020B0609020204030204" pitchFamily="49" charset="0"/>
              </a:rPr>
              <a:t> = </a:t>
            </a:r>
            <a:r>
              <a:rPr lang="fr-FR" sz="2400" dirty="0">
                <a:solidFill>
                  <a:srgbClr val="C981FF"/>
                </a:solidFill>
                <a:latin typeface="Consolas" panose="020B0609020204030204" pitchFamily="49" charset="0"/>
              </a:rPr>
              <a:t>2.5</a:t>
            </a:r>
          </a:p>
        </p:txBody>
      </p:sp>
      <p:sp>
        <p:nvSpPr>
          <p:cNvPr id="5" name="TextBox 4">
            <a:extLst>
              <a:ext uri="{FF2B5EF4-FFF2-40B4-BE49-F238E27FC236}">
                <a16:creationId xmlns:a16="http://schemas.microsoft.com/office/drawing/2014/main" id="{F780FC44-69E4-AF98-CBB7-8414FBED12E9}"/>
              </a:ext>
            </a:extLst>
          </p:cNvPr>
          <p:cNvSpPr txBox="1"/>
          <p:nvPr/>
        </p:nvSpPr>
        <p:spPr>
          <a:xfrm>
            <a:off x="1053082" y="2136795"/>
            <a:ext cx="2239880" cy="784830"/>
          </a:xfrm>
          <a:prstGeom prst="rect">
            <a:avLst/>
          </a:prstGeom>
          <a:noFill/>
        </p:spPr>
        <p:txBody>
          <a:bodyPr wrap="square" rtlCol="0">
            <a:spAutoFit/>
          </a:bodyPr>
          <a:lstStyle/>
          <a:p>
            <a:pPr algn="ctr">
              <a:spcAft>
                <a:spcPts val="600"/>
              </a:spcAft>
            </a:pPr>
            <a:r>
              <a:rPr lang="fr-FR" sz="1600" dirty="0">
                <a:latin typeface="Nunito Sans" pitchFamily="2" charset="0"/>
              </a:rPr>
              <a:t>Les variables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Stockent des valeurs et permettent de les réutiliser</a:t>
            </a:r>
          </a:p>
        </p:txBody>
      </p:sp>
      <p:sp>
        <p:nvSpPr>
          <p:cNvPr id="15" name="TextBox 14">
            <a:extLst>
              <a:ext uri="{FF2B5EF4-FFF2-40B4-BE49-F238E27FC236}">
                <a16:creationId xmlns:a16="http://schemas.microsoft.com/office/drawing/2014/main" id="{05AFC0C6-D654-B78F-A46C-A5A33356B556}"/>
              </a:ext>
            </a:extLst>
          </p:cNvPr>
          <p:cNvSpPr txBox="1"/>
          <p:nvPr/>
        </p:nvSpPr>
        <p:spPr>
          <a:xfrm>
            <a:off x="8758554" y="3314040"/>
            <a:ext cx="2947892" cy="969496"/>
          </a:xfrm>
          <a:prstGeom prst="rect">
            <a:avLst/>
          </a:prstGeom>
          <a:noFill/>
        </p:spPr>
        <p:txBody>
          <a:bodyPr wrap="square" rtlCol="0">
            <a:spAutoFit/>
          </a:bodyPr>
          <a:lstStyle/>
          <a:p>
            <a:pPr algn="ctr">
              <a:spcAft>
                <a:spcPts val="600"/>
              </a:spcAft>
            </a:pPr>
            <a:r>
              <a:rPr lang="fr-FR" sz="1600" dirty="0">
                <a:latin typeface="Nunito Sans" pitchFamily="2" charset="0"/>
              </a:rPr>
              <a:t>Utilisation</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Lorsqu’une variable est utilisée dans un calcul ou fonction, elle est remplacée par la valeur qu’elle contient</a:t>
            </a:r>
          </a:p>
        </p:txBody>
      </p:sp>
      <p:sp>
        <p:nvSpPr>
          <p:cNvPr id="17" name="TextBox 16">
            <a:extLst>
              <a:ext uri="{FF2B5EF4-FFF2-40B4-BE49-F238E27FC236}">
                <a16:creationId xmlns:a16="http://schemas.microsoft.com/office/drawing/2014/main" id="{9091CD70-79A0-D7A1-1069-B60F09D25EBD}"/>
              </a:ext>
            </a:extLst>
          </p:cNvPr>
          <p:cNvSpPr txBox="1"/>
          <p:nvPr/>
        </p:nvSpPr>
        <p:spPr>
          <a:xfrm>
            <a:off x="4014744" y="3572267"/>
            <a:ext cx="4410600" cy="461665"/>
          </a:xfrm>
          <a:prstGeom prst="rect">
            <a:avLst/>
          </a:prstGeom>
          <a:noFill/>
        </p:spPr>
        <p:txBody>
          <a:bodyPr wrap="square">
            <a:spAutoFit/>
          </a:bodyPr>
          <a:lstStyle/>
          <a:p>
            <a:pPr lvl="0">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lang="fr-FR" sz="2400" dirty="0">
                <a:solidFill>
                  <a:srgbClr val="00FF89"/>
                </a:solidFill>
                <a:latin typeface="Consolas" panose="020B0609020204030204" pitchFamily="49" charset="0"/>
              </a:rPr>
              <a:t>marque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2" name="Rectangle: Rounded Corners 1">
            <a:extLst>
              <a:ext uri="{FF2B5EF4-FFF2-40B4-BE49-F238E27FC236}">
                <a16:creationId xmlns:a16="http://schemas.microsoft.com/office/drawing/2014/main" id="{671B153E-DA65-8118-6A79-3FF256564743}"/>
              </a:ext>
            </a:extLst>
          </p:cNvPr>
          <p:cNvSpPr/>
          <p:nvPr/>
        </p:nvSpPr>
        <p:spPr>
          <a:xfrm>
            <a:off x="6188145" y="4649864"/>
            <a:ext cx="1493376"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"Renault"</a:t>
            </a:r>
          </a:p>
        </p:txBody>
      </p:sp>
      <p:sp>
        <p:nvSpPr>
          <p:cNvPr id="9" name="Rectangle: Rounded Corners 8">
            <a:extLst>
              <a:ext uri="{FF2B5EF4-FFF2-40B4-BE49-F238E27FC236}">
                <a16:creationId xmlns:a16="http://schemas.microsoft.com/office/drawing/2014/main" id="{C1C6529E-20DB-0E3D-FBB7-FF034C3C2669}"/>
              </a:ext>
            </a:extLst>
          </p:cNvPr>
          <p:cNvSpPr/>
          <p:nvPr/>
        </p:nvSpPr>
        <p:spPr>
          <a:xfrm>
            <a:off x="4731489" y="4605700"/>
            <a:ext cx="2991242" cy="54999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t"/>
          <a:lstStyle/>
          <a:p>
            <a:r>
              <a:rPr lang="fr-FR" sz="2400" dirty="0">
                <a:solidFill>
                  <a:srgbClr val="00FF89"/>
                </a:solidFill>
                <a:latin typeface="Consolas" panose="020B0609020204030204" pitchFamily="49" charset="0"/>
              </a:rPr>
              <a:t>marque</a:t>
            </a:r>
            <a:endParaRPr lang="en-US" dirty="0">
              <a:solidFill>
                <a:schemeClr val="accent3"/>
              </a:solidFill>
              <a:latin typeface="Consolas" panose="020B0609020204030204" pitchFamily="49" charset="0"/>
            </a:endParaRPr>
          </a:p>
        </p:txBody>
      </p:sp>
      <p:sp>
        <p:nvSpPr>
          <p:cNvPr id="11" name="TextBox 10">
            <a:extLst>
              <a:ext uri="{FF2B5EF4-FFF2-40B4-BE49-F238E27FC236}">
                <a16:creationId xmlns:a16="http://schemas.microsoft.com/office/drawing/2014/main" id="{527AEF4D-89D7-8107-AD9C-C8F821AA4157}"/>
              </a:ext>
            </a:extLst>
          </p:cNvPr>
          <p:cNvSpPr txBox="1"/>
          <p:nvPr/>
        </p:nvSpPr>
        <p:spPr>
          <a:xfrm>
            <a:off x="2221721" y="5600589"/>
            <a:ext cx="335988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14" name="Rectangle: Rounded Corners 13">
            <a:extLst>
              <a:ext uri="{FF2B5EF4-FFF2-40B4-BE49-F238E27FC236}">
                <a16:creationId xmlns:a16="http://schemas.microsoft.com/office/drawing/2014/main" id="{9F014694-6C6B-9435-3059-0879C7F873B6}"/>
              </a:ext>
            </a:extLst>
          </p:cNvPr>
          <p:cNvSpPr/>
          <p:nvPr/>
        </p:nvSpPr>
        <p:spPr>
          <a:xfrm>
            <a:off x="3512732" y="5556424"/>
            <a:ext cx="1612604" cy="54999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fr-FR" sz="2400" dirty="0">
                <a:solidFill>
                  <a:srgbClr val="00FF89"/>
                </a:solidFill>
                <a:latin typeface="Consolas" panose="020B0609020204030204" pitchFamily="49" charset="0"/>
              </a:rPr>
              <a:t>marque</a:t>
            </a:r>
            <a:endParaRPr lang="en-US" dirty="0">
              <a:solidFill>
                <a:schemeClr val="accent3"/>
              </a:solidFill>
              <a:latin typeface="Consolas" panose="020B0609020204030204" pitchFamily="49" charset="0"/>
            </a:endParaRPr>
          </a:p>
        </p:txBody>
      </p:sp>
      <p:sp>
        <p:nvSpPr>
          <p:cNvPr id="16" name="TextBox 15">
            <a:extLst>
              <a:ext uri="{FF2B5EF4-FFF2-40B4-BE49-F238E27FC236}">
                <a16:creationId xmlns:a16="http://schemas.microsoft.com/office/drawing/2014/main" id="{1A757371-117B-5404-3980-1EA8302B3676}"/>
              </a:ext>
            </a:extLst>
          </p:cNvPr>
          <p:cNvSpPr txBox="1"/>
          <p:nvPr/>
        </p:nvSpPr>
        <p:spPr>
          <a:xfrm>
            <a:off x="6872616" y="5600589"/>
            <a:ext cx="335988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23" name="Rectangle: Rounded Corners 22">
            <a:extLst>
              <a:ext uri="{FF2B5EF4-FFF2-40B4-BE49-F238E27FC236}">
                <a16:creationId xmlns:a16="http://schemas.microsoft.com/office/drawing/2014/main" id="{15F79389-C5AC-F227-DB94-7D13172E6275}"/>
              </a:ext>
            </a:extLst>
          </p:cNvPr>
          <p:cNvSpPr/>
          <p:nvPr/>
        </p:nvSpPr>
        <p:spPr>
          <a:xfrm>
            <a:off x="8233874" y="5600589"/>
            <a:ext cx="1493376"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"Renault"</a:t>
            </a:r>
          </a:p>
        </p:txBody>
      </p:sp>
      <p:cxnSp>
        <p:nvCxnSpPr>
          <p:cNvPr id="6" name="Straight Arrow Connector 5">
            <a:extLst>
              <a:ext uri="{FF2B5EF4-FFF2-40B4-BE49-F238E27FC236}">
                <a16:creationId xmlns:a16="http://schemas.microsoft.com/office/drawing/2014/main" id="{1379B718-20EB-6072-72F5-A35EBD9FCC5D}"/>
              </a:ext>
            </a:extLst>
          </p:cNvPr>
          <p:cNvCxnSpPr>
            <a:cxnSpLocks/>
            <a:stCxn id="11" idx="3"/>
            <a:endCxn id="16" idx="1"/>
          </p:cNvCxnSpPr>
          <p:nvPr/>
        </p:nvCxnSpPr>
        <p:spPr>
          <a:xfrm>
            <a:off x="5581605" y="5831422"/>
            <a:ext cx="12910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28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p:bldP spid="17" grpId="0"/>
      <p:bldP spid="2" grpId="0" animBg="1"/>
      <p:bldP spid="9" grpId="0" animBg="1"/>
      <p:bldP spid="11" grpId="0"/>
      <p:bldP spid="14" grpId="0" animBg="1"/>
      <p:bldP spid="16" grpId="0"/>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CONSULTER LE TYPE D’UNE VALEUR</a:t>
            </a:r>
          </a:p>
        </p:txBody>
      </p:sp>
      <p:sp>
        <p:nvSpPr>
          <p:cNvPr id="4" name="TextBox 3">
            <a:extLst>
              <a:ext uri="{FF2B5EF4-FFF2-40B4-BE49-F238E27FC236}">
                <a16:creationId xmlns:a16="http://schemas.microsoft.com/office/drawing/2014/main" id="{5109977C-424A-099C-961F-B771F20057BA}"/>
              </a:ext>
            </a:extLst>
          </p:cNvPr>
          <p:cNvSpPr txBox="1"/>
          <p:nvPr/>
        </p:nvSpPr>
        <p:spPr>
          <a:xfrm>
            <a:off x="4793579" y="2423084"/>
            <a:ext cx="2716174" cy="830997"/>
          </a:xfrm>
          <a:prstGeom prst="rect">
            <a:avLst/>
          </a:prstGeom>
          <a:noFill/>
        </p:spPr>
        <p:txBody>
          <a:bodyPr wrap="square">
            <a:spAutoFit/>
          </a:bodyPr>
          <a:lstStyle/>
          <a:p>
            <a:r>
              <a:rPr lang="fr-FR" sz="2400" dirty="0">
                <a:solidFill>
                  <a:schemeClr val="accent2"/>
                </a:solidFill>
                <a:latin typeface="Consolas" panose="020B0609020204030204" pitchFamily="49" charset="0"/>
              </a:rPr>
              <a:t>type</a:t>
            </a:r>
            <a:r>
              <a:rPr lang="fr-FR" sz="2400" dirty="0">
                <a:solidFill>
                  <a:schemeClr val="tx1">
                    <a:lumMod val="50000"/>
                  </a:schemeClr>
                </a:solidFill>
                <a:latin typeface="Consolas" panose="020B0609020204030204" pitchFamily="49" charset="0"/>
              </a:rPr>
              <a:t>(</a:t>
            </a:r>
            <a:r>
              <a:rPr lang="fr-FR" sz="2400" dirty="0" err="1">
                <a:solidFill>
                  <a:schemeClr val="accent4"/>
                </a:solidFill>
                <a:latin typeface="Consolas" panose="020B0609020204030204" pitchFamily="49" charset="0"/>
              </a:rPr>
              <a:t>True</a:t>
            </a:r>
            <a:r>
              <a:rPr lang="fr-FR" sz="2400" dirty="0">
                <a:solidFill>
                  <a:schemeClr val="tx1">
                    <a:lumMod val="50000"/>
                  </a:schemeClr>
                </a:solidFill>
                <a:latin typeface="Consolas" panose="020B0609020204030204" pitchFamily="49" charset="0"/>
              </a:rPr>
              <a:t>)</a:t>
            </a:r>
          </a:p>
          <a:p>
            <a:r>
              <a:rPr lang="fr-FR" sz="2400" dirty="0">
                <a:solidFill>
                  <a:schemeClr val="accent2"/>
                </a:solidFill>
                <a:latin typeface="Consolas" panose="020B0609020204030204" pitchFamily="49" charset="0"/>
              </a:rPr>
              <a:t>type</a:t>
            </a:r>
            <a:r>
              <a:rPr lang="fr-FR" sz="2400" dirty="0">
                <a:solidFill>
                  <a:schemeClr val="tx1">
                    <a:lumMod val="50000"/>
                  </a:schemeClr>
                </a:solidFill>
                <a:latin typeface="Consolas" panose="020B0609020204030204" pitchFamily="49" charset="0"/>
              </a:rPr>
              <a:t>(</a:t>
            </a:r>
            <a:r>
              <a:rPr lang="fr-FR" sz="2400" dirty="0">
                <a:solidFill>
                  <a:schemeClr val="accent4"/>
                </a:solidFill>
                <a:latin typeface="Consolas" panose="020B0609020204030204" pitchFamily="49" charset="0"/>
              </a:rPr>
              <a:t>2.718</a:t>
            </a:r>
            <a:r>
              <a:rPr lang="fr-FR" sz="2400" dirty="0">
                <a:solidFill>
                  <a:schemeClr val="tx1">
                    <a:lumMod val="50000"/>
                  </a:schemeClr>
                </a:solidFill>
                <a:latin typeface="Consolas" panose="020B0609020204030204" pitchFamily="49" charset="0"/>
              </a:rPr>
              <a:t>)</a:t>
            </a:r>
          </a:p>
        </p:txBody>
      </p:sp>
      <p:sp>
        <p:nvSpPr>
          <p:cNvPr id="5" name="TextBox 4">
            <a:extLst>
              <a:ext uri="{FF2B5EF4-FFF2-40B4-BE49-F238E27FC236}">
                <a16:creationId xmlns:a16="http://schemas.microsoft.com/office/drawing/2014/main" id="{F780FC44-69E4-AF98-CBB7-8414FBED12E9}"/>
              </a:ext>
            </a:extLst>
          </p:cNvPr>
          <p:cNvSpPr txBox="1"/>
          <p:nvPr/>
        </p:nvSpPr>
        <p:spPr>
          <a:xfrm>
            <a:off x="1408350" y="2538500"/>
            <a:ext cx="2239880" cy="600164"/>
          </a:xfrm>
          <a:prstGeom prst="rect">
            <a:avLst/>
          </a:prstGeom>
          <a:noFill/>
        </p:spPr>
        <p:txBody>
          <a:bodyPr wrap="square" rtlCol="0">
            <a:spAutoFit/>
          </a:bodyPr>
          <a:lstStyle/>
          <a:p>
            <a:pPr algn="ctr">
              <a:spcAft>
                <a:spcPts val="600"/>
              </a:spcAft>
            </a:pPr>
            <a:r>
              <a:rPr lang="fr-FR" sz="1600" dirty="0">
                <a:latin typeface="Nunito Sans" pitchFamily="2" charset="0"/>
              </a:rPr>
              <a:t>La fonction </a:t>
            </a:r>
            <a:r>
              <a:rPr lang="fr-FR" sz="1600" dirty="0">
                <a:solidFill>
                  <a:schemeClr val="accent2"/>
                </a:solidFill>
                <a:latin typeface="Consolas" panose="020B0609020204030204" pitchFamily="49" charset="0"/>
              </a:rPr>
              <a:t>type</a:t>
            </a:r>
            <a:r>
              <a:rPr lang="fr-FR" sz="1600" dirty="0">
                <a:solidFill>
                  <a:schemeClr val="tx1">
                    <a:lumMod val="50000"/>
                  </a:schemeClr>
                </a:solidFill>
                <a:latin typeface="Consolas" panose="020B0609020204030204" pitchFamily="49" charset="0"/>
              </a:rPr>
              <a:t>()</a:t>
            </a:r>
          </a:p>
          <a:p>
            <a:pPr algn="ctr"/>
            <a:r>
              <a:rPr lang="fr-FR" sz="1200" dirty="0">
                <a:solidFill>
                  <a:schemeClr val="tx1">
                    <a:lumMod val="50000"/>
                  </a:schemeClr>
                </a:solidFill>
                <a:latin typeface="Nunito Sans Light" pitchFamily="2" charset="0"/>
              </a:rPr>
              <a:t>Récupère le type d’une valeur</a:t>
            </a:r>
          </a:p>
        </p:txBody>
      </p:sp>
      <p:sp>
        <p:nvSpPr>
          <p:cNvPr id="15" name="TextBox 14">
            <a:extLst>
              <a:ext uri="{FF2B5EF4-FFF2-40B4-BE49-F238E27FC236}">
                <a16:creationId xmlns:a16="http://schemas.microsoft.com/office/drawing/2014/main" id="{05AFC0C6-D654-B78F-A46C-A5A33356B556}"/>
              </a:ext>
            </a:extLst>
          </p:cNvPr>
          <p:cNvSpPr txBox="1"/>
          <p:nvPr/>
        </p:nvSpPr>
        <p:spPr>
          <a:xfrm>
            <a:off x="1233610" y="4274427"/>
            <a:ext cx="2589360" cy="1154162"/>
          </a:xfrm>
          <a:prstGeom prst="rect">
            <a:avLst/>
          </a:prstGeom>
          <a:noFill/>
        </p:spPr>
        <p:txBody>
          <a:bodyPr wrap="square" rtlCol="0">
            <a:spAutoFit/>
          </a:bodyPr>
          <a:lstStyle/>
          <a:p>
            <a:pPr algn="ctr">
              <a:spcAft>
                <a:spcPts val="600"/>
              </a:spcAft>
            </a:pPr>
            <a:r>
              <a:rPr lang="fr-FR" sz="1600" dirty="0">
                <a:latin typeface="Nunito Sans" pitchFamily="2" charset="0"/>
              </a:rPr>
              <a:t>Afficher le type</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Nous pouvons prendre le résultat de la fonction </a:t>
            </a:r>
            <a:r>
              <a:rPr lang="fr-FR" sz="1200" dirty="0">
                <a:solidFill>
                  <a:srgbClr val="FF8B00"/>
                </a:solidFill>
                <a:latin typeface="Consolas" panose="020B0609020204030204" pitchFamily="49" charset="0"/>
              </a:rPr>
              <a:t>type</a:t>
            </a:r>
            <a:r>
              <a:rPr lang="fr-FR" sz="1200" dirty="0">
                <a:solidFill>
                  <a:schemeClr val="tx1">
                    <a:lumMod val="50000"/>
                  </a:schemeClr>
                </a:solidFill>
                <a:latin typeface="Consolas" panose="020B0609020204030204" pitchFamily="49" charset="0"/>
              </a:rPr>
              <a:t>()</a:t>
            </a:r>
            <a:r>
              <a:rPr lang="fr-FR" sz="1200" dirty="0">
                <a:solidFill>
                  <a:schemeClr val="tx1">
                    <a:lumMod val="50000"/>
                  </a:schemeClr>
                </a:solidFill>
                <a:latin typeface="Nunito Sans Light" pitchFamily="2" charset="0"/>
              </a:rPr>
              <a:t> et le donner à la fonction </a:t>
            </a:r>
            <a:r>
              <a:rPr lang="fr-FR" sz="1200" dirty="0" err="1">
                <a:solidFill>
                  <a:srgbClr val="FF8B00"/>
                </a:solidFill>
                <a:latin typeface="Consolas" panose="020B0609020204030204" pitchFamily="49" charset="0"/>
              </a:rPr>
              <a:t>print</a:t>
            </a:r>
            <a:r>
              <a:rPr lang="fr-FR" sz="1200" dirty="0">
                <a:solidFill>
                  <a:schemeClr val="tx1">
                    <a:lumMod val="50000"/>
                  </a:schemeClr>
                </a:solidFill>
                <a:latin typeface="Consolas" panose="020B0609020204030204" pitchFamily="49" charset="0"/>
              </a:rPr>
              <a:t>()</a:t>
            </a:r>
            <a:r>
              <a:rPr lang="fr-FR" sz="1200" dirty="0">
                <a:solidFill>
                  <a:schemeClr val="tx1">
                    <a:lumMod val="50000"/>
                  </a:schemeClr>
                </a:solidFill>
                <a:latin typeface="Nunito Sans Light" pitchFamily="2" charset="0"/>
              </a:rPr>
              <a:t> afin de l’afficher dans le terminal </a:t>
            </a:r>
          </a:p>
        </p:txBody>
      </p:sp>
      <p:sp>
        <p:nvSpPr>
          <p:cNvPr id="18" name="TextBox 17">
            <a:extLst>
              <a:ext uri="{FF2B5EF4-FFF2-40B4-BE49-F238E27FC236}">
                <a16:creationId xmlns:a16="http://schemas.microsoft.com/office/drawing/2014/main" id="{4266C9F3-6F18-BDA9-4812-92FB08156134}"/>
              </a:ext>
            </a:extLst>
          </p:cNvPr>
          <p:cNvSpPr txBox="1"/>
          <p:nvPr/>
        </p:nvSpPr>
        <p:spPr>
          <a:xfrm>
            <a:off x="8523956" y="3442373"/>
            <a:ext cx="2434434" cy="969496"/>
          </a:xfrm>
          <a:prstGeom prst="rect">
            <a:avLst/>
          </a:prstGeom>
          <a:noFill/>
        </p:spPr>
        <p:txBody>
          <a:bodyPr wrap="square" rtlCol="0">
            <a:spAutoFit/>
          </a:bodyPr>
          <a:lstStyle/>
          <a:p>
            <a:pPr algn="ctr">
              <a:spcAft>
                <a:spcPts val="600"/>
              </a:spcAft>
            </a:pPr>
            <a:r>
              <a:rPr lang="fr-FR" sz="1600" dirty="0">
                <a:latin typeface="Nunito Sans" pitchFamily="2" charset="0"/>
              </a:rPr>
              <a:t>Type des variables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Les variables contiennent des valeurs, elles peuvent donc être utilises avec la fonction </a:t>
            </a:r>
            <a:r>
              <a:rPr lang="fr-FR" sz="1200" dirty="0">
                <a:solidFill>
                  <a:srgbClr val="FF8B00"/>
                </a:solidFill>
                <a:latin typeface="Consolas" panose="020B0609020204030204" pitchFamily="49" charset="0"/>
              </a:rPr>
              <a:t>type</a:t>
            </a:r>
            <a:r>
              <a:rPr lang="fr-FR" sz="1200" dirty="0">
                <a:solidFill>
                  <a:schemeClr val="tx1">
                    <a:lumMod val="50000"/>
                  </a:schemeClr>
                </a:solidFill>
                <a:latin typeface="Consolas" panose="020B0609020204030204" pitchFamily="49" charset="0"/>
              </a:rPr>
              <a:t>()</a:t>
            </a:r>
            <a:endParaRPr lang="fr-FR" sz="1200" dirty="0">
              <a:solidFill>
                <a:schemeClr val="tx1">
                  <a:lumMod val="50000"/>
                </a:schemeClr>
              </a:solidFill>
              <a:latin typeface="Nunito Sans Light" pitchFamily="2" charset="0"/>
            </a:endParaRPr>
          </a:p>
        </p:txBody>
      </p:sp>
      <p:sp>
        <p:nvSpPr>
          <p:cNvPr id="9" name="TextBox 8">
            <a:extLst>
              <a:ext uri="{FF2B5EF4-FFF2-40B4-BE49-F238E27FC236}">
                <a16:creationId xmlns:a16="http://schemas.microsoft.com/office/drawing/2014/main" id="{4CBBED6F-08D8-46C4-997B-1676B75A2050}"/>
              </a:ext>
            </a:extLst>
          </p:cNvPr>
          <p:cNvSpPr txBox="1"/>
          <p:nvPr/>
        </p:nvSpPr>
        <p:spPr>
          <a:xfrm>
            <a:off x="4793579" y="3511623"/>
            <a:ext cx="271617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distance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200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type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distance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13" name="TextBox 12">
            <a:extLst>
              <a:ext uri="{FF2B5EF4-FFF2-40B4-BE49-F238E27FC236}">
                <a16:creationId xmlns:a16="http://schemas.microsoft.com/office/drawing/2014/main" id="{A45941BA-B06F-9299-AA40-8DC00A5C36FF}"/>
              </a:ext>
            </a:extLst>
          </p:cNvPr>
          <p:cNvSpPr txBox="1"/>
          <p:nvPr/>
        </p:nvSpPr>
        <p:spPr>
          <a:xfrm>
            <a:off x="4793579" y="4620676"/>
            <a:ext cx="27161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type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16</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endParaRPr lang="en-US" dirty="0"/>
          </a:p>
        </p:txBody>
      </p:sp>
    </p:spTree>
    <p:extLst>
      <p:ext uri="{BB962C8B-B14F-4D97-AF65-F5344CB8AC3E}">
        <p14:creationId xmlns:p14="http://schemas.microsoft.com/office/powerpoint/2010/main" val="374420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p:bldP spid="18" grpId="0"/>
      <p:bldP spid="9"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OPERATEURS ARITHMÉTIQUES</a:t>
            </a:r>
          </a:p>
        </p:txBody>
      </p:sp>
      <p:sp>
        <p:nvSpPr>
          <p:cNvPr id="4" name="TextBox 3">
            <a:extLst>
              <a:ext uri="{FF2B5EF4-FFF2-40B4-BE49-F238E27FC236}">
                <a16:creationId xmlns:a16="http://schemas.microsoft.com/office/drawing/2014/main" id="{5109977C-424A-099C-961F-B771F20057BA}"/>
              </a:ext>
            </a:extLst>
          </p:cNvPr>
          <p:cNvSpPr txBox="1"/>
          <p:nvPr/>
        </p:nvSpPr>
        <p:spPr>
          <a:xfrm>
            <a:off x="3246881" y="1733489"/>
            <a:ext cx="5906846" cy="461665"/>
          </a:xfrm>
          <a:prstGeom prst="rect">
            <a:avLst/>
          </a:prstGeom>
          <a:noFill/>
        </p:spPr>
        <p:txBody>
          <a:bodyPr wrap="square">
            <a:spAutoFit/>
          </a:bodyPr>
          <a:lstStyle/>
          <a:p>
            <a:r>
              <a:rPr lang="fr-FR" sz="2400" dirty="0">
                <a:solidFill>
                  <a:schemeClr val="accent3"/>
                </a:solidFill>
                <a:latin typeface="Consolas" panose="020B0609020204030204" pitchFamily="49" charset="0"/>
              </a:rPr>
              <a:t>total</a:t>
            </a:r>
            <a:r>
              <a:rPr lang="fr-FR" sz="2400" dirty="0">
                <a:solidFill>
                  <a:schemeClr val="tx1">
                    <a:lumMod val="50000"/>
                  </a:schemeClr>
                </a:solidFill>
                <a:latin typeface="Consolas" panose="020B0609020204030204" pitchFamily="49" charset="0"/>
              </a:rPr>
              <a:t> = </a:t>
            </a:r>
            <a:r>
              <a:rPr lang="fr-FR" sz="2400" dirty="0">
                <a:solidFill>
                  <a:schemeClr val="accent4"/>
                </a:solidFill>
                <a:latin typeface="Consolas" panose="020B0609020204030204" pitchFamily="49" charset="0"/>
              </a:rPr>
              <a:t>6.75</a:t>
            </a:r>
            <a:r>
              <a:rPr lang="fr-FR" sz="2400" dirty="0">
                <a:solidFill>
                  <a:schemeClr val="tx1">
                    <a:lumMod val="50000"/>
                  </a:schemeClr>
                </a:solidFill>
                <a:latin typeface="Consolas" panose="020B0609020204030204" pitchFamily="49" charset="0"/>
              </a:rPr>
              <a:t> + </a:t>
            </a:r>
            <a:r>
              <a:rPr lang="fr-FR" sz="2400" dirty="0">
                <a:solidFill>
                  <a:schemeClr val="accent4"/>
                </a:solidFill>
                <a:latin typeface="Consolas" panose="020B0609020204030204" pitchFamily="49" charset="0"/>
              </a:rPr>
              <a:t>3.25</a:t>
            </a:r>
            <a:endParaRPr lang="fr-FR" sz="2400" dirty="0">
              <a:solidFill>
                <a:schemeClr val="accent3"/>
              </a:solidFill>
              <a:latin typeface="Consolas" panose="020B0609020204030204" pitchFamily="49" charset="0"/>
            </a:endParaRPr>
          </a:p>
        </p:txBody>
      </p:sp>
      <p:sp>
        <p:nvSpPr>
          <p:cNvPr id="5" name="TextBox 4">
            <a:extLst>
              <a:ext uri="{FF2B5EF4-FFF2-40B4-BE49-F238E27FC236}">
                <a16:creationId xmlns:a16="http://schemas.microsoft.com/office/drawing/2014/main" id="{F780FC44-69E4-AF98-CBB7-8414FBED12E9}"/>
              </a:ext>
            </a:extLst>
          </p:cNvPr>
          <p:cNvSpPr txBox="1"/>
          <p:nvPr/>
        </p:nvSpPr>
        <p:spPr>
          <a:xfrm>
            <a:off x="773172" y="3180414"/>
            <a:ext cx="2044612" cy="1215717"/>
          </a:xfrm>
          <a:prstGeom prst="rect">
            <a:avLst/>
          </a:prstGeom>
          <a:noFill/>
        </p:spPr>
        <p:txBody>
          <a:bodyPr wrap="square" rtlCol="0">
            <a:spAutoFit/>
          </a:bodyPr>
          <a:lstStyle/>
          <a:p>
            <a:pPr algn="ctr">
              <a:spcAft>
                <a:spcPts val="600"/>
              </a:spcAft>
            </a:pPr>
            <a:r>
              <a:rPr lang="fr-FR" sz="1600" dirty="0">
                <a:latin typeface="Nunito Sans" pitchFamily="2" charset="0"/>
              </a:rPr>
              <a:t>Les operateurs arithmétiques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Permettent d’effecteur des calculs mathématiques simples entre deux valeurs</a:t>
            </a:r>
          </a:p>
        </p:txBody>
      </p:sp>
      <p:sp>
        <p:nvSpPr>
          <p:cNvPr id="6" name="TextBox 5">
            <a:extLst>
              <a:ext uri="{FF2B5EF4-FFF2-40B4-BE49-F238E27FC236}">
                <a16:creationId xmlns:a16="http://schemas.microsoft.com/office/drawing/2014/main" id="{C7B30B34-9C23-FFEB-E8BB-1218C4610C7F}"/>
              </a:ext>
            </a:extLst>
          </p:cNvPr>
          <p:cNvSpPr txBox="1"/>
          <p:nvPr/>
        </p:nvSpPr>
        <p:spPr>
          <a:xfrm>
            <a:off x="9582824" y="1664239"/>
            <a:ext cx="2124594" cy="600164"/>
          </a:xfrm>
          <a:prstGeom prst="rect">
            <a:avLst/>
          </a:prstGeom>
          <a:noFill/>
        </p:spPr>
        <p:txBody>
          <a:bodyPr wrap="square" rtlCol="0">
            <a:spAutoFit/>
          </a:bodyPr>
          <a:lstStyle/>
          <a:p>
            <a:pPr algn="ctr">
              <a:spcAft>
                <a:spcPts val="600"/>
              </a:spcAft>
            </a:pPr>
            <a:r>
              <a:rPr lang="fr-FR" sz="1600" dirty="0">
                <a:latin typeface="Nunito Sans" pitchFamily="2" charset="0"/>
              </a:rPr>
              <a:t>L’operateur </a:t>
            </a:r>
            <a:r>
              <a:rPr lang="fr-FR" sz="1600" dirty="0">
                <a:solidFill>
                  <a:schemeClr val="tx1">
                    <a:lumMod val="50000"/>
                  </a:schemeClr>
                </a:solidFill>
                <a:latin typeface="Consolas" panose="020B0609020204030204" pitchFamily="49" charset="0"/>
              </a:rPr>
              <a:t>+</a:t>
            </a:r>
          </a:p>
          <a:p>
            <a:pPr algn="ctr"/>
            <a:r>
              <a:rPr lang="fr-FR" sz="1200" dirty="0">
                <a:solidFill>
                  <a:schemeClr val="tx1">
                    <a:lumMod val="50000"/>
                  </a:schemeClr>
                </a:solidFill>
                <a:latin typeface="Nunito Sans Light" pitchFamily="2" charset="0"/>
              </a:rPr>
              <a:t>Additionne deux valeurs</a:t>
            </a:r>
          </a:p>
        </p:txBody>
      </p:sp>
      <p:sp>
        <p:nvSpPr>
          <p:cNvPr id="19" name="TextBox 18">
            <a:extLst>
              <a:ext uri="{FF2B5EF4-FFF2-40B4-BE49-F238E27FC236}">
                <a16:creationId xmlns:a16="http://schemas.microsoft.com/office/drawing/2014/main" id="{E186449C-3338-6061-13D0-E7081D456253}"/>
              </a:ext>
            </a:extLst>
          </p:cNvPr>
          <p:cNvSpPr txBox="1"/>
          <p:nvPr/>
        </p:nvSpPr>
        <p:spPr>
          <a:xfrm>
            <a:off x="9582824" y="2395584"/>
            <a:ext cx="2124594"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L’operateur </a:t>
            </a:r>
            <a:r>
              <a:rPr lang="fr-FR" sz="1600" dirty="0">
                <a:solidFill>
                  <a:srgbClr val="F2F2F2">
                    <a:lumMod val="50000"/>
                  </a:srgbClr>
                </a:solidFill>
                <a:latin typeface="Consolas" panose="020B0609020204030204" pitchFamily="49" charset="0"/>
              </a:rPr>
              <a:t>-</a:t>
            </a:r>
          </a:p>
          <a:p>
            <a:pPr lvl="0" algn="ctr"/>
            <a:r>
              <a:rPr lang="fr-FR" sz="1200" dirty="0">
                <a:solidFill>
                  <a:srgbClr val="F2F2F2">
                    <a:lumMod val="50000"/>
                  </a:srgbClr>
                </a:solidFill>
                <a:latin typeface="Nunito Sans Light" pitchFamily="2" charset="0"/>
              </a:rPr>
              <a:t>Soustrait une valeur d’une autre</a:t>
            </a:r>
          </a:p>
        </p:txBody>
      </p:sp>
      <p:sp>
        <p:nvSpPr>
          <p:cNvPr id="20" name="TextBox 19">
            <a:extLst>
              <a:ext uri="{FF2B5EF4-FFF2-40B4-BE49-F238E27FC236}">
                <a16:creationId xmlns:a16="http://schemas.microsoft.com/office/drawing/2014/main" id="{37C0D8C4-14EC-DA57-0F17-6A1CB582FCF5}"/>
              </a:ext>
            </a:extLst>
          </p:cNvPr>
          <p:cNvSpPr txBox="1"/>
          <p:nvPr/>
        </p:nvSpPr>
        <p:spPr>
          <a:xfrm>
            <a:off x="9582824" y="3303298"/>
            <a:ext cx="2124594" cy="600164"/>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L’operateur </a:t>
            </a:r>
            <a:r>
              <a:rPr lang="fr-FR" sz="1600" dirty="0">
                <a:solidFill>
                  <a:srgbClr val="F2F2F2">
                    <a:lumMod val="50000"/>
                  </a:srgbClr>
                </a:solidFill>
                <a:latin typeface="Consolas" panose="020B0609020204030204" pitchFamily="49" charset="0"/>
              </a:rPr>
              <a:t>*</a:t>
            </a:r>
          </a:p>
          <a:p>
            <a:pPr algn="ctr"/>
            <a:r>
              <a:rPr lang="fr-FR" sz="1200" dirty="0">
                <a:solidFill>
                  <a:schemeClr val="tx1">
                    <a:lumMod val="50000"/>
                  </a:schemeClr>
                </a:solidFill>
                <a:latin typeface="Nunito Sans Light" pitchFamily="2" charset="0"/>
              </a:rPr>
              <a:t>Multiplie deux valeurs</a:t>
            </a:r>
          </a:p>
        </p:txBody>
      </p:sp>
      <p:sp>
        <p:nvSpPr>
          <p:cNvPr id="21" name="TextBox 20">
            <a:extLst>
              <a:ext uri="{FF2B5EF4-FFF2-40B4-BE49-F238E27FC236}">
                <a16:creationId xmlns:a16="http://schemas.microsoft.com/office/drawing/2014/main" id="{BCAEF540-B09C-1878-D0EB-67FDBB676527}"/>
              </a:ext>
            </a:extLst>
          </p:cNvPr>
          <p:cNvSpPr txBox="1"/>
          <p:nvPr/>
        </p:nvSpPr>
        <p:spPr>
          <a:xfrm>
            <a:off x="9582824" y="4131085"/>
            <a:ext cx="2124594" cy="784830"/>
          </a:xfrm>
          <a:prstGeom prst="rect">
            <a:avLst/>
          </a:prstGeom>
          <a:noFill/>
        </p:spPr>
        <p:txBody>
          <a:bodyPr wrap="square" rtlCol="0">
            <a:spAutoFit/>
          </a:bodyPr>
          <a:lstStyle/>
          <a:p>
            <a:pPr algn="ctr">
              <a:spcAft>
                <a:spcPts val="600"/>
              </a:spcAft>
            </a:pPr>
            <a:r>
              <a:rPr lang="fr-FR" sz="1600" dirty="0">
                <a:solidFill>
                  <a:srgbClr val="F2F2F2"/>
                </a:solidFill>
                <a:latin typeface="Nunito Sans" pitchFamily="2" charset="0"/>
              </a:rPr>
              <a:t>L’operateur </a:t>
            </a:r>
            <a:r>
              <a:rPr lang="fr-FR" sz="1600" dirty="0">
                <a:solidFill>
                  <a:srgbClr val="F2F2F2">
                    <a:lumMod val="50000"/>
                  </a:srgbClr>
                </a:solidFill>
                <a:latin typeface="Consolas" panose="020B0609020204030204" pitchFamily="49" charset="0"/>
              </a:rPr>
              <a:t>/</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Divise une valeur par une autre</a:t>
            </a:r>
          </a:p>
        </p:txBody>
      </p:sp>
      <p:sp>
        <p:nvSpPr>
          <p:cNvPr id="11" name="TextBox 10">
            <a:extLst>
              <a:ext uri="{FF2B5EF4-FFF2-40B4-BE49-F238E27FC236}">
                <a16:creationId xmlns:a16="http://schemas.microsoft.com/office/drawing/2014/main" id="{C98CAFC7-793F-4DD3-E33D-03885A79622A}"/>
              </a:ext>
            </a:extLst>
          </p:cNvPr>
          <p:cNvSpPr txBox="1"/>
          <p:nvPr/>
        </p:nvSpPr>
        <p:spPr>
          <a:xfrm>
            <a:off x="3246881" y="2464834"/>
            <a:ext cx="590684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avecRemise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total</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5</a:t>
            </a:r>
            <a:endParaRPr lang="en-US" dirty="0"/>
          </a:p>
        </p:txBody>
      </p:sp>
      <p:sp>
        <p:nvSpPr>
          <p:cNvPr id="14" name="TextBox 13">
            <a:extLst>
              <a:ext uri="{FF2B5EF4-FFF2-40B4-BE49-F238E27FC236}">
                <a16:creationId xmlns:a16="http://schemas.microsoft.com/office/drawing/2014/main" id="{F3336212-F3BE-6576-8470-9C927CBFF685}"/>
              </a:ext>
            </a:extLst>
          </p:cNvPr>
          <p:cNvSpPr txBox="1"/>
          <p:nvPr/>
        </p:nvSpPr>
        <p:spPr>
          <a:xfrm>
            <a:off x="3246881" y="3193632"/>
            <a:ext cx="590684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temps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distance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temps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80</a:t>
            </a:r>
            <a:endParaRPr kumimoji="0" lang="en-US" sz="1800" b="0" i="0" u="none" strike="noStrike" kern="1200" cap="none" spc="0" normalizeH="0" baseline="0" noProof="0" dirty="0">
              <a:ln>
                <a:noFill/>
              </a:ln>
              <a:solidFill>
                <a:srgbClr val="F2F2F2"/>
              </a:solidFill>
              <a:effectLst/>
              <a:uLnTx/>
              <a:uFillTx/>
              <a:latin typeface="Nunito Sans"/>
              <a:ea typeface="+mn-ea"/>
              <a:cs typeface="+mn-cs"/>
            </a:endParaRPr>
          </a:p>
        </p:txBody>
      </p:sp>
      <p:sp>
        <p:nvSpPr>
          <p:cNvPr id="22" name="TextBox 21">
            <a:extLst>
              <a:ext uri="{FF2B5EF4-FFF2-40B4-BE49-F238E27FC236}">
                <a16:creationId xmlns:a16="http://schemas.microsoft.com/office/drawing/2014/main" id="{CCA2F233-51B5-3EB9-FA24-0BF9491D7493}"/>
              </a:ext>
            </a:extLst>
          </p:cNvPr>
          <p:cNvSpPr txBox="1"/>
          <p:nvPr/>
        </p:nvSpPr>
        <p:spPr>
          <a:xfrm>
            <a:off x="3246881" y="4292668"/>
            <a:ext cx="590684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vitesse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distance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temps</a:t>
            </a:r>
            <a:endParaRPr kumimoji="0" lang="en-US" sz="1800" b="0" i="0" u="none" strike="noStrike" kern="1200" cap="none" spc="0" normalizeH="0" baseline="0" noProof="0" dirty="0">
              <a:ln>
                <a:noFill/>
              </a:ln>
              <a:solidFill>
                <a:srgbClr val="F2F2F2"/>
              </a:solidFill>
              <a:effectLst/>
              <a:uLnTx/>
              <a:uFillTx/>
              <a:latin typeface="Nunito Sans"/>
              <a:ea typeface="+mn-ea"/>
              <a:cs typeface="+mn-cs"/>
            </a:endParaRPr>
          </a:p>
        </p:txBody>
      </p:sp>
      <p:sp>
        <p:nvSpPr>
          <p:cNvPr id="24" name="TextBox 23">
            <a:extLst>
              <a:ext uri="{FF2B5EF4-FFF2-40B4-BE49-F238E27FC236}">
                <a16:creationId xmlns:a16="http://schemas.microsoft.com/office/drawing/2014/main" id="{3279A73C-74EB-E642-1AA1-6D237174036F}"/>
              </a:ext>
            </a:extLst>
          </p:cNvPr>
          <p:cNvSpPr txBox="1"/>
          <p:nvPr/>
        </p:nvSpPr>
        <p:spPr>
          <a:xfrm>
            <a:off x="3246881" y="5024077"/>
            <a:ext cx="590684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personnes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parEquipe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sansEquipe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personnes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parEquipe</a:t>
            </a:r>
            <a:endParaRPr kumimoji="0" lang="en-US" sz="1800" b="0" i="0" u="none" strike="noStrike" kern="1200" cap="none" spc="0" normalizeH="0" baseline="0" noProof="0" dirty="0">
              <a:ln>
                <a:noFill/>
              </a:ln>
              <a:solidFill>
                <a:srgbClr val="F2F2F2"/>
              </a:solidFill>
              <a:effectLst/>
              <a:uLnTx/>
              <a:uFillTx/>
              <a:latin typeface="Nunito Sans"/>
              <a:ea typeface="+mn-ea"/>
              <a:cs typeface="+mn-cs"/>
            </a:endParaRPr>
          </a:p>
        </p:txBody>
      </p:sp>
      <p:sp>
        <p:nvSpPr>
          <p:cNvPr id="25" name="TextBox 24">
            <a:extLst>
              <a:ext uri="{FF2B5EF4-FFF2-40B4-BE49-F238E27FC236}">
                <a16:creationId xmlns:a16="http://schemas.microsoft.com/office/drawing/2014/main" id="{8A8BA06D-DA96-8C51-5A38-97B75A508617}"/>
              </a:ext>
            </a:extLst>
          </p:cNvPr>
          <p:cNvSpPr txBox="1"/>
          <p:nvPr/>
        </p:nvSpPr>
        <p:spPr>
          <a:xfrm>
            <a:off x="9582824" y="5139493"/>
            <a:ext cx="2124594" cy="969496"/>
          </a:xfrm>
          <a:prstGeom prst="rect">
            <a:avLst/>
          </a:prstGeom>
          <a:noFill/>
        </p:spPr>
        <p:txBody>
          <a:bodyPr wrap="square" rtlCol="0">
            <a:spAutoFit/>
          </a:bodyPr>
          <a:lstStyle/>
          <a:p>
            <a:pPr algn="ctr">
              <a:spcAft>
                <a:spcPts val="600"/>
              </a:spcAft>
            </a:pPr>
            <a:r>
              <a:rPr lang="fr-FR" sz="1600" dirty="0">
                <a:solidFill>
                  <a:srgbClr val="F2F2F2"/>
                </a:solidFill>
                <a:latin typeface="Nunito Sans" pitchFamily="2" charset="0"/>
              </a:rPr>
              <a:t>L’operateur </a:t>
            </a:r>
            <a:r>
              <a:rPr lang="fr-FR" sz="1600" dirty="0">
                <a:solidFill>
                  <a:srgbClr val="F2F2F2">
                    <a:lumMod val="50000"/>
                  </a:srgbClr>
                </a:solidFill>
                <a:latin typeface="Consolas" panose="020B0609020204030204" pitchFamily="49" charset="0"/>
              </a:rPr>
              <a:t>%</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Calcule le modulo (reste d’une division) d’une variable par une autre</a:t>
            </a:r>
          </a:p>
        </p:txBody>
      </p:sp>
    </p:spTree>
    <p:extLst>
      <p:ext uri="{BB962C8B-B14F-4D97-AF65-F5344CB8AC3E}">
        <p14:creationId xmlns:p14="http://schemas.microsoft.com/office/powerpoint/2010/main" val="407515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9" grpId="0"/>
      <p:bldP spid="20" grpId="0"/>
      <p:bldP spid="21" grpId="0"/>
      <p:bldP spid="11" grpId="0"/>
      <p:bldP spid="14" grpId="0"/>
      <p:bldP spid="22"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OPERATEURS D’AFFECTATION</a:t>
            </a:r>
          </a:p>
        </p:txBody>
      </p:sp>
      <p:sp>
        <p:nvSpPr>
          <p:cNvPr id="4" name="TextBox 3">
            <a:extLst>
              <a:ext uri="{FF2B5EF4-FFF2-40B4-BE49-F238E27FC236}">
                <a16:creationId xmlns:a16="http://schemas.microsoft.com/office/drawing/2014/main" id="{5109977C-424A-099C-961F-B771F20057BA}"/>
              </a:ext>
            </a:extLst>
          </p:cNvPr>
          <p:cNvSpPr txBox="1"/>
          <p:nvPr/>
        </p:nvSpPr>
        <p:spPr>
          <a:xfrm>
            <a:off x="4453110" y="1825970"/>
            <a:ext cx="3494388" cy="830997"/>
          </a:xfrm>
          <a:prstGeom prst="rect">
            <a:avLst/>
          </a:prstGeom>
          <a:noFill/>
        </p:spPr>
        <p:txBody>
          <a:bodyPr wrap="square">
            <a:spAutoFit/>
          </a:bodyPr>
          <a:lstStyle/>
          <a:p>
            <a:r>
              <a:rPr lang="fr-FR" sz="2400" dirty="0">
                <a:solidFill>
                  <a:schemeClr val="accent3"/>
                </a:solidFill>
                <a:latin typeface="Consolas" panose="020B0609020204030204" pitchFamily="49" charset="0"/>
              </a:rPr>
              <a:t>solde</a:t>
            </a:r>
            <a:r>
              <a:rPr lang="fr-FR" sz="2400" dirty="0">
                <a:solidFill>
                  <a:schemeClr val="tx1">
                    <a:lumMod val="50000"/>
                  </a:schemeClr>
                </a:solidFill>
                <a:latin typeface="Consolas" panose="020B0609020204030204" pitchFamily="49" charset="0"/>
              </a:rPr>
              <a:t> = </a:t>
            </a:r>
            <a:r>
              <a:rPr lang="fr-FR" sz="2400" dirty="0">
                <a:solidFill>
                  <a:schemeClr val="accent4"/>
                </a:solidFill>
                <a:latin typeface="Consolas" panose="020B0609020204030204" pitchFamily="49" charset="0"/>
              </a:rPr>
              <a:t>200</a:t>
            </a:r>
          </a:p>
          <a:p>
            <a:r>
              <a:rPr lang="fr-FR" sz="2400" dirty="0">
                <a:solidFill>
                  <a:schemeClr val="accent3"/>
                </a:solidFill>
                <a:latin typeface="Consolas" panose="020B0609020204030204" pitchFamily="49" charset="0"/>
              </a:rPr>
              <a:t>solde</a:t>
            </a:r>
            <a:r>
              <a:rPr lang="fr-FR" sz="2400" dirty="0">
                <a:solidFill>
                  <a:schemeClr val="tx1">
                    <a:lumMod val="50000"/>
                  </a:schemeClr>
                </a:solidFill>
                <a:latin typeface="Consolas" panose="020B0609020204030204" pitchFamily="49" charset="0"/>
              </a:rPr>
              <a:t> += </a:t>
            </a:r>
            <a:r>
              <a:rPr lang="fr-FR" sz="2400" dirty="0">
                <a:solidFill>
                  <a:schemeClr val="accent4"/>
                </a:solidFill>
                <a:latin typeface="Consolas" panose="020B0609020204030204" pitchFamily="49" charset="0"/>
              </a:rPr>
              <a:t>50</a:t>
            </a:r>
          </a:p>
        </p:txBody>
      </p:sp>
      <p:sp>
        <p:nvSpPr>
          <p:cNvPr id="5" name="TextBox 4">
            <a:extLst>
              <a:ext uri="{FF2B5EF4-FFF2-40B4-BE49-F238E27FC236}">
                <a16:creationId xmlns:a16="http://schemas.microsoft.com/office/drawing/2014/main" id="{F780FC44-69E4-AF98-CBB7-8414FBED12E9}"/>
              </a:ext>
            </a:extLst>
          </p:cNvPr>
          <p:cNvSpPr txBox="1"/>
          <p:nvPr/>
        </p:nvSpPr>
        <p:spPr>
          <a:xfrm>
            <a:off x="946825" y="3203270"/>
            <a:ext cx="2633666" cy="1400383"/>
          </a:xfrm>
          <a:prstGeom prst="rect">
            <a:avLst/>
          </a:prstGeom>
          <a:noFill/>
        </p:spPr>
        <p:txBody>
          <a:bodyPr wrap="square" rtlCol="0">
            <a:spAutoFit/>
          </a:bodyPr>
          <a:lstStyle/>
          <a:p>
            <a:pPr algn="ctr">
              <a:spcAft>
                <a:spcPts val="600"/>
              </a:spcAft>
            </a:pPr>
            <a:r>
              <a:rPr lang="fr-FR" sz="1600" dirty="0">
                <a:latin typeface="Nunito Sans" pitchFamily="2" charset="0"/>
              </a:rPr>
              <a:t>Les operateurs d’affectation</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Effectuent une opération sur la valeur de la variable puis remplacent sa valeur initiale par le résultat de l'opération</a:t>
            </a:r>
          </a:p>
        </p:txBody>
      </p:sp>
      <p:sp>
        <p:nvSpPr>
          <p:cNvPr id="7" name="TextBox 6">
            <a:extLst>
              <a:ext uri="{FF2B5EF4-FFF2-40B4-BE49-F238E27FC236}">
                <a16:creationId xmlns:a16="http://schemas.microsoft.com/office/drawing/2014/main" id="{945DA46F-CFA0-C817-3332-05D54E961809}"/>
              </a:ext>
            </a:extLst>
          </p:cNvPr>
          <p:cNvSpPr txBox="1"/>
          <p:nvPr/>
        </p:nvSpPr>
        <p:spPr>
          <a:xfrm>
            <a:off x="4453110" y="2911549"/>
            <a:ext cx="349438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remise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total</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remise</a:t>
            </a:r>
            <a:endPar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417F47E3-15F0-8BD3-1DD9-C62174BFB344}"/>
              </a:ext>
            </a:extLst>
          </p:cNvPr>
          <p:cNvSpPr txBox="1"/>
          <p:nvPr/>
        </p:nvSpPr>
        <p:spPr>
          <a:xfrm>
            <a:off x="4453110" y="4000089"/>
            <a:ext cx="349438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nombreCellules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nombreCellules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2</a:t>
            </a:r>
          </a:p>
        </p:txBody>
      </p:sp>
      <p:sp>
        <p:nvSpPr>
          <p:cNvPr id="12" name="TextBox 11">
            <a:extLst>
              <a:ext uri="{FF2B5EF4-FFF2-40B4-BE49-F238E27FC236}">
                <a16:creationId xmlns:a16="http://schemas.microsoft.com/office/drawing/2014/main" id="{379D29E2-DF47-ADD2-63D2-162E7B8382BF}"/>
              </a:ext>
            </a:extLst>
          </p:cNvPr>
          <p:cNvSpPr txBox="1"/>
          <p:nvPr/>
        </p:nvSpPr>
        <p:spPr>
          <a:xfrm>
            <a:off x="4450943" y="5088628"/>
            <a:ext cx="349438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volume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volume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5</a:t>
            </a:r>
          </a:p>
        </p:txBody>
      </p:sp>
    </p:spTree>
    <p:extLst>
      <p:ext uri="{BB962C8B-B14F-4D97-AF65-F5344CB8AC3E}">
        <p14:creationId xmlns:p14="http://schemas.microsoft.com/office/powerpoint/2010/main" val="12961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CONVERSIONS</a:t>
            </a:r>
          </a:p>
        </p:txBody>
      </p:sp>
      <p:sp>
        <p:nvSpPr>
          <p:cNvPr id="4" name="TextBox 3">
            <a:extLst>
              <a:ext uri="{FF2B5EF4-FFF2-40B4-BE49-F238E27FC236}">
                <a16:creationId xmlns:a16="http://schemas.microsoft.com/office/drawing/2014/main" id="{5109977C-424A-099C-961F-B771F20057BA}"/>
              </a:ext>
            </a:extLst>
          </p:cNvPr>
          <p:cNvSpPr txBox="1"/>
          <p:nvPr/>
        </p:nvSpPr>
        <p:spPr>
          <a:xfrm>
            <a:off x="3480345" y="2406121"/>
            <a:ext cx="5576106" cy="461665"/>
          </a:xfrm>
          <a:prstGeom prst="rect">
            <a:avLst/>
          </a:prstGeom>
          <a:noFill/>
        </p:spPr>
        <p:txBody>
          <a:bodyPr wrap="square">
            <a:spAutoFit/>
          </a:bodyPr>
          <a:lstStyle/>
          <a:p>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"Nombre: "</a:t>
            </a:r>
            <a:r>
              <a:rPr lang="fr-FR" sz="2400" dirty="0">
                <a:solidFill>
                  <a:schemeClr val="tx1">
                    <a:lumMod val="50000"/>
                  </a:schemeClr>
                </a:solidFill>
                <a:latin typeface="Consolas" panose="020B0609020204030204" pitchFamily="49" charset="0"/>
              </a:rPr>
              <a:t> + </a:t>
            </a:r>
            <a:r>
              <a:rPr lang="fr-FR" sz="2400" dirty="0" err="1">
                <a:solidFill>
                  <a:schemeClr val="accent2"/>
                </a:solidFill>
                <a:latin typeface="Consolas" panose="020B0609020204030204" pitchFamily="49" charset="0"/>
              </a:rPr>
              <a:t>str</a:t>
            </a:r>
            <a:r>
              <a:rPr lang="fr-FR" sz="2400" dirty="0">
                <a:solidFill>
                  <a:schemeClr val="tx1">
                    <a:lumMod val="50000"/>
                  </a:schemeClr>
                </a:solidFill>
                <a:latin typeface="Consolas" panose="020B0609020204030204" pitchFamily="49" charset="0"/>
              </a:rPr>
              <a:t>(</a:t>
            </a:r>
            <a:r>
              <a:rPr lang="fr-FR" sz="2400" dirty="0">
                <a:solidFill>
                  <a:schemeClr val="accent4"/>
                </a:solidFill>
                <a:latin typeface="Consolas" panose="020B0609020204030204" pitchFamily="49" charset="0"/>
              </a:rPr>
              <a:t>4</a:t>
            </a:r>
            <a:r>
              <a:rPr lang="fr-FR" sz="2400" dirty="0">
                <a:solidFill>
                  <a:schemeClr val="tx1">
                    <a:lumMod val="50000"/>
                  </a:schemeClr>
                </a:solidFill>
                <a:latin typeface="Consolas" panose="020B0609020204030204" pitchFamily="49" charset="0"/>
              </a:rPr>
              <a:t>))</a:t>
            </a:r>
          </a:p>
        </p:txBody>
      </p:sp>
      <p:sp>
        <p:nvSpPr>
          <p:cNvPr id="5" name="TextBox 4">
            <a:extLst>
              <a:ext uri="{FF2B5EF4-FFF2-40B4-BE49-F238E27FC236}">
                <a16:creationId xmlns:a16="http://schemas.microsoft.com/office/drawing/2014/main" id="{F780FC44-69E4-AF98-CBB7-8414FBED12E9}"/>
              </a:ext>
            </a:extLst>
          </p:cNvPr>
          <p:cNvSpPr txBox="1"/>
          <p:nvPr/>
        </p:nvSpPr>
        <p:spPr>
          <a:xfrm>
            <a:off x="604565" y="3250880"/>
            <a:ext cx="2615290" cy="969496"/>
          </a:xfrm>
          <a:prstGeom prst="rect">
            <a:avLst/>
          </a:prstGeom>
          <a:noFill/>
        </p:spPr>
        <p:txBody>
          <a:bodyPr wrap="square" rtlCol="0">
            <a:spAutoFit/>
          </a:bodyPr>
          <a:lstStyle/>
          <a:p>
            <a:pPr algn="ctr">
              <a:spcAft>
                <a:spcPts val="600"/>
              </a:spcAft>
            </a:pPr>
            <a:r>
              <a:rPr lang="fr-FR" sz="1600" dirty="0">
                <a:latin typeface="Nunito Sans" pitchFamily="2" charset="0"/>
              </a:rPr>
              <a:t>La conversion de valeurs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Aussi appelée « casting » change le type d’une valeur selon un algorithme prédéfini</a:t>
            </a:r>
          </a:p>
        </p:txBody>
      </p:sp>
      <p:sp>
        <p:nvSpPr>
          <p:cNvPr id="6" name="TextBox 5">
            <a:extLst>
              <a:ext uri="{FF2B5EF4-FFF2-40B4-BE49-F238E27FC236}">
                <a16:creationId xmlns:a16="http://schemas.microsoft.com/office/drawing/2014/main" id="{C7B30B34-9C23-FFEB-E8BB-1218C4610C7F}"/>
              </a:ext>
            </a:extLst>
          </p:cNvPr>
          <p:cNvSpPr txBox="1"/>
          <p:nvPr/>
        </p:nvSpPr>
        <p:spPr>
          <a:xfrm>
            <a:off x="9582824" y="2244538"/>
            <a:ext cx="2124594" cy="784830"/>
          </a:xfrm>
          <a:prstGeom prst="rect">
            <a:avLst/>
          </a:prstGeom>
          <a:noFill/>
        </p:spPr>
        <p:txBody>
          <a:bodyPr wrap="square" rtlCol="0">
            <a:spAutoFit/>
          </a:bodyPr>
          <a:lstStyle/>
          <a:p>
            <a:pPr algn="ctr">
              <a:spcAft>
                <a:spcPts val="600"/>
              </a:spcAft>
            </a:pPr>
            <a:r>
              <a:rPr lang="fr-FR" sz="1600" dirty="0">
                <a:latin typeface="Nunito Sans" pitchFamily="2" charset="0"/>
              </a:rPr>
              <a:t>La fonctions </a:t>
            </a:r>
            <a:r>
              <a:rPr lang="fr-FR" sz="1600" dirty="0" err="1">
                <a:solidFill>
                  <a:schemeClr val="accent2"/>
                </a:solidFill>
                <a:latin typeface="Consolas" panose="020B0609020204030204" pitchFamily="49" charset="0"/>
              </a:rPr>
              <a:t>str</a:t>
            </a:r>
            <a:r>
              <a:rPr lang="fr-FR" sz="1600" dirty="0">
                <a:solidFill>
                  <a:schemeClr val="tx1">
                    <a:lumMod val="50000"/>
                  </a:schemeClr>
                </a:solidFill>
                <a:latin typeface="Consolas" panose="020B0609020204030204" pitchFamily="49" charset="0"/>
              </a:rPr>
              <a:t>()</a:t>
            </a:r>
          </a:p>
          <a:p>
            <a:pPr algn="ctr"/>
            <a:r>
              <a:rPr lang="fr-FR" sz="1200" dirty="0">
                <a:solidFill>
                  <a:schemeClr val="tx1">
                    <a:lumMod val="50000"/>
                  </a:schemeClr>
                </a:solidFill>
                <a:latin typeface="Nunito Sans Light" pitchFamily="2" charset="0"/>
              </a:rPr>
              <a:t>Converti la valeur donnée en chaine de caractères (string)</a:t>
            </a:r>
          </a:p>
        </p:txBody>
      </p:sp>
      <p:sp>
        <p:nvSpPr>
          <p:cNvPr id="20" name="TextBox 19">
            <a:extLst>
              <a:ext uri="{FF2B5EF4-FFF2-40B4-BE49-F238E27FC236}">
                <a16:creationId xmlns:a16="http://schemas.microsoft.com/office/drawing/2014/main" id="{37C0D8C4-14EC-DA57-0F17-6A1CB582FCF5}"/>
              </a:ext>
            </a:extLst>
          </p:cNvPr>
          <p:cNvSpPr txBox="1"/>
          <p:nvPr/>
        </p:nvSpPr>
        <p:spPr>
          <a:xfrm>
            <a:off x="9582824" y="3152842"/>
            <a:ext cx="2124594"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La fonctions </a:t>
            </a:r>
            <a:r>
              <a:rPr lang="fr-FR" sz="1600" dirty="0" err="1">
                <a:solidFill>
                  <a:schemeClr val="accent2"/>
                </a:solidFill>
                <a:latin typeface="Consolas" panose="020B0609020204030204" pitchFamily="49" charset="0"/>
              </a:rPr>
              <a:t>int</a:t>
            </a:r>
            <a:r>
              <a:rPr lang="fr-FR" sz="1600" dirty="0">
                <a:solidFill>
                  <a:schemeClr val="tx1">
                    <a:lumMod val="50000"/>
                  </a:schemeClr>
                </a:solidFill>
                <a:latin typeface="Consolas" panose="020B0609020204030204" pitchFamily="49" charset="0"/>
              </a:rPr>
              <a: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Converti la valeur donnée en entier (</a:t>
            </a:r>
            <a:r>
              <a:rPr lang="fr-FR" sz="1200" dirty="0" err="1">
                <a:solidFill>
                  <a:srgbClr val="F2F2F2">
                    <a:lumMod val="50000"/>
                  </a:srgbClr>
                </a:solidFill>
                <a:latin typeface="Nunito Sans Light" pitchFamily="2" charset="0"/>
              </a:rPr>
              <a:t>integer</a:t>
            </a:r>
            <a:r>
              <a:rPr lang="fr-FR" sz="1200" dirty="0">
                <a:solidFill>
                  <a:srgbClr val="F2F2F2">
                    <a:lumMod val="50000"/>
                  </a:srgbClr>
                </a:solidFill>
                <a:latin typeface="Nunito Sans Light" pitchFamily="2" charset="0"/>
              </a:rPr>
              <a:t>)</a:t>
            </a:r>
          </a:p>
        </p:txBody>
      </p:sp>
      <p:sp>
        <p:nvSpPr>
          <p:cNvPr id="21" name="TextBox 20">
            <a:extLst>
              <a:ext uri="{FF2B5EF4-FFF2-40B4-BE49-F238E27FC236}">
                <a16:creationId xmlns:a16="http://schemas.microsoft.com/office/drawing/2014/main" id="{BCAEF540-B09C-1878-D0EB-67FDBB676527}"/>
              </a:ext>
            </a:extLst>
          </p:cNvPr>
          <p:cNvSpPr txBox="1"/>
          <p:nvPr/>
        </p:nvSpPr>
        <p:spPr>
          <a:xfrm>
            <a:off x="9582824" y="4238830"/>
            <a:ext cx="2124594"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La fonctions </a:t>
            </a:r>
            <a:r>
              <a:rPr lang="fr-FR" sz="1600" dirty="0" err="1">
                <a:solidFill>
                  <a:schemeClr val="accent2"/>
                </a:solidFill>
                <a:latin typeface="Consolas" panose="020B0609020204030204" pitchFamily="49" charset="0"/>
              </a:rPr>
              <a:t>float</a:t>
            </a:r>
            <a:r>
              <a:rPr lang="fr-FR" sz="1600" dirty="0">
                <a:solidFill>
                  <a:schemeClr val="tx1">
                    <a:lumMod val="50000"/>
                  </a:schemeClr>
                </a:solidFill>
                <a:latin typeface="Consolas" panose="020B0609020204030204" pitchFamily="49" charset="0"/>
              </a:rPr>
              <a: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Converti la valeur donnée en nombre à virgule (</a:t>
            </a:r>
            <a:r>
              <a:rPr lang="fr-FR" sz="1200" dirty="0" err="1">
                <a:solidFill>
                  <a:srgbClr val="F2F2F2">
                    <a:lumMod val="50000"/>
                  </a:srgbClr>
                </a:solidFill>
                <a:latin typeface="Nunito Sans Light" pitchFamily="2" charset="0"/>
              </a:rPr>
              <a:t>float</a:t>
            </a:r>
            <a:r>
              <a:rPr lang="fr-FR" sz="1200" dirty="0">
                <a:solidFill>
                  <a:srgbClr val="F2F2F2">
                    <a:lumMod val="50000"/>
                  </a:srgbClr>
                </a:solidFill>
                <a:latin typeface="Nunito Sans Light" pitchFamily="2" charset="0"/>
              </a:rPr>
              <a:t>)</a:t>
            </a:r>
          </a:p>
        </p:txBody>
      </p:sp>
      <p:sp>
        <p:nvSpPr>
          <p:cNvPr id="14" name="TextBox 13">
            <a:extLst>
              <a:ext uri="{FF2B5EF4-FFF2-40B4-BE49-F238E27FC236}">
                <a16:creationId xmlns:a16="http://schemas.microsoft.com/office/drawing/2014/main" id="{F3336212-F3BE-6576-8470-9C927CBFF685}"/>
              </a:ext>
            </a:extLst>
          </p:cNvPr>
          <p:cNvSpPr txBox="1"/>
          <p:nvPr/>
        </p:nvSpPr>
        <p:spPr>
          <a:xfrm>
            <a:off x="3480345" y="3127208"/>
            <a:ext cx="5576106" cy="830997"/>
          </a:xfrm>
          <a:prstGeom prst="rect">
            <a:avLst/>
          </a:prstGeom>
          <a:noFill/>
        </p:spPr>
        <p:txBody>
          <a:bodyPr wrap="square">
            <a:spAutoFit/>
          </a:bodyPr>
          <a:lstStyle/>
          <a:p>
            <a:pPr lvl="0">
              <a:defRPr/>
            </a:pPr>
            <a:r>
              <a:rPr lang="fr-FR" sz="2400" dirty="0">
                <a:solidFill>
                  <a:schemeClr val="accent3"/>
                </a:solidFill>
                <a:latin typeface="Consolas" panose="020B0609020204030204" pitchFamily="49" charset="0"/>
              </a:rPr>
              <a:t>nombre</a:t>
            </a:r>
            <a:r>
              <a:rPr lang="fr-FR" sz="2400" dirty="0">
                <a:solidFill>
                  <a:schemeClr val="tx1">
                    <a:lumMod val="50000"/>
                  </a:schemeClr>
                </a:solidFill>
                <a:latin typeface="Consolas" panose="020B0609020204030204" pitchFamily="49" charset="0"/>
              </a:rPr>
              <a:t> = </a:t>
            </a:r>
            <a:r>
              <a:rPr lang="fr-FR" sz="2400" dirty="0">
                <a:solidFill>
                  <a:schemeClr val="accent5"/>
                </a:solidFill>
                <a:latin typeface="Consolas" panose="020B0609020204030204" pitchFamily="49" charset="0"/>
              </a:rPr>
              <a:t>"3"</a:t>
            </a:r>
            <a:r>
              <a:rPr lang="fr-FR" sz="2400" dirty="0">
                <a:solidFill>
                  <a:schemeClr val="tx1">
                    <a:lumMod val="50000"/>
                  </a:schemeClr>
                </a:solidFill>
                <a:latin typeface="Consolas" panose="020B0609020204030204" pitchFamily="49" charset="0"/>
              </a:rPr>
              <a:t> + </a:t>
            </a:r>
            <a:r>
              <a:rPr lang="fr-FR" sz="2400" dirty="0">
                <a:solidFill>
                  <a:schemeClr val="accent5"/>
                </a:solidFill>
                <a:latin typeface="Consolas" panose="020B0609020204030204" pitchFamily="49" charset="0"/>
              </a:rPr>
              <a:t>"5"</a:t>
            </a:r>
          </a:p>
          <a:p>
            <a:pPr lvl="0">
              <a:defRPr/>
            </a:pPr>
            <a:r>
              <a:rPr lang="fr-FR" sz="2400" dirty="0" err="1">
                <a:solidFill>
                  <a:schemeClr val="accent3"/>
                </a:solidFill>
                <a:latin typeface="Consolas" panose="020B0609020204030204" pitchFamily="49" charset="0"/>
              </a:rPr>
              <a:t>nombreFoisDeux</a:t>
            </a:r>
            <a:r>
              <a:rPr lang="fr-FR" sz="2400" dirty="0">
                <a:solidFill>
                  <a:schemeClr val="tx1">
                    <a:lumMod val="50000"/>
                  </a:schemeClr>
                </a:solidFill>
                <a:latin typeface="Consolas" panose="020B0609020204030204" pitchFamily="49" charset="0"/>
              </a:rPr>
              <a:t> = </a:t>
            </a:r>
            <a:r>
              <a:rPr lang="fr-FR" sz="2400" dirty="0" err="1">
                <a:solidFill>
                  <a:schemeClr val="accent2"/>
                </a:solidFill>
                <a:latin typeface="Consolas" panose="020B0609020204030204" pitchFamily="49" charset="0"/>
              </a:rPr>
              <a:t>int</a:t>
            </a:r>
            <a:r>
              <a:rPr lang="fr-FR" sz="2400" dirty="0">
                <a:solidFill>
                  <a:schemeClr val="tx1">
                    <a:lumMod val="50000"/>
                  </a:schemeClr>
                </a:solidFill>
                <a:latin typeface="Consolas" panose="020B0609020204030204" pitchFamily="49" charset="0"/>
              </a:rPr>
              <a:t>(</a:t>
            </a:r>
            <a:r>
              <a:rPr lang="fr-FR" sz="2400" dirty="0">
                <a:solidFill>
                  <a:schemeClr val="accent3"/>
                </a:solidFill>
                <a:latin typeface="Consolas" panose="020B0609020204030204" pitchFamily="49" charset="0"/>
              </a:rPr>
              <a:t>nombre</a:t>
            </a:r>
            <a:r>
              <a:rPr lang="fr-FR" sz="2400" dirty="0">
                <a:solidFill>
                  <a:schemeClr val="tx1">
                    <a:lumMod val="50000"/>
                  </a:schemeClr>
                </a:solidFill>
                <a:latin typeface="Consolas" panose="020B0609020204030204" pitchFamily="49" charset="0"/>
              </a:rPr>
              <a:t>) * </a:t>
            </a:r>
            <a:r>
              <a:rPr lang="fr-FR" sz="2400" dirty="0">
                <a:solidFill>
                  <a:schemeClr val="accent4"/>
                </a:solidFill>
                <a:latin typeface="Consolas" panose="020B0609020204030204" pitchFamily="49" charset="0"/>
              </a:rPr>
              <a:t>2</a:t>
            </a:r>
          </a:p>
        </p:txBody>
      </p:sp>
      <p:sp>
        <p:nvSpPr>
          <p:cNvPr id="7" name="TextBox 6">
            <a:extLst>
              <a:ext uri="{FF2B5EF4-FFF2-40B4-BE49-F238E27FC236}">
                <a16:creationId xmlns:a16="http://schemas.microsoft.com/office/drawing/2014/main" id="{2562488C-224D-869D-5141-E008CFAAFCAA}"/>
              </a:ext>
            </a:extLst>
          </p:cNvPr>
          <p:cNvSpPr txBox="1"/>
          <p:nvPr/>
        </p:nvSpPr>
        <p:spPr>
          <a:xfrm>
            <a:off x="3480345" y="4215747"/>
            <a:ext cx="5576106" cy="830997"/>
          </a:xfrm>
          <a:prstGeom prst="rect">
            <a:avLst/>
          </a:prstGeom>
          <a:noFill/>
        </p:spPr>
        <p:txBody>
          <a:bodyPr wrap="square">
            <a:spAutoFit/>
          </a:bodyPr>
          <a:lstStyle/>
          <a:p>
            <a:pPr lvl="0">
              <a:defRPr/>
            </a:pPr>
            <a:r>
              <a:rPr kumimoji="0" lang="fr-FR" sz="24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pi</a:t>
            </a:r>
            <a:r>
              <a:rPr kumimoji="0" lang="fr-FR" sz="2400"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rPr>
              <a:t> = </a:t>
            </a:r>
            <a:r>
              <a:rPr lang="fr-FR" sz="2400" dirty="0">
                <a:solidFill>
                  <a:schemeClr val="accent5"/>
                </a:solidFill>
                <a:latin typeface="Consolas" panose="020B0609020204030204" pitchFamily="49" charset="0"/>
              </a:rPr>
              <a:t>"3."</a:t>
            </a:r>
            <a:r>
              <a:rPr lang="fr-FR" sz="2400" dirty="0">
                <a:solidFill>
                  <a:schemeClr val="tx1">
                    <a:lumMod val="50000"/>
                  </a:schemeClr>
                </a:solidFill>
                <a:latin typeface="Consolas" panose="020B0609020204030204" pitchFamily="49" charset="0"/>
              </a:rPr>
              <a:t> + </a:t>
            </a:r>
            <a:r>
              <a:rPr lang="fr-FR" sz="2400" dirty="0">
                <a:solidFill>
                  <a:schemeClr val="accent5"/>
                </a:solidFill>
                <a:latin typeface="Consolas" panose="020B0609020204030204" pitchFamily="49" charset="0"/>
              </a:rPr>
              <a:t>"1415926535"</a:t>
            </a:r>
            <a:endParaRPr kumimoji="0" lang="fr-FR" sz="2400"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chemeClr val="accent3"/>
                </a:solidFill>
                <a:effectLst/>
                <a:uLnTx/>
                <a:uFillTx/>
                <a:latin typeface="Consolas" panose="020B0609020204030204" pitchFamily="49" charset="0"/>
                <a:ea typeface="+mn-ea"/>
                <a:cs typeface="+mn-cs"/>
              </a:rPr>
              <a:t>deuxPi</a:t>
            </a:r>
            <a:r>
              <a:rPr kumimoji="0" lang="fr-FR" sz="2400"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err="1">
                <a:ln>
                  <a:noFill/>
                </a:ln>
                <a:solidFill>
                  <a:schemeClr val="accent2"/>
                </a:solidFill>
                <a:effectLst/>
                <a:uLnTx/>
                <a:uFillTx/>
                <a:latin typeface="Consolas" panose="020B0609020204030204" pitchFamily="49" charset="0"/>
                <a:ea typeface="+mn-ea"/>
                <a:cs typeface="+mn-cs"/>
              </a:rPr>
              <a:t>float</a:t>
            </a:r>
            <a:r>
              <a:rPr kumimoji="0" lang="fr-FR" sz="2400"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pi</a:t>
            </a:r>
            <a:r>
              <a:rPr kumimoji="0" lang="fr-FR" sz="2400"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chemeClr val="accent4"/>
                </a:solidFill>
                <a:effectLst/>
                <a:uLnTx/>
                <a:uFillTx/>
                <a:latin typeface="Consolas" panose="020B0609020204030204" pitchFamily="49" charset="0"/>
                <a:ea typeface="+mn-ea"/>
                <a:cs typeface="+mn-cs"/>
              </a:rPr>
              <a:t>2</a:t>
            </a:r>
          </a:p>
        </p:txBody>
      </p:sp>
    </p:spTree>
    <p:extLst>
      <p:ext uri="{BB962C8B-B14F-4D97-AF65-F5344CB8AC3E}">
        <p14:creationId xmlns:p14="http://schemas.microsoft.com/office/powerpoint/2010/main" val="21906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0" grpId="0"/>
      <p:bldP spid="21" grpId="0"/>
      <p:bldP spid="14"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INPUT (ENTRÉE)</a:t>
            </a:r>
          </a:p>
        </p:txBody>
      </p:sp>
      <p:sp>
        <p:nvSpPr>
          <p:cNvPr id="4" name="TextBox 3">
            <a:extLst>
              <a:ext uri="{FF2B5EF4-FFF2-40B4-BE49-F238E27FC236}">
                <a16:creationId xmlns:a16="http://schemas.microsoft.com/office/drawing/2014/main" id="{5109977C-424A-099C-961F-B771F20057BA}"/>
              </a:ext>
            </a:extLst>
          </p:cNvPr>
          <p:cNvSpPr txBox="1"/>
          <p:nvPr/>
        </p:nvSpPr>
        <p:spPr>
          <a:xfrm>
            <a:off x="3480345" y="2691177"/>
            <a:ext cx="5576106" cy="461665"/>
          </a:xfrm>
          <a:prstGeom prst="rect">
            <a:avLst/>
          </a:prstGeom>
          <a:noFill/>
        </p:spPr>
        <p:txBody>
          <a:bodyPr wrap="square">
            <a:spAutoFit/>
          </a:bodyPr>
          <a:lstStyle/>
          <a:p>
            <a:r>
              <a:rPr lang="fr-FR" sz="2400" dirty="0">
                <a:solidFill>
                  <a:schemeClr val="accent3"/>
                </a:solidFill>
                <a:latin typeface="Consolas" panose="020B0609020204030204" pitchFamily="49" charset="0"/>
              </a:rPr>
              <a:t>message</a:t>
            </a:r>
            <a:r>
              <a:rPr lang="fr-FR" sz="2400" dirty="0">
                <a:solidFill>
                  <a:schemeClr val="tx1">
                    <a:lumMod val="50000"/>
                  </a:schemeClr>
                </a:solidFill>
                <a:latin typeface="Consolas" panose="020B0609020204030204" pitchFamily="49" charset="0"/>
              </a:rPr>
              <a:t> = </a:t>
            </a:r>
            <a:r>
              <a:rPr lang="fr-FR" sz="2400" dirty="0">
                <a:solidFill>
                  <a:schemeClr val="accent2"/>
                </a:solidFill>
                <a:latin typeface="Consolas" panose="020B0609020204030204" pitchFamily="49" charset="0"/>
              </a:rPr>
              <a:t>input</a:t>
            </a:r>
            <a:r>
              <a:rPr lang="fr-FR" sz="2400" dirty="0">
                <a:solidFill>
                  <a:schemeClr val="tx1">
                    <a:lumMod val="50000"/>
                  </a:schemeClr>
                </a:solidFill>
                <a:latin typeface="Consolas" panose="020B0609020204030204" pitchFamily="49" charset="0"/>
              </a:rPr>
              <a:t>()</a:t>
            </a:r>
          </a:p>
        </p:txBody>
      </p:sp>
      <p:sp>
        <p:nvSpPr>
          <p:cNvPr id="5" name="TextBox 4">
            <a:extLst>
              <a:ext uri="{FF2B5EF4-FFF2-40B4-BE49-F238E27FC236}">
                <a16:creationId xmlns:a16="http://schemas.microsoft.com/office/drawing/2014/main" id="{F780FC44-69E4-AF98-CBB7-8414FBED12E9}"/>
              </a:ext>
            </a:extLst>
          </p:cNvPr>
          <p:cNvSpPr txBox="1"/>
          <p:nvPr/>
        </p:nvSpPr>
        <p:spPr>
          <a:xfrm>
            <a:off x="840615" y="2459504"/>
            <a:ext cx="2363100" cy="969496"/>
          </a:xfrm>
          <a:prstGeom prst="rect">
            <a:avLst/>
          </a:prstGeom>
          <a:noFill/>
        </p:spPr>
        <p:txBody>
          <a:bodyPr wrap="square" rtlCol="0">
            <a:spAutoFit/>
          </a:bodyPr>
          <a:lstStyle/>
          <a:p>
            <a:pPr algn="ctr">
              <a:spcAft>
                <a:spcPts val="600"/>
              </a:spcAft>
            </a:pPr>
            <a:r>
              <a:rPr lang="fr-FR" sz="1600" dirty="0">
                <a:latin typeface="Nunito Sans" pitchFamily="2" charset="0"/>
              </a:rPr>
              <a:t>La fonction </a:t>
            </a:r>
            <a:r>
              <a:rPr lang="fr-FR" sz="1600" dirty="0">
                <a:solidFill>
                  <a:schemeClr val="accent2"/>
                </a:solidFill>
                <a:latin typeface="Consolas" panose="020B0609020204030204" pitchFamily="49" charset="0"/>
              </a:rPr>
              <a:t>input</a:t>
            </a:r>
            <a:r>
              <a:rPr lang="fr-FR" sz="1600" dirty="0">
                <a:solidFill>
                  <a:schemeClr val="tx1">
                    <a:lumMod val="50000"/>
                  </a:schemeClr>
                </a:solidFill>
                <a:latin typeface="Consolas" panose="020B0609020204030204" pitchFamily="49" charset="0"/>
              </a:rPr>
              <a:t>()</a:t>
            </a:r>
          </a:p>
          <a:p>
            <a:pPr algn="ctr"/>
            <a:r>
              <a:rPr lang="fr-FR" sz="1200" dirty="0">
                <a:solidFill>
                  <a:schemeClr val="tx1">
                    <a:lumMod val="50000"/>
                  </a:schemeClr>
                </a:solidFill>
                <a:latin typeface="Nunito Sans Light" pitchFamily="2" charset="0"/>
              </a:rPr>
              <a:t>Demande à l’utilisateur de saisir un texte et le stocke dans une variable</a:t>
            </a:r>
          </a:p>
        </p:txBody>
      </p:sp>
      <p:sp>
        <p:nvSpPr>
          <p:cNvPr id="20" name="TextBox 19">
            <a:extLst>
              <a:ext uri="{FF2B5EF4-FFF2-40B4-BE49-F238E27FC236}">
                <a16:creationId xmlns:a16="http://schemas.microsoft.com/office/drawing/2014/main" id="{37C0D8C4-14EC-DA57-0F17-6A1CB582FCF5}"/>
              </a:ext>
            </a:extLst>
          </p:cNvPr>
          <p:cNvSpPr txBox="1"/>
          <p:nvPr/>
        </p:nvSpPr>
        <p:spPr>
          <a:xfrm>
            <a:off x="9326257" y="3250639"/>
            <a:ext cx="2392645"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Message</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Un message peut s’afficher avant la saisie </a:t>
            </a:r>
          </a:p>
        </p:txBody>
      </p:sp>
      <p:sp>
        <p:nvSpPr>
          <p:cNvPr id="21" name="TextBox 20">
            <a:extLst>
              <a:ext uri="{FF2B5EF4-FFF2-40B4-BE49-F238E27FC236}">
                <a16:creationId xmlns:a16="http://schemas.microsoft.com/office/drawing/2014/main" id="{BCAEF540-B09C-1878-D0EB-67FDBB676527}"/>
              </a:ext>
            </a:extLst>
          </p:cNvPr>
          <p:cNvSpPr txBox="1"/>
          <p:nvPr/>
        </p:nvSpPr>
        <p:spPr>
          <a:xfrm>
            <a:off x="840615" y="3883933"/>
            <a:ext cx="2363100"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Stockage du texte </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Le texte saisi est stocke dans une variable et peut être réutilisée</a:t>
            </a:r>
          </a:p>
        </p:txBody>
      </p:sp>
      <p:sp>
        <p:nvSpPr>
          <p:cNvPr id="8" name="TextBox 7">
            <a:extLst>
              <a:ext uri="{FF2B5EF4-FFF2-40B4-BE49-F238E27FC236}">
                <a16:creationId xmlns:a16="http://schemas.microsoft.com/office/drawing/2014/main" id="{50337786-20BE-2E4A-784B-B5B8627D5354}"/>
              </a:ext>
            </a:extLst>
          </p:cNvPr>
          <p:cNvSpPr txBox="1"/>
          <p:nvPr/>
        </p:nvSpPr>
        <p:spPr>
          <a:xfrm>
            <a:off x="3480345" y="3412222"/>
            <a:ext cx="557610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prenom</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input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"Votre prénom: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10" name="TextBox 9">
            <a:extLst>
              <a:ext uri="{FF2B5EF4-FFF2-40B4-BE49-F238E27FC236}">
                <a16:creationId xmlns:a16="http://schemas.microsoft.com/office/drawing/2014/main" id="{9687192C-6064-2887-F060-75EFAE9EE621}"/>
              </a:ext>
            </a:extLst>
          </p:cNvPr>
          <p:cNvSpPr txBox="1"/>
          <p:nvPr/>
        </p:nvSpPr>
        <p:spPr>
          <a:xfrm>
            <a:off x="3473521" y="4137849"/>
            <a:ext cx="551301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"Bonjour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prenom</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73458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0" grpId="0"/>
      <p:bldP spid="21"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851730-3E8F-2E2D-71AD-81D30D2D6D04}"/>
              </a:ext>
            </a:extLst>
          </p:cNvPr>
          <p:cNvSpPr>
            <a:spLocks noGrp="1"/>
          </p:cNvSpPr>
          <p:nvPr>
            <p:ph type="sldNum" sz="quarter" idx="11"/>
          </p:nvPr>
        </p:nvSpPr>
        <p:spPr/>
        <p:txBody>
          <a:bodyPr/>
          <a:lstStyle/>
          <a:p>
            <a:fld id="{52F3A71C-A943-4884-923F-65D9756AB03E}" type="slidenum">
              <a:rPr lang="en-US" smtClean="0"/>
              <a:pPr/>
              <a:t>27</a:t>
            </a:fld>
            <a:endParaRPr lang="en-US" dirty="0"/>
          </a:p>
        </p:txBody>
      </p:sp>
      <p:sp>
        <p:nvSpPr>
          <p:cNvPr id="3" name="Text Placeholder 2">
            <a:extLst>
              <a:ext uri="{FF2B5EF4-FFF2-40B4-BE49-F238E27FC236}">
                <a16:creationId xmlns:a16="http://schemas.microsoft.com/office/drawing/2014/main" id="{A85466BB-5EE4-0F2B-9FAC-BB5B72E3AF5B}"/>
              </a:ext>
            </a:extLst>
          </p:cNvPr>
          <p:cNvSpPr>
            <a:spLocks noGrp="1"/>
          </p:cNvSpPr>
          <p:nvPr>
            <p:ph type="body" sz="quarter" idx="12"/>
          </p:nvPr>
        </p:nvSpPr>
        <p:spPr/>
        <p:txBody>
          <a:bodyPr/>
          <a:lstStyle/>
          <a:p>
            <a:r>
              <a:rPr lang="en-US" dirty="0"/>
              <a:t>TP2</a:t>
            </a:r>
          </a:p>
        </p:txBody>
      </p:sp>
      <p:sp>
        <p:nvSpPr>
          <p:cNvPr id="4" name="Text Placeholder 3">
            <a:extLst>
              <a:ext uri="{FF2B5EF4-FFF2-40B4-BE49-F238E27FC236}">
                <a16:creationId xmlns:a16="http://schemas.microsoft.com/office/drawing/2014/main" id="{3B0A5AB9-F207-BA28-6BB2-7A50AB57A54D}"/>
              </a:ext>
            </a:extLst>
          </p:cNvPr>
          <p:cNvSpPr>
            <a:spLocks noGrp="1"/>
          </p:cNvSpPr>
          <p:nvPr>
            <p:ph type="body" sz="quarter" idx="13"/>
          </p:nvPr>
        </p:nvSpPr>
        <p:spPr/>
        <p:txBody>
          <a:bodyPr/>
          <a:lstStyle/>
          <a:p>
            <a:r>
              <a:rPr lang="en-US" dirty="0"/>
              <a:t>15 minutes</a:t>
            </a:r>
          </a:p>
        </p:txBody>
      </p:sp>
      <p:sp>
        <p:nvSpPr>
          <p:cNvPr id="5" name="Text Placeholder 4">
            <a:extLst>
              <a:ext uri="{FF2B5EF4-FFF2-40B4-BE49-F238E27FC236}">
                <a16:creationId xmlns:a16="http://schemas.microsoft.com/office/drawing/2014/main" id="{25CDE019-5C17-A08E-7BD0-E198E041A5D3}"/>
              </a:ext>
            </a:extLst>
          </p:cNvPr>
          <p:cNvSpPr>
            <a:spLocks noGrp="1"/>
          </p:cNvSpPr>
          <p:nvPr>
            <p:ph type="body" sz="quarter" idx="14"/>
          </p:nvPr>
        </p:nvSpPr>
        <p:spPr/>
        <p:txBody>
          <a:bodyPr/>
          <a:lstStyle/>
          <a:p>
            <a:r>
              <a:rPr lang="fr-FR" dirty="0"/>
              <a:t>Enquête</a:t>
            </a:r>
          </a:p>
        </p:txBody>
      </p:sp>
      <p:sp>
        <p:nvSpPr>
          <p:cNvPr id="6" name="Text Placeholder 5">
            <a:extLst>
              <a:ext uri="{FF2B5EF4-FFF2-40B4-BE49-F238E27FC236}">
                <a16:creationId xmlns:a16="http://schemas.microsoft.com/office/drawing/2014/main" id="{B9AB23F9-909B-0998-6848-CF96B4D0BF1E}"/>
              </a:ext>
            </a:extLst>
          </p:cNvPr>
          <p:cNvSpPr>
            <a:spLocks noGrp="1"/>
          </p:cNvSpPr>
          <p:nvPr>
            <p:ph type="body" sz="quarter" idx="16"/>
          </p:nvPr>
        </p:nvSpPr>
        <p:spPr/>
        <p:txBody>
          <a:bodyPr/>
          <a:lstStyle/>
          <a:p>
            <a:r>
              <a:rPr lang="fr-FR" dirty="0"/>
              <a:t>Composez 3-4 questions d’une enquête auprès de l’utilisateur</a:t>
            </a:r>
          </a:p>
          <a:p>
            <a:r>
              <a:rPr lang="fr-FR" dirty="0"/>
              <a:t>Affichez les questions une à une en demandant la réponse</a:t>
            </a:r>
          </a:p>
          <a:p>
            <a:pPr lvl="1">
              <a:spcBef>
                <a:spcPts val="0"/>
              </a:spcBef>
              <a:spcAft>
                <a:spcPts val="600"/>
              </a:spcAft>
            </a:pPr>
            <a:r>
              <a:rPr lang="fr-FR" sz="1200" dirty="0">
                <a:solidFill>
                  <a:schemeClr val="bg1">
                    <a:lumMod val="50000"/>
                  </a:schemeClr>
                </a:solidFill>
                <a:latin typeface="Nunito Sans Light" pitchFamily="2" charset="0"/>
              </a:rPr>
              <a:t>Utilisez la fonction </a:t>
            </a:r>
            <a:r>
              <a:rPr lang="fr-FR" sz="1200" dirty="0" err="1">
                <a:solidFill>
                  <a:schemeClr val="bg1">
                    <a:lumMod val="50000"/>
                  </a:schemeClr>
                </a:solidFill>
                <a:latin typeface="Consolas" panose="020B0609020204030204" pitchFamily="49" charset="0"/>
              </a:rPr>
              <a:t>print</a:t>
            </a:r>
            <a:r>
              <a:rPr lang="fr-FR" sz="1200" dirty="0">
                <a:solidFill>
                  <a:schemeClr val="bg1">
                    <a:lumMod val="50000"/>
                  </a:schemeClr>
                </a:solidFill>
                <a:latin typeface="Consolas" panose="020B0609020204030204" pitchFamily="49" charset="0"/>
              </a:rPr>
              <a:t>()</a:t>
            </a:r>
            <a:r>
              <a:rPr lang="fr-FR" sz="1200" dirty="0">
                <a:solidFill>
                  <a:schemeClr val="bg1">
                    <a:lumMod val="50000"/>
                  </a:schemeClr>
                </a:solidFill>
                <a:latin typeface="Nunito Sans Light" pitchFamily="2" charset="0"/>
              </a:rPr>
              <a:t> pour afficher les questions</a:t>
            </a:r>
          </a:p>
          <a:p>
            <a:pPr lvl="1">
              <a:spcBef>
                <a:spcPts val="0"/>
              </a:spcBef>
              <a:spcAft>
                <a:spcPts val="600"/>
              </a:spcAft>
            </a:pPr>
            <a:r>
              <a:rPr lang="fr-FR" sz="1200" dirty="0">
                <a:solidFill>
                  <a:schemeClr val="bg1">
                    <a:lumMod val="50000"/>
                  </a:schemeClr>
                </a:solidFill>
                <a:latin typeface="Nunito Sans Light" pitchFamily="2" charset="0"/>
              </a:rPr>
              <a:t>Utilisez la fonction </a:t>
            </a:r>
            <a:r>
              <a:rPr lang="fr-FR" sz="1200" dirty="0">
                <a:solidFill>
                  <a:schemeClr val="bg1">
                    <a:lumMod val="50000"/>
                  </a:schemeClr>
                </a:solidFill>
                <a:latin typeface="Consolas" panose="020B0609020204030204" pitchFamily="49" charset="0"/>
              </a:rPr>
              <a:t>input()</a:t>
            </a:r>
            <a:r>
              <a:rPr lang="fr-FR" sz="1200" dirty="0">
                <a:solidFill>
                  <a:schemeClr val="bg1">
                    <a:lumMod val="50000"/>
                  </a:schemeClr>
                </a:solidFill>
                <a:latin typeface="Nunito Sans Light" pitchFamily="2" charset="0"/>
              </a:rPr>
              <a:t> pour demander la réponse</a:t>
            </a:r>
          </a:p>
          <a:p>
            <a:r>
              <a:rPr lang="fr-FR" dirty="0"/>
              <a:t>Stockez les réponses dans des variables</a:t>
            </a:r>
          </a:p>
          <a:p>
            <a:r>
              <a:rPr lang="fr-FR" dirty="0"/>
              <a:t>Composez une phrase ou récapitulatif avec les informations données par l’utilisateur</a:t>
            </a:r>
          </a:p>
          <a:p>
            <a:pPr lvl="1">
              <a:spcBef>
                <a:spcPts val="0"/>
              </a:spcBef>
              <a:spcAft>
                <a:spcPts val="600"/>
              </a:spcAft>
            </a:pPr>
            <a:r>
              <a:rPr lang="fr-FR" sz="1200" dirty="0">
                <a:solidFill>
                  <a:schemeClr val="bg1">
                    <a:lumMod val="50000"/>
                  </a:schemeClr>
                </a:solidFill>
                <a:latin typeface="Nunito Sans Light" pitchFamily="2" charset="0"/>
              </a:rPr>
              <a:t>L’operateur </a:t>
            </a:r>
            <a:r>
              <a:rPr lang="fr-FR" sz="1200" dirty="0">
                <a:solidFill>
                  <a:schemeClr val="bg1">
                    <a:lumMod val="50000"/>
                  </a:schemeClr>
                </a:solidFill>
                <a:latin typeface="Consolas" panose="020B0609020204030204" pitchFamily="49" charset="0"/>
              </a:rPr>
              <a:t>+</a:t>
            </a:r>
            <a:r>
              <a:rPr lang="fr-FR" sz="1200" dirty="0">
                <a:solidFill>
                  <a:schemeClr val="bg1">
                    <a:lumMod val="50000"/>
                  </a:schemeClr>
                </a:solidFill>
                <a:latin typeface="Nunito Sans Light" pitchFamily="2" charset="0"/>
              </a:rPr>
              <a:t> sera utile pour composer votre phrase</a:t>
            </a:r>
          </a:p>
          <a:p>
            <a:pPr lvl="1">
              <a:spcBef>
                <a:spcPts val="0"/>
              </a:spcBef>
              <a:spcAft>
                <a:spcPts val="600"/>
              </a:spcAft>
            </a:pPr>
            <a:r>
              <a:rPr lang="fr-FR" sz="1200" dirty="0">
                <a:solidFill>
                  <a:schemeClr val="bg1">
                    <a:lumMod val="50000"/>
                  </a:schemeClr>
                </a:solidFill>
                <a:latin typeface="Nunito Sans Light" pitchFamily="2" charset="0"/>
              </a:rPr>
              <a:t>Vous auriez aussi besoin des fonctions </a:t>
            </a:r>
            <a:r>
              <a:rPr lang="fr-FR" sz="1200" dirty="0" err="1">
                <a:solidFill>
                  <a:schemeClr val="bg1">
                    <a:lumMod val="50000"/>
                  </a:schemeClr>
                </a:solidFill>
                <a:latin typeface="Consolas" panose="020B0609020204030204" pitchFamily="49" charset="0"/>
              </a:rPr>
              <a:t>int</a:t>
            </a:r>
            <a:r>
              <a:rPr lang="fr-FR" sz="1200" dirty="0">
                <a:solidFill>
                  <a:schemeClr val="bg1">
                    <a:lumMod val="50000"/>
                  </a:schemeClr>
                </a:solidFill>
                <a:latin typeface="Consolas" panose="020B0609020204030204" pitchFamily="49" charset="0"/>
              </a:rPr>
              <a:t>()</a:t>
            </a:r>
            <a:r>
              <a:rPr lang="fr-FR" sz="1200" dirty="0">
                <a:solidFill>
                  <a:schemeClr val="bg1">
                    <a:lumMod val="50000"/>
                  </a:schemeClr>
                </a:solidFill>
                <a:latin typeface="Nunito Sans Light" pitchFamily="2" charset="0"/>
              </a:rPr>
              <a:t> et </a:t>
            </a:r>
            <a:r>
              <a:rPr lang="fr-FR" sz="1200" dirty="0" err="1">
                <a:solidFill>
                  <a:schemeClr val="bg1">
                    <a:lumMod val="50000"/>
                  </a:schemeClr>
                </a:solidFill>
                <a:latin typeface="Consolas" panose="020B0609020204030204" pitchFamily="49" charset="0"/>
              </a:rPr>
              <a:t>str</a:t>
            </a:r>
            <a:r>
              <a:rPr lang="fr-FR" sz="1200" dirty="0">
                <a:solidFill>
                  <a:schemeClr val="bg1">
                    <a:lumMod val="50000"/>
                  </a:schemeClr>
                </a:solidFill>
                <a:latin typeface="Consolas" panose="020B0609020204030204" pitchFamily="49" charset="0"/>
              </a:rPr>
              <a:t>()</a:t>
            </a:r>
            <a:r>
              <a:rPr lang="fr-FR" sz="1200" dirty="0">
                <a:solidFill>
                  <a:schemeClr val="bg1">
                    <a:lumMod val="50000"/>
                  </a:schemeClr>
                </a:solidFill>
                <a:latin typeface="Nunito Sans Light" pitchFamily="2" charset="0"/>
              </a:rPr>
              <a:t> si vous attendez des nombres en réponse</a:t>
            </a:r>
          </a:p>
        </p:txBody>
      </p:sp>
      <p:pic>
        <p:nvPicPr>
          <p:cNvPr id="9" name="Picture Placeholder 8">
            <a:extLst>
              <a:ext uri="{FF2B5EF4-FFF2-40B4-BE49-F238E27FC236}">
                <a16:creationId xmlns:a16="http://schemas.microsoft.com/office/drawing/2014/main" id="{611B8E2D-ED51-6D61-3B45-02017F530C47}"/>
              </a:ext>
            </a:extLst>
          </p:cNvPr>
          <p:cNvPicPr>
            <a:picLocks noGrp="1" noChangeAspect="1"/>
          </p:cNvPicPr>
          <p:nvPr>
            <p:ph type="pic" sz="quarter" idx="17"/>
          </p:nvPr>
        </p:nvPicPr>
        <p:blipFill>
          <a:blip r:embed="rId3"/>
          <a:srcRect/>
          <a:stretch/>
        </p:blipFill>
        <p:spPr/>
      </p:pic>
    </p:spTree>
    <p:extLst>
      <p:ext uri="{BB962C8B-B14F-4D97-AF65-F5344CB8AC3E}">
        <p14:creationId xmlns:p14="http://schemas.microsoft.com/office/powerpoint/2010/main" val="80627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CONDITIONS</a:t>
            </a:r>
          </a:p>
        </p:txBody>
      </p:sp>
      <p:sp>
        <p:nvSpPr>
          <p:cNvPr id="5" name="TextBox 4">
            <a:extLst>
              <a:ext uri="{FF2B5EF4-FFF2-40B4-BE49-F238E27FC236}">
                <a16:creationId xmlns:a16="http://schemas.microsoft.com/office/drawing/2014/main" id="{F780FC44-69E4-AF98-CBB7-8414FBED12E9}"/>
              </a:ext>
            </a:extLst>
          </p:cNvPr>
          <p:cNvSpPr txBox="1"/>
          <p:nvPr/>
        </p:nvSpPr>
        <p:spPr>
          <a:xfrm>
            <a:off x="782249" y="2689704"/>
            <a:ext cx="2363100" cy="969496"/>
          </a:xfrm>
          <a:prstGeom prst="rect">
            <a:avLst/>
          </a:prstGeom>
          <a:noFill/>
        </p:spPr>
        <p:txBody>
          <a:bodyPr wrap="square" rtlCol="0">
            <a:spAutoFit/>
          </a:bodyPr>
          <a:lstStyle/>
          <a:p>
            <a:pPr algn="ctr">
              <a:spcAft>
                <a:spcPts val="600"/>
              </a:spcAft>
            </a:pPr>
            <a:r>
              <a:rPr lang="fr-FR" sz="1600" dirty="0">
                <a:latin typeface="Nunito Sans" pitchFamily="2" charset="0"/>
              </a:rPr>
              <a:t>Le bloc </a:t>
            </a:r>
            <a:r>
              <a:rPr lang="fr-FR" sz="1600" dirty="0">
                <a:solidFill>
                  <a:schemeClr val="accent1"/>
                </a:solidFill>
                <a:latin typeface="Consolas" panose="020B0609020204030204" pitchFamily="49" charset="0"/>
              </a:rPr>
              <a:t>if</a:t>
            </a:r>
            <a:r>
              <a:rPr lang="fr-FR" sz="1600" dirty="0">
                <a:latin typeface="Nunito Sans" pitchFamily="2" charset="0"/>
              </a:rPr>
              <a:t> … </a:t>
            </a:r>
            <a:r>
              <a:rPr lang="fr-FR" sz="1600" dirty="0" err="1">
                <a:solidFill>
                  <a:schemeClr val="accent1"/>
                </a:solidFill>
                <a:latin typeface="Consolas" panose="020B0609020204030204" pitchFamily="49" charset="0"/>
              </a:rPr>
              <a:t>else</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Permettent de faire un branchement dans l’exécution du code selon une condition</a:t>
            </a:r>
          </a:p>
        </p:txBody>
      </p:sp>
      <p:sp>
        <p:nvSpPr>
          <p:cNvPr id="20" name="TextBox 19">
            <a:extLst>
              <a:ext uri="{FF2B5EF4-FFF2-40B4-BE49-F238E27FC236}">
                <a16:creationId xmlns:a16="http://schemas.microsoft.com/office/drawing/2014/main" id="{37C0D8C4-14EC-DA57-0F17-6A1CB582FCF5}"/>
              </a:ext>
            </a:extLst>
          </p:cNvPr>
          <p:cNvSpPr txBox="1"/>
          <p:nvPr/>
        </p:nvSpPr>
        <p:spPr>
          <a:xfrm>
            <a:off x="8926749" y="2200947"/>
            <a:ext cx="2593054"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La condition</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La condition doit pouvoir s’évaluer soit à </a:t>
            </a:r>
            <a:r>
              <a:rPr lang="fr-FR" sz="1200" dirty="0" err="1">
                <a:solidFill>
                  <a:schemeClr val="accent4"/>
                </a:solidFill>
                <a:latin typeface="Consolas" panose="020B0609020204030204" pitchFamily="49" charset="0"/>
              </a:rPr>
              <a:t>True</a:t>
            </a:r>
            <a:r>
              <a:rPr lang="fr-FR" sz="1200" dirty="0">
                <a:solidFill>
                  <a:srgbClr val="F2F2F2">
                    <a:lumMod val="50000"/>
                  </a:srgbClr>
                </a:solidFill>
                <a:latin typeface="Nunito Sans Light" pitchFamily="2" charset="0"/>
              </a:rPr>
              <a:t> soit à </a:t>
            </a:r>
            <a:r>
              <a:rPr lang="fr-FR" sz="1200" dirty="0">
                <a:solidFill>
                  <a:schemeClr val="accent4"/>
                </a:solidFill>
                <a:latin typeface="Consolas" panose="020B0609020204030204" pitchFamily="49" charset="0"/>
              </a:rPr>
              <a:t>False</a:t>
            </a:r>
            <a:endParaRPr lang="fr-FR" sz="1200" dirty="0">
              <a:solidFill>
                <a:srgbClr val="F2F2F2">
                  <a:lumMod val="50000"/>
                </a:srgbClr>
              </a:solidFill>
              <a:latin typeface="Nunito Sans Light" pitchFamily="2" charset="0"/>
            </a:endParaRPr>
          </a:p>
        </p:txBody>
      </p:sp>
      <p:sp>
        <p:nvSpPr>
          <p:cNvPr id="21" name="TextBox 20">
            <a:extLst>
              <a:ext uri="{FF2B5EF4-FFF2-40B4-BE49-F238E27FC236}">
                <a16:creationId xmlns:a16="http://schemas.microsoft.com/office/drawing/2014/main" id="{BCAEF540-B09C-1878-D0EB-67FDBB676527}"/>
              </a:ext>
            </a:extLst>
          </p:cNvPr>
          <p:cNvSpPr txBox="1"/>
          <p:nvPr/>
        </p:nvSpPr>
        <p:spPr>
          <a:xfrm>
            <a:off x="782249" y="4691845"/>
            <a:ext cx="2363100"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Absence du bloc </a:t>
            </a:r>
            <a:r>
              <a:rPr lang="fr-FR" sz="1600" dirty="0" err="1">
                <a:solidFill>
                  <a:schemeClr val="accent1"/>
                </a:solidFill>
                <a:latin typeface="Consolas" panose="020B0609020204030204" pitchFamily="49" charset="0"/>
              </a:rPr>
              <a:t>else</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Le bloc </a:t>
            </a:r>
            <a:r>
              <a:rPr lang="fr-FR" sz="1200" dirty="0" err="1">
                <a:solidFill>
                  <a:schemeClr val="accent1"/>
                </a:solidFill>
                <a:latin typeface="Consolas" panose="020B0609020204030204" pitchFamily="49" charset="0"/>
              </a:rPr>
              <a:t>else</a:t>
            </a:r>
            <a:r>
              <a:rPr lang="fr-FR" sz="1200" dirty="0">
                <a:solidFill>
                  <a:srgbClr val="F2F2F2">
                    <a:lumMod val="50000"/>
                  </a:srgbClr>
                </a:solidFill>
                <a:latin typeface="Nunito Sans Light" pitchFamily="2" charset="0"/>
              </a:rPr>
              <a:t> est facultatif, le if ne fera rien si la condition est fausse</a:t>
            </a:r>
          </a:p>
        </p:txBody>
      </p:sp>
      <p:grpSp>
        <p:nvGrpSpPr>
          <p:cNvPr id="18" name="Group 17">
            <a:extLst>
              <a:ext uri="{FF2B5EF4-FFF2-40B4-BE49-F238E27FC236}">
                <a16:creationId xmlns:a16="http://schemas.microsoft.com/office/drawing/2014/main" id="{E8B96DAA-0FA8-660F-60F5-B636AFBA835E}"/>
              </a:ext>
            </a:extLst>
          </p:cNvPr>
          <p:cNvGrpSpPr/>
          <p:nvPr/>
        </p:nvGrpSpPr>
        <p:grpSpPr>
          <a:xfrm>
            <a:off x="3480345" y="2020290"/>
            <a:ext cx="5576106" cy="2308324"/>
            <a:chOff x="3480345" y="2020290"/>
            <a:chExt cx="5576106" cy="2308324"/>
          </a:xfrm>
        </p:grpSpPr>
        <p:sp>
          <p:nvSpPr>
            <p:cNvPr id="4" name="TextBox 3">
              <a:extLst>
                <a:ext uri="{FF2B5EF4-FFF2-40B4-BE49-F238E27FC236}">
                  <a16:creationId xmlns:a16="http://schemas.microsoft.com/office/drawing/2014/main" id="{5109977C-424A-099C-961F-B771F20057BA}"/>
                </a:ext>
              </a:extLst>
            </p:cNvPr>
            <p:cNvSpPr txBox="1"/>
            <p:nvPr/>
          </p:nvSpPr>
          <p:spPr>
            <a:xfrm>
              <a:off x="3480345" y="2020290"/>
              <a:ext cx="5576106" cy="2308324"/>
            </a:xfrm>
            <a:prstGeom prst="rect">
              <a:avLst/>
            </a:prstGeom>
            <a:noFill/>
          </p:spPr>
          <p:txBody>
            <a:bodyPr wrap="square">
              <a:spAutoFit/>
            </a:bodyPr>
            <a:lstStyle/>
            <a:p>
              <a:r>
                <a:rPr lang="fr-FR" sz="2400" dirty="0" err="1">
                  <a:solidFill>
                    <a:schemeClr val="accent3"/>
                  </a:solidFill>
                  <a:latin typeface="Consolas" panose="020B0609020204030204" pitchFamily="49" charset="0"/>
                </a:rPr>
                <a:t>trajetCourt</a:t>
              </a:r>
              <a:r>
                <a:rPr lang="fr-FR" sz="2400" dirty="0">
                  <a:solidFill>
                    <a:schemeClr val="tx1">
                      <a:lumMod val="50000"/>
                    </a:schemeClr>
                  </a:solidFill>
                  <a:latin typeface="Consolas" panose="020B0609020204030204" pitchFamily="49" charset="0"/>
                </a:rPr>
                <a:t> = </a:t>
              </a:r>
              <a:r>
                <a:rPr lang="fr-FR" sz="2400" dirty="0">
                  <a:solidFill>
                    <a:schemeClr val="accent4"/>
                  </a:solidFill>
                  <a:latin typeface="Consolas" panose="020B0609020204030204" pitchFamily="49" charset="0"/>
                </a:rPr>
                <a:t>False</a:t>
              </a:r>
            </a:p>
            <a:p>
              <a:r>
                <a:rPr lang="fr-FR" sz="2400" dirty="0">
                  <a:solidFill>
                    <a:schemeClr val="accent1"/>
                  </a:solidFill>
                  <a:latin typeface="Consolas" panose="020B0609020204030204" pitchFamily="49" charset="0"/>
                </a:rPr>
                <a:t>if</a:t>
              </a:r>
              <a:r>
                <a:rPr lang="fr-FR" sz="2400" dirty="0">
                  <a:solidFill>
                    <a:schemeClr val="tx1">
                      <a:lumMod val="50000"/>
                    </a:schemeClr>
                  </a:solidFill>
                  <a:latin typeface="Consolas" panose="020B0609020204030204" pitchFamily="49" charset="0"/>
                </a:rPr>
                <a:t> </a:t>
              </a:r>
              <a:r>
                <a:rPr lang="fr-FR" sz="2400" dirty="0" err="1">
                  <a:solidFill>
                    <a:schemeClr val="accent3"/>
                  </a:solidFill>
                  <a:latin typeface="Consolas" panose="020B0609020204030204" pitchFamily="49" charset="0"/>
                </a:rPr>
                <a:t>trajetCourt</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"Court trajet"</a:t>
              </a:r>
              <a:r>
                <a:rPr lang="fr-FR" sz="2400" dirty="0">
                  <a:solidFill>
                    <a:schemeClr val="tx1">
                      <a:lumMod val="50000"/>
                    </a:schemeClr>
                  </a:solidFill>
                  <a:latin typeface="Consolas" panose="020B0609020204030204" pitchFamily="49" charset="0"/>
                </a:rPr>
                <a:t>)</a:t>
              </a:r>
            </a:p>
            <a:p>
              <a:r>
                <a:rPr lang="fr-FR" sz="2400" dirty="0" err="1">
                  <a:solidFill>
                    <a:schemeClr val="accent1"/>
                  </a:solidFill>
                  <a:latin typeface="Consolas" panose="020B0609020204030204" pitchFamily="49" charset="0"/>
                </a:rPr>
                <a:t>else</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"Long trajet"</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"Faites le plein"</a:t>
              </a:r>
              <a:r>
                <a:rPr lang="fr-FR" sz="2400" dirty="0">
                  <a:solidFill>
                    <a:schemeClr val="tx1">
                      <a:lumMod val="50000"/>
                    </a:schemeClr>
                  </a:solidFill>
                  <a:latin typeface="Consolas" panose="020B0609020204030204" pitchFamily="49" charset="0"/>
                </a:rPr>
                <a:t>)</a:t>
              </a:r>
            </a:p>
          </p:txBody>
        </p:sp>
        <p:cxnSp>
          <p:nvCxnSpPr>
            <p:cNvPr id="7" name="Straight Connector 6">
              <a:extLst>
                <a:ext uri="{FF2B5EF4-FFF2-40B4-BE49-F238E27FC236}">
                  <a16:creationId xmlns:a16="http://schemas.microsoft.com/office/drawing/2014/main" id="{80931B61-C94C-F308-371A-8CBC97210C2D}"/>
                </a:ext>
              </a:extLst>
            </p:cNvPr>
            <p:cNvCxnSpPr>
              <a:cxnSpLocks/>
            </p:cNvCxnSpPr>
            <p:nvPr/>
          </p:nvCxnSpPr>
          <p:spPr>
            <a:xfrm>
              <a:off x="3638555" y="2928938"/>
              <a:ext cx="0" cy="161925"/>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ECB9A7-0CB0-718B-1FCF-EBEA7B3234E8}"/>
                </a:ext>
              </a:extLst>
            </p:cNvPr>
            <p:cNvCxnSpPr>
              <a:cxnSpLocks/>
            </p:cNvCxnSpPr>
            <p:nvPr/>
          </p:nvCxnSpPr>
          <p:spPr>
            <a:xfrm>
              <a:off x="3638555" y="3659200"/>
              <a:ext cx="0" cy="536563"/>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9B0E6013-ED51-E9F7-8971-C8B00A3E1086}"/>
              </a:ext>
            </a:extLst>
          </p:cNvPr>
          <p:cNvSpPr txBox="1"/>
          <p:nvPr/>
        </p:nvSpPr>
        <p:spPr>
          <a:xfrm>
            <a:off x="3480345" y="4576429"/>
            <a:ext cx="557610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aversesPossibles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if</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aversesPossibles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"Prenez un parapluie"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cxnSp>
        <p:nvCxnSpPr>
          <p:cNvPr id="22" name="Straight Connector 21">
            <a:extLst>
              <a:ext uri="{FF2B5EF4-FFF2-40B4-BE49-F238E27FC236}">
                <a16:creationId xmlns:a16="http://schemas.microsoft.com/office/drawing/2014/main" id="{2F9128E8-770D-D663-FB3E-6C8E0F553224}"/>
              </a:ext>
            </a:extLst>
          </p:cNvPr>
          <p:cNvCxnSpPr>
            <a:cxnSpLocks/>
          </p:cNvCxnSpPr>
          <p:nvPr/>
        </p:nvCxnSpPr>
        <p:spPr>
          <a:xfrm>
            <a:off x="3638551" y="5500688"/>
            <a:ext cx="0" cy="160653"/>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53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21"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OPÉRATEURS LOGIQUES</a:t>
            </a:r>
          </a:p>
        </p:txBody>
      </p:sp>
      <p:sp>
        <p:nvSpPr>
          <p:cNvPr id="4" name="TextBox 3">
            <a:extLst>
              <a:ext uri="{FF2B5EF4-FFF2-40B4-BE49-F238E27FC236}">
                <a16:creationId xmlns:a16="http://schemas.microsoft.com/office/drawing/2014/main" id="{5109977C-424A-099C-961F-B771F20057BA}"/>
              </a:ext>
            </a:extLst>
          </p:cNvPr>
          <p:cNvSpPr txBox="1"/>
          <p:nvPr/>
        </p:nvSpPr>
        <p:spPr>
          <a:xfrm>
            <a:off x="3533340" y="2200947"/>
            <a:ext cx="5245366" cy="461665"/>
          </a:xfrm>
          <a:prstGeom prst="rect">
            <a:avLst/>
          </a:prstGeom>
          <a:noFill/>
        </p:spPr>
        <p:txBody>
          <a:bodyPr wrap="square">
            <a:spAutoFit/>
          </a:bodyPr>
          <a:lstStyle/>
          <a:p>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6">
                    <a:lumMod val="50000"/>
                  </a:schemeClr>
                </a:solidFill>
                <a:latin typeface="Consolas" panose="020B0609020204030204" pitchFamily="49" charset="0"/>
              </a:rPr>
              <a:t>not</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False</a:t>
            </a:r>
            <a:r>
              <a:rPr lang="fr-FR" sz="2400" dirty="0">
                <a:solidFill>
                  <a:schemeClr val="tx1">
                    <a:lumMod val="50000"/>
                  </a:schemeClr>
                </a:solidFill>
                <a:latin typeface="Consolas" panose="020B0609020204030204" pitchFamily="49" charset="0"/>
              </a:rPr>
              <a:t>)       </a:t>
            </a:r>
            <a:r>
              <a:rPr lang="fr-FR" sz="2400" dirty="0">
                <a:solidFill>
                  <a:schemeClr val="accent3">
                    <a:lumMod val="50000"/>
                  </a:schemeClr>
                </a:solidFill>
                <a:latin typeface="Consolas" panose="020B0609020204030204" pitchFamily="49" charset="0"/>
              </a:rPr>
              <a:t># </a:t>
            </a:r>
            <a:r>
              <a:rPr lang="fr-FR" sz="2400" dirty="0" err="1">
                <a:solidFill>
                  <a:schemeClr val="accent3">
                    <a:lumMod val="50000"/>
                  </a:schemeClr>
                </a:solidFill>
                <a:latin typeface="Consolas" panose="020B0609020204030204" pitchFamily="49" charset="0"/>
              </a:rPr>
              <a:t>True</a:t>
            </a:r>
            <a:endParaRPr lang="fr-FR" sz="2400" dirty="0">
              <a:solidFill>
                <a:schemeClr val="accent3">
                  <a:lumMod val="50000"/>
                </a:schemeClr>
              </a:solidFill>
              <a:latin typeface="Consolas" panose="020B0609020204030204" pitchFamily="49" charset="0"/>
            </a:endParaRPr>
          </a:p>
        </p:txBody>
      </p:sp>
      <p:sp>
        <p:nvSpPr>
          <p:cNvPr id="5" name="TextBox 4">
            <a:extLst>
              <a:ext uri="{FF2B5EF4-FFF2-40B4-BE49-F238E27FC236}">
                <a16:creationId xmlns:a16="http://schemas.microsoft.com/office/drawing/2014/main" id="{F780FC44-69E4-AF98-CBB7-8414FBED12E9}"/>
              </a:ext>
            </a:extLst>
          </p:cNvPr>
          <p:cNvSpPr txBox="1"/>
          <p:nvPr/>
        </p:nvSpPr>
        <p:spPr>
          <a:xfrm>
            <a:off x="782249" y="3153021"/>
            <a:ext cx="2363100" cy="1215717"/>
          </a:xfrm>
          <a:prstGeom prst="rect">
            <a:avLst/>
          </a:prstGeom>
          <a:noFill/>
        </p:spPr>
        <p:txBody>
          <a:bodyPr wrap="square" rtlCol="0">
            <a:spAutoFit/>
          </a:bodyPr>
          <a:lstStyle/>
          <a:p>
            <a:pPr algn="ctr">
              <a:spcAft>
                <a:spcPts val="600"/>
              </a:spcAft>
            </a:pPr>
            <a:r>
              <a:rPr lang="fr-FR" sz="1600" dirty="0">
                <a:latin typeface="Nunito Sans" pitchFamily="2" charset="0"/>
              </a:rPr>
              <a:t>Les opérateurs logiques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Permettent de former des conditions plus complexes à l’aide d'opérations booléennes </a:t>
            </a:r>
          </a:p>
        </p:txBody>
      </p:sp>
      <p:sp>
        <p:nvSpPr>
          <p:cNvPr id="20" name="TextBox 19">
            <a:extLst>
              <a:ext uri="{FF2B5EF4-FFF2-40B4-BE49-F238E27FC236}">
                <a16:creationId xmlns:a16="http://schemas.microsoft.com/office/drawing/2014/main" id="{37C0D8C4-14EC-DA57-0F17-6A1CB582FCF5}"/>
              </a:ext>
            </a:extLst>
          </p:cNvPr>
          <p:cNvSpPr txBox="1"/>
          <p:nvPr/>
        </p:nvSpPr>
        <p:spPr>
          <a:xfrm>
            <a:off x="9202366" y="2131697"/>
            <a:ext cx="2392016" cy="600164"/>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L’operateur </a:t>
            </a:r>
            <a:r>
              <a:rPr lang="fr-FR" sz="1600" dirty="0">
                <a:solidFill>
                  <a:schemeClr val="accent6">
                    <a:lumMod val="50000"/>
                  </a:schemeClr>
                </a:solidFill>
                <a:latin typeface="Consolas" panose="020B0609020204030204" pitchFamily="49" charset="0"/>
              </a:rPr>
              <a:t>not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Inverse la valeur booléenne</a:t>
            </a:r>
          </a:p>
        </p:txBody>
      </p:sp>
      <p:sp>
        <p:nvSpPr>
          <p:cNvPr id="7" name="TextBox 6">
            <a:extLst>
              <a:ext uri="{FF2B5EF4-FFF2-40B4-BE49-F238E27FC236}">
                <a16:creationId xmlns:a16="http://schemas.microsoft.com/office/drawing/2014/main" id="{4D73BFD8-A68A-28F4-2483-F93284D53142}"/>
              </a:ext>
            </a:extLst>
          </p:cNvPr>
          <p:cNvSpPr txBox="1"/>
          <p:nvPr/>
        </p:nvSpPr>
        <p:spPr>
          <a:xfrm>
            <a:off x="3533340" y="2929883"/>
            <a:ext cx="528103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C981FF"/>
                </a:solidFill>
                <a:effectLst/>
                <a:uLnTx/>
                <a:uFillTx/>
                <a:latin typeface="Consolas" panose="020B0609020204030204" pitchFamily="49" charset="0"/>
                <a:ea typeface="+mn-ea"/>
                <a:cs typeface="+mn-cs"/>
              </a:rPr>
              <a:t>True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80FFC4">
                    <a:lumMod val="50000"/>
                  </a:srgbClr>
                </a:solidFill>
                <a:effectLst/>
                <a:uLnTx/>
                <a:uFillTx/>
                <a:latin typeface="Consolas" panose="020B0609020204030204" pitchFamily="49" charset="0"/>
                <a:ea typeface="+mn-ea"/>
                <a:cs typeface="+mn-cs"/>
              </a:rPr>
              <a:t>and</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C981FF"/>
                </a:solidFill>
                <a:effectLst/>
                <a:uLnTx/>
                <a:uFillTx/>
                <a:latin typeface="Consolas" panose="020B0609020204030204" pitchFamily="49" charset="0"/>
                <a:ea typeface="+mn-ea"/>
                <a:cs typeface="+mn-cs"/>
              </a:rPr>
              <a:t>True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00FF89">
                    <a:lumMod val="50000"/>
                  </a:srgbClr>
                </a:solidFill>
                <a:effectLst/>
                <a:uLnTx/>
                <a:uFillTx/>
                <a:latin typeface="Consolas" panose="020B0609020204030204" pitchFamily="49" charset="0"/>
                <a:ea typeface="+mn-ea"/>
                <a:cs typeface="+mn-cs"/>
              </a:rPr>
              <a:t>True</a:t>
            </a:r>
            <a:endPar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C981FF"/>
                </a:solidFill>
                <a:effectLst/>
                <a:uLnTx/>
                <a:uFillTx/>
                <a:latin typeface="Consolas" panose="020B0609020204030204" pitchFamily="49" charset="0"/>
                <a:ea typeface="+mn-ea"/>
                <a:cs typeface="+mn-cs"/>
              </a:rPr>
              <a:t>True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80FFC4">
                    <a:lumMod val="50000"/>
                  </a:srgbClr>
                </a:solidFill>
                <a:effectLst/>
                <a:uLnTx/>
                <a:uFillTx/>
                <a:latin typeface="Consolas" panose="020B0609020204030204" pitchFamily="49" charset="0"/>
                <a:ea typeface="+mn-ea"/>
                <a:cs typeface="+mn-cs"/>
              </a:rPr>
              <a:t>and</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False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rPr>
              <a:t># False</a:t>
            </a:r>
          </a:p>
        </p:txBody>
      </p:sp>
      <p:sp>
        <p:nvSpPr>
          <p:cNvPr id="9" name="TextBox 8">
            <a:extLst>
              <a:ext uri="{FF2B5EF4-FFF2-40B4-BE49-F238E27FC236}">
                <a16:creationId xmlns:a16="http://schemas.microsoft.com/office/drawing/2014/main" id="{AF496218-8669-5F63-2E45-8BD900FE7529}"/>
              </a:ext>
            </a:extLst>
          </p:cNvPr>
          <p:cNvSpPr txBox="1"/>
          <p:nvPr/>
        </p:nvSpPr>
        <p:spPr>
          <a:xfrm>
            <a:off x="3533340" y="4018422"/>
            <a:ext cx="528103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C981FF"/>
                </a:solidFill>
                <a:effectLst/>
                <a:uLnTx/>
                <a:uFillTx/>
                <a:latin typeface="Consolas" panose="020B0609020204030204" pitchFamily="49" charset="0"/>
                <a:ea typeface="+mn-ea"/>
                <a:cs typeface="+mn-cs"/>
              </a:rPr>
              <a:t>True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80FFC4">
                    <a:lumMod val="50000"/>
                  </a:srgbClr>
                </a:solidFill>
                <a:effectLst/>
                <a:uLnTx/>
                <a:uFillTx/>
                <a:latin typeface="Consolas" panose="020B0609020204030204" pitchFamily="49" charset="0"/>
                <a:ea typeface="+mn-ea"/>
                <a:cs typeface="+mn-cs"/>
              </a:rPr>
              <a:t>or</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C981FF"/>
                </a:solidFill>
                <a:effectLst/>
                <a:uLnTx/>
                <a:uFillTx/>
                <a:latin typeface="Consolas" panose="020B0609020204030204" pitchFamily="49" charset="0"/>
                <a:ea typeface="+mn-ea"/>
                <a:cs typeface="+mn-cs"/>
              </a:rPr>
              <a:t>True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00FF89">
                    <a:lumMod val="50000"/>
                  </a:srgbClr>
                </a:solidFill>
                <a:effectLst/>
                <a:uLnTx/>
                <a:uFillTx/>
                <a:latin typeface="Consolas" panose="020B0609020204030204" pitchFamily="49" charset="0"/>
                <a:ea typeface="+mn-ea"/>
                <a:cs typeface="+mn-cs"/>
              </a:rPr>
              <a:t>True</a:t>
            </a:r>
            <a:endPar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C981FF"/>
                </a:solidFill>
                <a:effectLst/>
                <a:uLnTx/>
                <a:uFillTx/>
                <a:latin typeface="Consolas" panose="020B0609020204030204" pitchFamily="49" charset="0"/>
                <a:ea typeface="+mn-ea"/>
                <a:cs typeface="+mn-cs"/>
              </a:rPr>
              <a:t>True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80FFC4">
                    <a:lumMod val="50000"/>
                  </a:srgbClr>
                </a:solidFill>
                <a:effectLst/>
                <a:uLnTx/>
                <a:uFillTx/>
                <a:latin typeface="Consolas" panose="020B0609020204030204" pitchFamily="49" charset="0"/>
                <a:ea typeface="+mn-ea"/>
                <a:cs typeface="+mn-cs"/>
              </a:rPr>
              <a:t>or</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False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00FF89">
                    <a:lumMod val="50000"/>
                  </a:srgbClr>
                </a:solidFill>
                <a:effectLst/>
                <a:uLnTx/>
                <a:uFillTx/>
                <a:latin typeface="Consolas" panose="020B0609020204030204" pitchFamily="49" charset="0"/>
                <a:ea typeface="+mn-ea"/>
                <a:cs typeface="+mn-cs"/>
              </a:rPr>
              <a:t>True</a:t>
            </a:r>
            <a:endPar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False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80FFC4">
                    <a:lumMod val="50000"/>
                  </a:srgbClr>
                </a:solidFill>
                <a:effectLst/>
                <a:uLnTx/>
                <a:uFillTx/>
                <a:latin typeface="Consolas" panose="020B0609020204030204" pitchFamily="49" charset="0"/>
                <a:ea typeface="+mn-ea"/>
                <a:cs typeface="+mn-cs"/>
              </a:rPr>
              <a:t>or</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False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rPr>
              <a:t># False</a:t>
            </a:r>
          </a:p>
        </p:txBody>
      </p:sp>
      <p:sp>
        <p:nvSpPr>
          <p:cNvPr id="10" name="TextBox 9">
            <a:extLst>
              <a:ext uri="{FF2B5EF4-FFF2-40B4-BE49-F238E27FC236}">
                <a16:creationId xmlns:a16="http://schemas.microsoft.com/office/drawing/2014/main" id="{26DAD396-7739-6631-C2E8-FE9B65F4DCA7}"/>
              </a:ext>
            </a:extLst>
          </p:cNvPr>
          <p:cNvSpPr txBox="1"/>
          <p:nvPr/>
        </p:nvSpPr>
        <p:spPr>
          <a:xfrm>
            <a:off x="9202366" y="2952966"/>
            <a:ext cx="2392016"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L’operateur </a:t>
            </a:r>
            <a:r>
              <a:rPr lang="fr-FR" sz="1600" dirty="0">
                <a:solidFill>
                  <a:schemeClr val="accent6">
                    <a:lumMod val="50000"/>
                  </a:schemeClr>
                </a:solidFill>
                <a:latin typeface="Consolas" panose="020B0609020204030204" pitchFamily="49" charset="0"/>
              </a:rPr>
              <a:t>and</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Est </a:t>
            </a:r>
            <a:r>
              <a:rPr lang="fr-FR" sz="1200" dirty="0" err="1">
                <a:solidFill>
                  <a:srgbClr val="C981FF"/>
                </a:solidFill>
                <a:latin typeface="Consolas" panose="020B0609020204030204" pitchFamily="49" charset="0"/>
              </a:rPr>
              <a:t>True</a:t>
            </a:r>
            <a:r>
              <a:rPr lang="fr-FR" sz="1200" dirty="0">
                <a:solidFill>
                  <a:srgbClr val="F2F2F2">
                    <a:lumMod val="50000"/>
                  </a:srgbClr>
                </a:solidFill>
                <a:latin typeface="Nunito Sans Light" pitchFamily="2" charset="0"/>
              </a:rPr>
              <a:t> uniquement si les deux booléens sont </a:t>
            </a:r>
            <a:r>
              <a:rPr lang="fr-FR" sz="1200" dirty="0" err="1">
                <a:solidFill>
                  <a:srgbClr val="C981FF"/>
                </a:solidFill>
                <a:latin typeface="Consolas" panose="020B0609020204030204" pitchFamily="49" charset="0"/>
              </a:rPr>
              <a:t>True</a:t>
            </a:r>
            <a:endParaRPr lang="fr-FR" sz="1200" dirty="0">
              <a:solidFill>
                <a:srgbClr val="F2F2F2">
                  <a:lumMod val="50000"/>
                </a:srgbClr>
              </a:solidFill>
              <a:latin typeface="Nunito Sans Light" pitchFamily="2" charset="0"/>
            </a:endParaRPr>
          </a:p>
        </p:txBody>
      </p:sp>
      <p:sp>
        <p:nvSpPr>
          <p:cNvPr id="11" name="TextBox 10">
            <a:extLst>
              <a:ext uri="{FF2B5EF4-FFF2-40B4-BE49-F238E27FC236}">
                <a16:creationId xmlns:a16="http://schemas.microsoft.com/office/drawing/2014/main" id="{9DF77966-2E94-9581-965A-0BADDF61C7EE}"/>
              </a:ext>
            </a:extLst>
          </p:cNvPr>
          <p:cNvSpPr txBox="1"/>
          <p:nvPr/>
        </p:nvSpPr>
        <p:spPr>
          <a:xfrm>
            <a:off x="9202366" y="4226171"/>
            <a:ext cx="2392016"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L’operateur </a:t>
            </a:r>
            <a:r>
              <a:rPr kumimoji="0" lang="fr-FR" sz="1600" b="0" i="0" u="none" strike="noStrike" kern="1200" cap="none" spc="0" normalizeH="0" baseline="0" noProof="0" dirty="0">
                <a:ln>
                  <a:noFill/>
                </a:ln>
                <a:solidFill>
                  <a:srgbClr val="80FFC4">
                    <a:lumMod val="50000"/>
                  </a:srgbClr>
                </a:solidFill>
                <a:effectLst/>
                <a:uLnTx/>
                <a:uFillTx/>
                <a:latin typeface="Consolas" panose="020B0609020204030204" pitchFamily="49" charset="0"/>
                <a:ea typeface="+mn-ea"/>
                <a:cs typeface="+mn-cs"/>
              </a:rPr>
              <a:t>or</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Est </a:t>
            </a:r>
            <a:r>
              <a:rPr kumimoji="0" lang="fr-FR" sz="12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False</a:t>
            </a:r>
            <a:r>
              <a:rPr lang="fr-FR" sz="1200" dirty="0">
                <a:solidFill>
                  <a:srgbClr val="F2F2F2">
                    <a:lumMod val="50000"/>
                  </a:srgbClr>
                </a:solidFill>
                <a:latin typeface="Nunito Sans Light" pitchFamily="2" charset="0"/>
              </a:rPr>
              <a:t> uniquement si les deux booléens sont </a:t>
            </a:r>
            <a:r>
              <a:rPr kumimoji="0" lang="fr-FR" sz="12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False</a:t>
            </a:r>
            <a:endParaRPr lang="fr-FR" sz="1200" dirty="0">
              <a:solidFill>
                <a:srgbClr val="F2F2F2">
                  <a:lumMod val="50000"/>
                </a:srgbClr>
              </a:solidFill>
              <a:latin typeface="Nunito Sans Light" pitchFamily="2" charset="0"/>
            </a:endParaRPr>
          </a:p>
        </p:txBody>
      </p:sp>
    </p:spTree>
    <p:extLst>
      <p:ext uri="{BB962C8B-B14F-4D97-AF65-F5344CB8AC3E}">
        <p14:creationId xmlns:p14="http://schemas.microsoft.com/office/powerpoint/2010/main" val="413265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0" grpId="0"/>
      <p:bldP spid="7"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18E2-7F97-9150-9DAE-6D62C664D4D7}"/>
              </a:ext>
            </a:extLst>
          </p:cNvPr>
          <p:cNvSpPr>
            <a:spLocks noGrp="1"/>
          </p:cNvSpPr>
          <p:nvPr>
            <p:ph type="ctrTitle"/>
          </p:nvPr>
        </p:nvSpPr>
        <p:spPr/>
        <p:txBody>
          <a:bodyPr/>
          <a:lstStyle/>
          <a:p>
            <a:r>
              <a:rPr lang="en-US" dirty="0"/>
              <a:t>A PROPOS DU COURS</a:t>
            </a:r>
          </a:p>
        </p:txBody>
      </p:sp>
      <p:sp>
        <p:nvSpPr>
          <p:cNvPr id="3" name="Slide Number Placeholder 2">
            <a:extLst>
              <a:ext uri="{FF2B5EF4-FFF2-40B4-BE49-F238E27FC236}">
                <a16:creationId xmlns:a16="http://schemas.microsoft.com/office/drawing/2014/main" id="{7A853B52-73BA-768A-C480-F6DD3C2457D6}"/>
              </a:ext>
            </a:extLst>
          </p:cNvPr>
          <p:cNvSpPr>
            <a:spLocks noGrp="1"/>
          </p:cNvSpPr>
          <p:nvPr>
            <p:ph type="sldNum" sz="quarter" idx="11"/>
          </p:nvPr>
        </p:nvSpPr>
        <p:spPr/>
        <p:txBody>
          <a:bodyPr/>
          <a:lstStyle/>
          <a:p>
            <a:fld id="{52F3A71C-A943-4884-923F-65D9756AB03E}" type="slidenum">
              <a:rPr lang="en-US" smtClean="0"/>
              <a:pPr/>
              <a:t>3</a:t>
            </a:fld>
            <a:endParaRPr lang="en-US" dirty="0"/>
          </a:p>
        </p:txBody>
      </p:sp>
      <p:sp>
        <p:nvSpPr>
          <p:cNvPr id="4" name="Text Placeholder 3">
            <a:extLst>
              <a:ext uri="{FF2B5EF4-FFF2-40B4-BE49-F238E27FC236}">
                <a16:creationId xmlns:a16="http://schemas.microsoft.com/office/drawing/2014/main" id="{005DDE8B-F8A0-7B76-3A95-A9247558AC2F}"/>
              </a:ext>
            </a:extLst>
          </p:cNvPr>
          <p:cNvSpPr>
            <a:spLocks noGrp="1"/>
          </p:cNvSpPr>
          <p:nvPr>
            <p:ph type="body" sz="quarter" idx="12"/>
          </p:nvPr>
        </p:nvSpPr>
        <p:spPr/>
        <p:txBody>
          <a:bodyPr lIns="1828800"/>
          <a:lstStyle/>
          <a:p>
            <a:pPr>
              <a:spcAft>
                <a:spcPts val="600"/>
              </a:spcAft>
            </a:pPr>
            <a:r>
              <a:rPr lang="fr-FR" dirty="0">
                <a:latin typeface="Nunito Sans" pitchFamily="2" charset="0"/>
              </a:rPr>
              <a:t>Le Langage Python</a:t>
            </a:r>
          </a:p>
          <a:p>
            <a:r>
              <a:rPr lang="fr-FR" sz="1200" dirty="0">
                <a:latin typeface="Nunito Sans" pitchFamily="2" charset="0"/>
              </a:rPr>
              <a:t>Installation de l’environnement, découverte des algorithmes, langage Python de base</a:t>
            </a:r>
            <a:endParaRPr lang="en-US" sz="1200" dirty="0"/>
          </a:p>
        </p:txBody>
      </p:sp>
      <p:pic>
        <p:nvPicPr>
          <p:cNvPr id="23" name="Picture Placeholder 22">
            <a:extLst>
              <a:ext uri="{FF2B5EF4-FFF2-40B4-BE49-F238E27FC236}">
                <a16:creationId xmlns:a16="http://schemas.microsoft.com/office/drawing/2014/main" id="{6E0B56F3-554D-8B88-B9C3-3D98EA9F689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665" r="-3665"/>
          <a:stretch/>
        </p:blipFill>
        <p:spPr/>
      </p:pic>
      <p:sp>
        <p:nvSpPr>
          <p:cNvPr id="6" name="Text Placeholder 5">
            <a:extLst>
              <a:ext uri="{FF2B5EF4-FFF2-40B4-BE49-F238E27FC236}">
                <a16:creationId xmlns:a16="http://schemas.microsoft.com/office/drawing/2014/main" id="{484F2ABA-4E04-A985-B0D9-6750D9522A0B}"/>
              </a:ext>
            </a:extLst>
          </p:cNvPr>
          <p:cNvSpPr>
            <a:spLocks noGrp="1"/>
          </p:cNvSpPr>
          <p:nvPr>
            <p:ph type="body" sz="quarter" idx="14"/>
          </p:nvPr>
        </p:nvSpPr>
        <p:spPr/>
        <p:txBody>
          <a:bodyPr lIns="1828800"/>
          <a:lstStyle/>
          <a:p>
            <a:pPr>
              <a:spcAft>
                <a:spcPts val="600"/>
              </a:spcAft>
            </a:pPr>
            <a:r>
              <a:rPr lang="fr-FR" dirty="0"/>
              <a:t>Gestion des dépendances</a:t>
            </a:r>
          </a:p>
          <a:p>
            <a:r>
              <a:rPr lang="fr-FR" sz="1200" dirty="0"/>
              <a:t>Utilisation de la librairie standard, importation de code externe, environnements virtuels avec </a:t>
            </a:r>
            <a:r>
              <a:rPr lang="fr-FR" sz="1200" dirty="0" err="1"/>
              <a:t>venv</a:t>
            </a:r>
            <a:endParaRPr lang="fr-FR" sz="1200" dirty="0"/>
          </a:p>
        </p:txBody>
      </p:sp>
      <p:pic>
        <p:nvPicPr>
          <p:cNvPr id="25" name="Picture Placeholder 24">
            <a:extLst>
              <a:ext uri="{FF2B5EF4-FFF2-40B4-BE49-F238E27FC236}">
                <a16:creationId xmlns:a16="http://schemas.microsoft.com/office/drawing/2014/main" id="{24C5E8AF-ED7E-0F81-6664-6BDDCF23E93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3665" r="-3665"/>
          <a:stretch/>
        </p:blipFill>
        <p:spPr/>
      </p:pic>
      <p:sp>
        <p:nvSpPr>
          <p:cNvPr id="8" name="Text Placeholder 7">
            <a:extLst>
              <a:ext uri="{FF2B5EF4-FFF2-40B4-BE49-F238E27FC236}">
                <a16:creationId xmlns:a16="http://schemas.microsoft.com/office/drawing/2014/main" id="{75A024E6-F9AB-2D72-91B3-DC3A6C9B0005}"/>
              </a:ext>
            </a:extLst>
          </p:cNvPr>
          <p:cNvSpPr>
            <a:spLocks noGrp="1"/>
          </p:cNvSpPr>
          <p:nvPr>
            <p:ph type="body" sz="quarter" idx="16"/>
          </p:nvPr>
        </p:nvSpPr>
        <p:spPr/>
        <p:txBody>
          <a:bodyPr/>
          <a:lstStyle/>
          <a:p>
            <a:pPr>
              <a:spcAft>
                <a:spcPts val="600"/>
              </a:spcAft>
            </a:pPr>
            <a:r>
              <a:rPr lang="fr-FR" dirty="0">
                <a:latin typeface="Nunito Sans" pitchFamily="2" charset="0"/>
              </a:rPr>
              <a:t>Pour un bon déroulement du cours</a:t>
            </a:r>
          </a:p>
          <a:p>
            <a:r>
              <a:rPr lang="fr-FR" sz="1200" dirty="0">
                <a:latin typeface="Nunito Sans" pitchFamily="2" charset="0"/>
              </a:rPr>
              <a:t>N’hésitez pas à m’interrompre, me critiquer ou contredire, poser des questions, revoir et pratiquer les éléments du cours chez vous, collaborer, et vous entraider</a:t>
            </a:r>
            <a:endParaRPr lang="en-US" sz="1200" dirty="0"/>
          </a:p>
        </p:txBody>
      </p:sp>
      <p:pic>
        <p:nvPicPr>
          <p:cNvPr id="27" name="Picture Placeholder 26">
            <a:extLst>
              <a:ext uri="{FF2B5EF4-FFF2-40B4-BE49-F238E27FC236}">
                <a16:creationId xmlns:a16="http://schemas.microsoft.com/office/drawing/2014/main" id="{BEDA2C6C-4F4F-8B10-3775-4189C8B2C1AD}"/>
              </a:ext>
            </a:extLst>
          </p:cNvPr>
          <p:cNvPicPr>
            <a:picLocks noGrp="1" noChangeAspect="1"/>
          </p:cNvPicPr>
          <p:nvPr>
            <p:ph type="pic" sz="quarter" idx="17"/>
          </p:nvPr>
        </p:nvPicPr>
        <p:blipFill rotWithShape="1">
          <a:blip r:embed="rId4">
            <a:extLst>
              <a:ext uri="{28A0092B-C50C-407E-A947-70E740481C1C}">
                <a14:useLocalDpi xmlns:a14="http://schemas.microsoft.com/office/drawing/2010/main" val="0"/>
              </a:ext>
            </a:extLst>
          </a:blip>
          <a:srcRect l="-3665" r="-3665"/>
          <a:stretch/>
        </p:blipFill>
        <p:spPr/>
      </p:pic>
    </p:spTree>
    <p:extLst>
      <p:ext uri="{BB962C8B-B14F-4D97-AF65-F5344CB8AC3E}">
        <p14:creationId xmlns:p14="http://schemas.microsoft.com/office/powerpoint/2010/main" val="220509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bg/>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uiExpand="1" build="p" animBg="1"/>
      <p:bldP spid="8"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COMPARAISONS</a:t>
            </a:r>
          </a:p>
        </p:txBody>
      </p:sp>
      <p:sp>
        <p:nvSpPr>
          <p:cNvPr id="5" name="TextBox 4">
            <a:extLst>
              <a:ext uri="{FF2B5EF4-FFF2-40B4-BE49-F238E27FC236}">
                <a16:creationId xmlns:a16="http://schemas.microsoft.com/office/drawing/2014/main" id="{F780FC44-69E4-AF98-CBB7-8414FBED12E9}"/>
              </a:ext>
            </a:extLst>
          </p:cNvPr>
          <p:cNvSpPr txBox="1"/>
          <p:nvPr/>
        </p:nvSpPr>
        <p:spPr>
          <a:xfrm>
            <a:off x="4306182" y="1646949"/>
            <a:ext cx="3699682" cy="784830"/>
          </a:xfrm>
          <a:prstGeom prst="rect">
            <a:avLst/>
          </a:prstGeom>
          <a:noFill/>
        </p:spPr>
        <p:txBody>
          <a:bodyPr wrap="square" rtlCol="0">
            <a:spAutoFit/>
          </a:bodyPr>
          <a:lstStyle/>
          <a:p>
            <a:pPr algn="ctr">
              <a:spcAft>
                <a:spcPts val="600"/>
              </a:spcAft>
            </a:pPr>
            <a:r>
              <a:rPr lang="fr-FR" sz="1600" dirty="0">
                <a:latin typeface="Nunito Sans" pitchFamily="2" charset="0"/>
              </a:rPr>
              <a:t>Les opérateurs de comparaison</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Permettent de comparer deux valeurs. Le résultat d’une comparaison est toujours un booléen</a:t>
            </a:r>
          </a:p>
        </p:txBody>
      </p:sp>
      <p:sp>
        <p:nvSpPr>
          <p:cNvPr id="20" name="TextBox 19">
            <a:extLst>
              <a:ext uri="{FF2B5EF4-FFF2-40B4-BE49-F238E27FC236}">
                <a16:creationId xmlns:a16="http://schemas.microsoft.com/office/drawing/2014/main" id="{37C0D8C4-14EC-DA57-0F17-6A1CB582FCF5}"/>
              </a:ext>
            </a:extLst>
          </p:cNvPr>
          <p:cNvSpPr txBox="1"/>
          <p:nvPr/>
        </p:nvSpPr>
        <p:spPr>
          <a:xfrm>
            <a:off x="991232" y="3006767"/>
            <a:ext cx="2355082"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L’operateur </a:t>
            </a:r>
            <a:r>
              <a:rPr lang="fr-FR" sz="1600" dirty="0">
                <a:solidFill>
                  <a:schemeClr val="tx1">
                    <a:lumMod val="50000"/>
                  </a:schemeClr>
                </a:solidFill>
                <a:latin typeface="Consolas" panose="020B0609020204030204" pitchFamily="49" charset="0"/>
              </a:rPr>
              <a: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Est </a:t>
            </a:r>
            <a:r>
              <a:rPr lang="en-US" sz="1200" dirty="0">
                <a:solidFill>
                  <a:srgbClr val="C981FF"/>
                </a:solidFill>
                <a:latin typeface="Consolas" panose="020B0609020204030204" pitchFamily="49" charset="0"/>
              </a:rPr>
              <a:t>True</a:t>
            </a:r>
            <a:r>
              <a:rPr lang="fr-FR" sz="1200" dirty="0">
                <a:solidFill>
                  <a:srgbClr val="F2F2F2">
                    <a:lumMod val="50000"/>
                  </a:srgbClr>
                </a:solidFill>
                <a:latin typeface="Nunito Sans Light" pitchFamily="2" charset="0"/>
              </a:rPr>
              <a:t> si les deux valeurs sont égales</a:t>
            </a:r>
          </a:p>
        </p:txBody>
      </p:sp>
      <p:sp>
        <p:nvSpPr>
          <p:cNvPr id="15" name="TextBox 14">
            <a:extLst>
              <a:ext uri="{FF2B5EF4-FFF2-40B4-BE49-F238E27FC236}">
                <a16:creationId xmlns:a16="http://schemas.microsoft.com/office/drawing/2014/main" id="{04CDE897-074E-858C-E34E-13A9A8ACB162}"/>
              </a:ext>
            </a:extLst>
          </p:cNvPr>
          <p:cNvSpPr txBox="1"/>
          <p:nvPr/>
        </p:nvSpPr>
        <p:spPr>
          <a:xfrm>
            <a:off x="8967914" y="3006767"/>
            <a:ext cx="2355082"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L’operateur </a:t>
            </a:r>
            <a:r>
              <a:rPr lang="fr-FR" sz="1600" dirty="0">
                <a:solidFill>
                  <a:schemeClr val="tx1">
                    <a:lumMod val="50000"/>
                  </a:schemeClr>
                </a:solidFill>
                <a:latin typeface="Consolas" panose="020B0609020204030204" pitchFamily="49" charset="0"/>
              </a:rPr>
              <a: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Est </a:t>
            </a:r>
            <a:r>
              <a:rPr lang="en-US" sz="1200" dirty="0">
                <a:solidFill>
                  <a:srgbClr val="C981FF"/>
                </a:solidFill>
                <a:latin typeface="Consolas" panose="020B0609020204030204" pitchFamily="49" charset="0"/>
              </a:rPr>
              <a:t>True</a:t>
            </a:r>
            <a:r>
              <a:rPr lang="fr-FR" sz="1200" dirty="0">
                <a:solidFill>
                  <a:srgbClr val="F2F2F2">
                    <a:lumMod val="50000"/>
                  </a:srgbClr>
                </a:solidFill>
                <a:latin typeface="Nunito Sans Light" pitchFamily="2" charset="0"/>
              </a:rPr>
              <a:t> si les deux valeurs ne sont pas égales</a:t>
            </a:r>
          </a:p>
        </p:txBody>
      </p:sp>
      <p:sp>
        <p:nvSpPr>
          <p:cNvPr id="16" name="TextBox 15">
            <a:extLst>
              <a:ext uri="{FF2B5EF4-FFF2-40B4-BE49-F238E27FC236}">
                <a16:creationId xmlns:a16="http://schemas.microsoft.com/office/drawing/2014/main" id="{B3823C03-6A77-030C-3DD2-1B1F88CE9978}"/>
              </a:ext>
            </a:extLst>
          </p:cNvPr>
          <p:cNvSpPr txBox="1"/>
          <p:nvPr/>
        </p:nvSpPr>
        <p:spPr>
          <a:xfrm>
            <a:off x="991232" y="4182033"/>
            <a:ext cx="2355082"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L’operateur </a:t>
            </a:r>
            <a:r>
              <a:rPr lang="fr-FR" sz="1600" dirty="0">
                <a:solidFill>
                  <a:schemeClr val="tx1">
                    <a:lumMod val="50000"/>
                  </a:schemeClr>
                </a:solidFill>
                <a:latin typeface="Consolas" panose="020B0609020204030204" pitchFamily="49" charset="0"/>
              </a:rPr>
              <a:t>&lt;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Est </a:t>
            </a:r>
            <a:r>
              <a:rPr lang="en-US" sz="1200" dirty="0">
                <a:solidFill>
                  <a:srgbClr val="C981FF"/>
                </a:solidFill>
                <a:latin typeface="Consolas" panose="020B0609020204030204" pitchFamily="49" charset="0"/>
              </a:rPr>
              <a:t>True</a:t>
            </a:r>
            <a:r>
              <a:rPr lang="fr-FR" sz="1200" dirty="0">
                <a:solidFill>
                  <a:srgbClr val="F2F2F2">
                    <a:lumMod val="50000"/>
                  </a:srgbClr>
                </a:solidFill>
                <a:latin typeface="Nunito Sans Light" pitchFamily="2" charset="0"/>
              </a:rPr>
              <a:t> si la première valeur est strictement plus petite que la deuxième</a:t>
            </a:r>
          </a:p>
        </p:txBody>
      </p:sp>
      <p:sp>
        <p:nvSpPr>
          <p:cNvPr id="17" name="TextBox 16">
            <a:extLst>
              <a:ext uri="{FF2B5EF4-FFF2-40B4-BE49-F238E27FC236}">
                <a16:creationId xmlns:a16="http://schemas.microsoft.com/office/drawing/2014/main" id="{B645519F-5DEF-7865-B0E1-679765D167A5}"/>
              </a:ext>
            </a:extLst>
          </p:cNvPr>
          <p:cNvSpPr txBox="1"/>
          <p:nvPr/>
        </p:nvSpPr>
        <p:spPr>
          <a:xfrm>
            <a:off x="8967914" y="4182033"/>
            <a:ext cx="2355082"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L’operateur </a:t>
            </a:r>
            <a:r>
              <a:rPr lang="fr-FR" sz="1600" dirty="0">
                <a:solidFill>
                  <a:schemeClr val="tx1">
                    <a:lumMod val="50000"/>
                  </a:schemeClr>
                </a:solidFill>
                <a:latin typeface="Consolas" panose="020B0609020204030204" pitchFamily="49" charset="0"/>
              </a:rPr>
              <a:t>&lt;=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Est </a:t>
            </a:r>
            <a:r>
              <a:rPr lang="en-US" sz="1200" dirty="0">
                <a:solidFill>
                  <a:srgbClr val="C981FF"/>
                </a:solidFill>
                <a:latin typeface="Consolas" panose="020B0609020204030204" pitchFamily="49" charset="0"/>
              </a:rPr>
              <a:t>True</a:t>
            </a:r>
            <a:r>
              <a:rPr lang="fr-FR" sz="1200" dirty="0">
                <a:solidFill>
                  <a:srgbClr val="F2F2F2">
                    <a:lumMod val="50000"/>
                  </a:srgbClr>
                </a:solidFill>
                <a:latin typeface="Nunito Sans Light" pitchFamily="2" charset="0"/>
              </a:rPr>
              <a:t> si la première valeur est plus petite ou égale à la deuxième</a:t>
            </a:r>
          </a:p>
        </p:txBody>
      </p:sp>
      <p:sp>
        <p:nvSpPr>
          <p:cNvPr id="18" name="TextBox 17">
            <a:extLst>
              <a:ext uri="{FF2B5EF4-FFF2-40B4-BE49-F238E27FC236}">
                <a16:creationId xmlns:a16="http://schemas.microsoft.com/office/drawing/2014/main" id="{22422E6E-ACAB-2489-1166-65A3B98CC45C}"/>
              </a:ext>
            </a:extLst>
          </p:cNvPr>
          <p:cNvSpPr txBox="1"/>
          <p:nvPr/>
        </p:nvSpPr>
        <p:spPr>
          <a:xfrm>
            <a:off x="991232" y="5281221"/>
            <a:ext cx="2355082"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L’operateur </a:t>
            </a:r>
            <a:r>
              <a:rPr lang="fr-FR" sz="1600" dirty="0">
                <a:solidFill>
                  <a:schemeClr val="tx1">
                    <a:lumMod val="50000"/>
                  </a:schemeClr>
                </a:solidFill>
                <a:latin typeface="Consolas" panose="020B0609020204030204" pitchFamily="49" charset="0"/>
              </a:rPr>
              <a:t>&gt;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Est </a:t>
            </a:r>
            <a:r>
              <a:rPr lang="en-US" sz="1200" dirty="0">
                <a:solidFill>
                  <a:srgbClr val="C981FF"/>
                </a:solidFill>
                <a:latin typeface="Consolas" panose="020B0609020204030204" pitchFamily="49" charset="0"/>
              </a:rPr>
              <a:t>True</a:t>
            </a:r>
            <a:r>
              <a:rPr lang="fr-FR" sz="1200" dirty="0">
                <a:solidFill>
                  <a:srgbClr val="F2F2F2">
                    <a:lumMod val="50000"/>
                  </a:srgbClr>
                </a:solidFill>
                <a:latin typeface="Nunito Sans Light" pitchFamily="2" charset="0"/>
              </a:rPr>
              <a:t> si la première valeur est strictement plus grande que la deuxième</a:t>
            </a:r>
          </a:p>
        </p:txBody>
      </p:sp>
      <p:sp>
        <p:nvSpPr>
          <p:cNvPr id="19" name="TextBox 18">
            <a:extLst>
              <a:ext uri="{FF2B5EF4-FFF2-40B4-BE49-F238E27FC236}">
                <a16:creationId xmlns:a16="http://schemas.microsoft.com/office/drawing/2014/main" id="{4F240095-4493-3465-613B-38AAE83D53F7}"/>
              </a:ext>
            </a:extLst>
          </p:cNvPr>
          <p:cNvSpPr txBox="1"/>
          <p:nvPr/>
        </p:nvSpPr>
        <p:spPr>
          <a:xfrm>
            <a:off x="8967914" y="5281221"/>
            <a:ext cx="2355082"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L’operateur </a:t>
            </a:r>
            <a:r>
              <a:rPr lang="fr-FR" sz="1600" dirty="0">
                <a:solidFill>
                  <a:schemeClr val="tx1">
                    <a:lumMod val="50000"/>
                  </a:schemeClr>
                </a:solidFill>
                <a:latin typeface="Consolas" panose="020B0609020204030204" pitchFamily="49" charset="0"/>
              </a:rPr>
              <a:t>&gt;=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Est </a:t>
            </a:r>
            <a:r>
              <a:rPr lang="en-US" sz="1200" dirty="0">
                <a:solidFill>
                  <a:srgbClr val="C981FF"/>
                </a:solidFill>
                <a:latin typeface="Consolas" panose="020B0609020204030204" pitchFamily="49" charset="0"/>
              </a:rPr>
              <a:t>True</a:t>
            </a:r>
            <a:r>
              <a:rPr lang="fr-FR" sz="1200" dirty="0">
                <a:solidFill>
                  <a:srgbClr val="F2F2F2">
                    <a:lumMod val="50000"/>
                  </a:srgbClr>
                </a:solidFill>
                <a:latin typeface="Nunito Sans Light" pitchFamily="2" charset="0"/>
              </a:rPr>
              <a:t> si la première valeur est plus grande ou égale à la deuxième</a:t>
            </a:r>
          </a:p>
        </p:txBody>
      </p:sp>
      <p:grpSp>
        <p:nvGrpSpPr>
          <p:cNvPr id="22" name="Group 21">
            <a:extLst>
              <a:ext uri="{FF2B5EF4-FFF2-40B4-BE49-F238E27FC236}">
                <a16:creationId xmlns:a16="http://schemas.microsoft.com/office/drawing/2014/main" id="{DA2DD114-E2C7-969F-CA33-A0FCF1F8562C}"/>
              </a:ext>
            </a:extLst>
          </p:cNvPr>
          <p:cNvGrpSpPr/>
          <p:nvPr/>
        </p:nvGrpSpPr>
        <p:grpSpPr>
          <a:xfrm>
            <a:off x="3761433" y="2799018"/>
            <a:ext cx="4789180" cy="1200329"/>
            <a:chOff x="3761433" y="2799018"/>
            <a:chExt cx="4789180" cy="1200329"/>
          </a:xfrm>
        </p:grpSpPr>
        <p:sp>
          <p:nvSpPr>
            <p:cNvPr id="4" name="TextBox 3">
              <a:extLst>
                <a:ext uri="{FF2B5EF4-FFF2-40B4-BE49-F238E27FC236}">
                  <a16:creationId xmlns:a16="http://schemas.microsoft.com/office/drawing/2014/main" id="{5109977C-424A-099C-961F-B771F20057BA}"/>
                </a:ext>
              </a:extLst>
            </p:cNvPr>
            <p:cNvSpPr txBox="1"/>
            <p:nvPr/>
          </p:nvSpPr>
          <p:spPr>
            <a:xfrm>
              <a:off x="3761433" y="2799018"/>
              <a:ext cx="4789180" cy="1200329"/>
            </a:xfrm>
            <a:prstGeom prst="rect">
              <a:avLst/>
            </a:prstGeom>
            <a:noFill/>
          </p:spPr>
          <p:txBody>
            <a:bodyPr wrap="square">
              <a:spAutoFit/>
            </a:bodyPr>
            <a:lstStyle/>
            <a:p>
              <a:r>
                <a:rPr lang="fr-FR" sz="2400" dirty="0">
                  <a:solidFill>
                    <a:schemeClr val="accent3"/>
                  </a:solidFill>
                  <a:latin typeface="Consolas" panose="020B0609020204030204" pitchFamily="49" charset="0"/>
                </a:rPr>
                <a:t>destination</a:t>
              </a:r>
              <a:r>
                <a:rPr lang="fr-FR" sz="2400" dirty="0">
                  <a:solidFill>
                    <a:schemeClr val="tx1">
                      <a:lumMod val="50000"/>
                    </a:schemeClr>
                  </a:solidFill>
                  <a:latin typeface="Consolas" panose="020B0609020204030204" pitchFamily="49" charset="0"/>
                </a:rPr>
                <a:t> = </a:t>
              </a:r>
              <a:r>
                <a:rPr lang="fr-FR" sz="2400" dirty="0">
                  <a:solidFill>
                    <a:schemeClr val="accent5"/>
                  </a:solidFill>
                  <a:latin typeface="Consolas" panose="020B0609020204030204" pitchFamily="49" charset="0"/>
                </a:rPr>
                <a:t>"Paris"</a:t>
              </a:r>
            </a:p>
            <a:p>
              <a:r>
                <a:rPr lang="fr-FR" sz="2400" dirty="0">
                  <a:solidFill>
                    <a:schemeClr val="accent1"/>
                  </a:solidFill>
                  <a:latin typeface="Consolas" panose="020B0609020204030204" pitchFamily="49" charset="0"/>
                </a:rPr>
                <a:t>if</a:t>
              </a:r>
              <a:r>
                <a:rPr lang="fr-FR" sz="2400" dirty="0">
                  <a:solidFill>
                    <a:schemeClr val="tx1">
                      <a:lumMod val="50000"/>
                    </a:schemeClr>
                  </a:solidFill>
                  <a:latin typeface="Consolas" panose="020B0609020204030204" pitchFamily="49" charset="0"/>
                </a:rPr>
                <a:t> </a:t>
              </a:r>
              <a:r>
                <a:rPr lang="fr-FR" sz="2400" dirty="0">
                  <a:solidFill>
                    <a:schemeClr val="accent3"/>
                  </a:solidFill>
                  <a:latin typeface="Consolas" panose="020B0609020204030204" pitchFamily="49" charset="0"/>
                </a:rPr>
                <a:t>destination</a:t>
              </a:r>
              <a:r>
                <a:rPr lang="fr-FR" sz="2400" dirty="0">
                  <a:solidFill>
                    <a:schemeClr val="tx1">
                      <a:lumMod val="50000"/>
                    </a:schemeClr>
                  </a:solidFill>
                  <a:latin typeface="Consolas" panose="020B0609020204030204" pitchFamily="49" charset="0"/>
                </a:rPr>
                <a:t> == </a:t>
              </a:r>
              <a:r>
                <a:rPr lang="fr-FR" sz="2400" dirty="0">
                  <a:solidFill>
                    <a:schemeClr val="accent5"/>
                  </a:solidFill>
                  <a:latin typeface="Consolas" panose="020B0609020204030204" pitchFamily="49" charset="0"/>
                </a:rPr>
                <a:t>"Paris"</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"La capitale"</a:t>
              </a:r>
              <a:r>
                <a:rPr lang="fr-FR" sz="2400" dirty="0">
                  <a:solidFill>
                    <a:schemeClr val="tx1">
                      <a:lumMod val="50000"/>
                    </a:schemeClr>
                  </a:solidFill>
                  <a:latin typeface="Consolas" panose="020B0609020204030204" pitchFamily="49" charset="0"/>
                </a:rPr>
                <a:t>)</a:t>
              </a:r>
            </a:p>
          </p:txBody>
        </p:sp>
        <p:cxnSp>
          <p:nvCxnSpPr>
            <p:cNvPr id="2" name="Straight Connector 1">
              <a:extLst>
                <a:ext uri="{FF2B5EF4-FFF2-40B4-BE49-F238E27FC236}">
                  <a16:creationId xmlns:a16="http://schemas.microsoft.com/office/drawing/2014/main" id="{01816E0E-6D7D-20ED-5FE1-7B12DDA05B92}"/>
                </a:ext>
              </a:extLst>
            </p:cNvPr>
            <p:cNvCxnSpPr>
              <a:cxnSpLocks/>
            </p:cNvCxnSpPr>
            <p:nvPr/>
          </p:nvCxnSpPr>
          <p:spPr>
            <a:xfrm>
              <a:off x="3924305" y="3714750"/>
              <a:ext cx="0" cy="157163"/>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0F0AF49-3D01-287D-038C-73E5BE73E2B1}"/>
              </a:ext>
            </a:extLst>
          </p:cNvPr>
          <p:cNvGrpSpPr/>
          <p:nvPr/>
        </p:nvGrpSpPr>
        <p:grpSpPr>
          <a:xfrm>
            <a:off x="3767990" y="4251283"/>
            <a:ext cx="4782624" cy="830997"/>
            <a:chOff x="3767990" y="4251283"/>
            <a:chExt cx="4782624" cy="830997"/>
          </a:xfrm>
        </p:grpSpPr>
        <p:sp>
          <p:nvSpPr>
            <p:cNvPr id="6" name="TextBox 5">
              <a:extLst>
                <a:ext uri="{FF2B5EF4-FFF2-40B4-BE49-F238E27FC236}">
                  <a16:creationId xmlns:a16="http://schemas.microsoft.com/office/drawing/2014/main" id="{F6C44863-A1E5-A03F-F17A-4462146E9BA4}"/>
                </a:ext>
              </a:extLst>
            </p:cNvPr>
            <p:cNvSpPr txBox="1"/>
            <p:nvPr/>
          </p:nvSpPr>
          <p:spPr>
            <a:xfrm>
              <a:off x="3767990" y="4251283"/>
              <a:ext cx="478262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if</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distance</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&lt; </a:t>
              </a:r>
              <a:r>
                <a:rPr kumimoji="0" lang="en-US"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100</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print</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"Court </a:t>
              </a:r>
              <a:r>
                <a:rPr kumimoji="0" lang="en-US" sz="2400" b="0" i="0" u="none" strike="noStrike" kern="1200" cap="none" spc="0" normalizeH="0" baseline="0" noProof="0" dirty="0" err="1">
                  <a:ln>
                    <a:noFill/>
                  </a:ln>
                  <a:solidFill>
                    <a:srgbClr val="FFC580"/>
                  </a:solidFill>
                  <a:effectLst/>
                  <a:uLnTx/>
                  <a:uFillTx/>
                  <a:latin typeface="Consolas" panose="020B0609020204030204" pitchFamily="49" charset="0"/>
                  <a:ea typeface="+mn-ea"/>
                  <a:cs typeface="+mn-cs"/>
                </a:rPr>
                <a:t>trajet</a:t>
              </a:r>
              <a:r>
                <a:rPr kumimoji="0" lang="en-US"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endPar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endParaRPr>
            </a:p>
          </p:txBody>
        </p:sp>
        <p:cxnSp>
          <p:nvCxnSpPr>
            <p:cNvPr id="9" name="Straight Connector 8">
              <a:extLst>
                <a:ext uri="{FF2B5EF4-FFF2-40B4-BE49-F238E27FC236}">
                  <a16:creationId xmlns:a16="http://schemas.microsoft.com/office/drawing/2014/main" id="{C1ED0D40-A5C9-BA46-CD3B-5135D81EA5AE}"/>
                </a:ext>
              </a:extLst>
            </p:cNvPr>
            <p:cNvCxnSpPr>
              <a:cxnSpLocks/>
            </p:cNvCxnSpPr>
            <p:nvPr/>
          </p:nvCxnSpPr>
          <p:spPr>
            <a:xfrm>
              <a:off x="3919542" y="4800600"/>
              <a:ext cx="0" cy="147638"/>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09E32F53-7A3A-473C-22D7-7C40166F45FF}"/>
              </a:ext>
            </a:extLst>
          </p:cNvPr>
          <p:cNvGrpSpPr/>
          <p:nvPr/>
        </p:nvGrpSpPr>
        <p:grpSpPr>
          <a:xfrm>
            <a:off x="3767990" y="5350471"/>
            <a:ext cx="4782623" cy="830997"/>
            <a:chOff x="3767990" y="5350471"/>
            <a:chExt cx="4782623" cy="830997"/>
          </a:xfrm>
        </p:grpSpPr>
        <p:sp>
          <p:nvSpPr>
            <p:cNvPr id="14" name="TextBox 13">
              <a:extLst>
                <a:ext uri="{FF2B5EF4-FFF2-40B4-BE49-F238E27FC236}">
                  <a16:creationId xmlns:a16="http://schemas.microsoft.com/office/drawing/2014/main" id="{3C65E9BE-18E3-4FD4-7FCC-6F32DD0A5B7F}"/>
                </a:ext>
              </a:extLst>
            </p:cNvPr>
            <p:cNvSpPr txBox="1"/>
            <p:nvPr/>
          </p:nvSpPr>
          <p:spPr>
            <a:xfrm>
              <a:off x="3767990" y="5350471"/>
              <a:ext cx="478262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if</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distance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&gt;=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800</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"Prenez l'avion"</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cxnSp>
          <p:nvCxnSpPr>
            <p:cNvPr id="12" name="Straight Connector 11">
              <a:extLst>
                <a:ext uri="{FF2B5EF4-FFF2-40B4-BE49-F238E27FC236}">
                  <a16:creationId xmlns:a16="http://schemas.microsoft.com/office/drawing/2014/main" id="{10B4E707-70A2-37BF-5FD2-F705C27BE602}"/>
                </a:ext>
              </a:extLst>
            </p:cNvPr>
            <p:cNvCxnSpPr>
              <a:cxnSpLocks/>
            </p:cNvCxnSpPr>
            <p:nvPr/>
          </p:nvCxnSpPr>
          <p:spPr>
            <a:xfrm>
              <a:off x="3919542" y="5895975"/>
              <a:ext cx="0" cy="157163"/>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523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15" grpId="0"/>
      <p:bldP spid="16" grpId="0"/>
      <p:bldP spid="17" grpId="0"/>
      <p:bldP spid="18"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7B0EA5-B9CC-85F6-4302-2ABD846BABA6}"/>
              </a:ext>
            </a:extLst>
          </p:cNvPr>
          <p:cNvSpPr>
            <a:spLocks noGrp="1"/>
          </p:cNvSpPr>
          <p:nvPr>
            <p:ph type="sldNum" sz="quarter" idx="11"/>
          </p:nvPr>
        </p:nvSpPr>
        <p:spPr/>
        <p:txBody>
          <a:bodyPr/>
          <a:lstStyle/>
          <a:p>
            <a:fld id="{52F3A71C-A943-4884-923F-65D9756AB03E}" type="slidenum">
              <a:rPr lang="en-US" smtClean="0"/>
              <a:pPr/>
              <a:t>31</a:t>
            </a:fld>
            <a:endParaRPr lang="en-US" dirty="0"/>
          </a:p>
        </p:txBody>
      </p:sp>
      <p:sp>
        <p:nvSpPr>
          <p:cNvPr id="3" name="Text Placeholder 2">
            <a:extLst>
              <a:ext uri="{FF2B5EF4-FFF2-40B4-BE49-F238E27FC236}">
                <a16:creationId xmlns:a16="http://schemas.microsoft.com/office/drawing/2014/main" id="{75667841-F2EB-C1DB-F7C0-6052828B8D03}"/>
              </a:ext>
            </a:extLst>
          </p:cNvPr>
          <p:cNvSpPr>
            <a:spLocks noGrp="1"/>
          </p:cNvSpPr>
          <p:nvPr>
            <p:ph type="body" sz="quarter" idx="12"/>
          </p:nvPr>
        </p:nvSpPr>
        <p:spPr/>
        <p:txBody>
          <a:bodyPr/>
          <a:lstStyle/>
          <a:p>
            <a:r>
              <a:rPr lang="en-US" dirty="0"/>
              <a:t>TP3</a:t>
            </a:r>
          </a:p>
        </p:txBody>
      </p:sp>
      <p:sp>
        <p:nvSpPr>
          <p:cNvPr id="4" name="Text Placeholder 3">
            <a:extLst>
              <a:ext uri="{FF2B5EF4-FFF2-40B4-BE49-F238E27FC236}">
                <a16:creationId xmlns:a16="http://schemas.microsoft.com/office/drawing/2014/main" id="{B028AC40-F753-DF00-EDF2-B37F0447AD10}"/>
              </a:ext>
            </a:extLst>
          </p:cNvPr>
          <p:cNvSpPr>
            <a:spLocks noGrp="1"/>
          </p:cNvSpPr>
          <p:nvPr>
            <p:ph type="body" sz="quarter" idx="13"/>
          </p:nvPr>
        </p:nvSpPr>
        <p:spPr/>
        <p:txBody>
          <a:bodyPr/>
          <a:lstStyle/>
          <a:p>
            <a:r>
              <a:rPr lang="en-US" dirty="0"/>
              <a:t>15 minutes</a:t>
            </a:r>
          </a:p>
        </p:txBody>
      </p:sp>
      <p:sp>
        <p:nvSpPr>
          <p:cNvPr id="5" name="Text Placeholder 4">
            <a:extLst>
              <a:ext uri="{FF2B5EF4-FFF2-40B4-BE49-F238E27FC236}">
                <a16:creationId xmlns:a16="http://schemas.microsoft.com/office/drawing/2014/main" id="{A9449A32-5FA9-314D-06C3-902F3B1E28C9}"/>
              </a:ext>
            </a:extLst>
          </p:cNvPr>
          <p:cNvSpPr>
            <a:spLocks noGrp="1"/>
          </p:cNvSpPr>
          <p:nvPr>
            <p:ph type="body" sz="quarter" idx="14"/>
          </p:nvPr>
        </p:nvSpPr>
        <p:spPr>
          <a:xfrm rot="1535881">
            <a:off x="1454674" y="849744"/>
            <a:ext cx="2037519" cy="812057"/>
          </a:xfrm>
        </p:spPr>
        <p:txBody>
          <a:bodyPr/>
          <a:lstStyle/>
          <a:p>
            <a:r>
              <a:rPr lang="fr-FR" dirty="0"/>
              <a:t>Calculatrice simple</a:t>
            </a:r>
          </a:p>
        </p:txBody>
      </p:sp>
      <p:sp>
        <p:nvSpPr>
          <p:cNvPr id="6" name="Text Placeholder 5">
            <a:extLst>
              <a:ext uri="{FF2B5EF4-FFF2-40B4-BE49-F238E27FC236}">
                <a16:creationId xmlns:a16="http://schemas.microsoft.com/office/drawing/2014/main" id="{E92ACB6B-CB77-52B7-9793-04819CD56128}"/>
              </a:ext>
            </a:extLst>
          </p:cNvPr>
          <p:cNvSpPr>
            <a:spLocks noGrp="1"/>
          </p:cNvSpPr>
          <p:nvPr>
            <p:ph type="body" sz="quarter" idx="16"/>
          </p:nvPr>
        </p:nvSpPr>
        <p:spPr/>
        <p:txBody>
          <a:bodyPr/>
          <a:lstStyle/>
          <a:p>
            <a:r>
              <a:rPr lang="fr-FR" dirty="0"/>
              <a:t>Demandez deux nombres à l’utilisateur</a:t>
            </a:r>
          </a:p>
          <a:p>
            <a:r>
              <a:rPr lang="fr-FR" dirty="0"/>
              <a:t>Proposez lui une opération à effectuer (addition, soustraction, multiplication, division) et stockez son choix</a:t>
            </a:r>
          </a:p>
          <a:p>
            <a:r>
              <a:rPr lang="fr-FR" dirty="0"/>
              <a:t>Effectuez le calcul et affichez le résultat</a:t>
            </a:r>
          </a:p>
          <a:p>
            <a:endParaRPr lang="fr-FR" dirty="0"/>
          </a:p>
          <a:p>
            <a:r>
              <a:rPr lang="fr-FR" dirty="0">
                <a:latin typeface="Nunito Sans Bold" panose="00000800000000000000" pitchFamily="2" charset="0"/>
              </a:rPr>
              <a:t>Challenge</a:t>
            </a:r>
            <a:r>
              <a:rPr lang="fr-FR" dirty="0"/>
              <a:t> : Ajoutez les opérations modulo et puissance</a:t>
            </a:r>
          </a:p>
        </p:txBody>
      </p:sp>
      <p:pic>
        <p:nvPicPr>
          <p:cNvPr id="9" name="Picture Placeholder 8">
            <a:extLst>
              <a:ext uri="{FF2B5EF4-FFF2-40B4-BE49-F238E27FC236}">
                <a16:creationId xmlns:a16="http://schemas.microsoft.com/office/drawing/2014/main" id="{E1356D09-FE91-0503-EC98-221C71445F56}"/>
              </a:ext>
            </a:extLst>
          </p:cNvPr>
          <p:cNvPicPr>
            <a:picLocks noGrp="1" noChangeAspect="1"/>
          </p:cNvPicPr>
          <p:nvPr>
            <p:ph type="pic" sz="quarter" idx="17"/>
          </p:nvPr>
        </p:nvPicPr>
        <p:blipFill>
          <a:blip r:embed="rId3"/>
          <a:srcRect/>
          <a:stretch/>
        </p:blipFill>
        <p:spPr/>
      </p:pic>
    </p:spTree>
    <p:extLst>
      <p:ext uri="{BB962C8B-B14F-4D97-AF65-F5344CB8AC3E}">
        <p14:creationId xmlns:p14="http://schemas.microsoft.com/office/powerpoint/2010/main" val="115069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LES LISTES</a:t>
            </a:r>
          </a:p>
        </p:txBody>
      </p:sp>
      <p:sp>
        <p:nvSpPr>
          <p:cNvPr id="4" name="TextBox 3">
            <a:extLst>
              <a:ext uri="{FF2B5EF4-FFF2-40B4-BE49-F238E27FC236}">
                <a16:creationId xmlns:a16="http://schemas.microsoft.com/office/drawing/2014/main" id="{5109977C-424A-099C-961F-B771F20057BA}"/>
              </a:ext>
            </a:extLst>
          </p:cNvPr>
          <p:cNvSpPr txBox="1"/>
          <p:nvPr/>
        </p:nvSpPr>
        <p:spPr>
          <a:xfrm>
            <a:off x="3276064" y="2006074"/>
            <a:ext cx="5984668" cy="830997"/>
          </a:xfrm>
          <a:prstGeom prst="rect">
            <a:avLst/>
          </a:prstGeom>
          <a:noFill/>
        </p:spPr>
        <p:txBody>
          <a:bodyPr wrap="square">
            <a:spAutoFit/>
          </a:bodyPr>
          <a:lstStyle/>
          <a:p>
            <a:r>
              <a:rPr lang="fr-FR" sz="2400" dirty="0" err="1">
                <a:solidFill>
                  <a:schemeClr val="accent3"/>
                </a:solidFill>
                <a:latin typeface="Consolas" panose="020B0609020204030204" pitchFamily="49" charset="0"/>
              </a:rPr>
              <a:t>legumes</a:t>
            </a:r>
            <a:r>
              <a:rPr lang="fr-FR" sz="2400" dirty="0">
                <a:solidFill>
                  <a:schemeClr val="tx1">
                    <a:lumMod val="50000"/>
                  </a:schemeClr>
                </a:solidFill>
                <a:latin typeface="Consolas" panose="020B0609020204030204" pitchFamily="49" charset="0"/>
              </a:rPr>
              <a:t> = [ </a:t>
            </a:r>
            <a:r>
              <a:rPr lang="fr-FR" sz="2400" dirty="0">
                <a:solidFill>
                  <a:schemeClr val="accent5"/>
                </a:solidFill>
                <a:latin typeface="Consolas" panose="020B0609020204030204" pitchFamily="49" charset="0"/>
              </a:rPr>
              <a:t>"oignon"</a:t>
            </a:r>
            <a:r>
              <a:rPr lang="fr-FR" sz="2400" dirty="0">
                <a:solidFill>
                  <a:schemeClr val="tx1">
                    <a:lumMod val="50000"/>
                  </a:schemeClr>
                </a:solidFill>
                <a:latin typeface="Consolas" panose="020B0609020204030204" pitchFamily="49" charset="0"/>
              </a:rPr>
              <a:t>, </a:t>
            </a:r>
            <a:r>
              <a:rPr lang="fr-FR" sz="2400" dirty="0">
                <a:solidFill>
                  <a:schemeClr val="accent5"/>
                </a:solidFill>
                <a:latin typeface="Consolas" panose="020B0609020204030204" pitchFamily="49" charset="0"/>
              </a:rPr>
              <a:t>"chou" </a:t>
            </a:r>
            <a:r>
              <a:rPr lang="fr-FR" sz="2400" dirty="0">
                <a:solidFill>
                  <a:schemeClr val="tx1">
                    <a:lumMod val="50000"/>
                  </a:schemeClr>
                </a:solidFill>
                <a:latin typeface="Consolas" panose="020B0609020204030204" pitchFamily="49" charset="0"/>
              </a:rPr>
              <a:t>]</a:t>
            </a:r>
          </a:p>
          <a:p>
            <a:r>
              <a:rPr lang="fr-FR" sz="2400" dirty="0">
                <a:solidFill>
                  <a:schemeClr val="accent3"/>
                </a:solidFill>
                <a:latin typeface="Consolas" panose="020B0609020204030204" pitchFamily="49" charset="0"/>
              </a:rPr>
              <a:t>nombres</a:t>
            </a:r>
            <a:r>
              <a:rPr lang="fr-FR" sz="2400" dirty="0">
                <a:solidFill>
                  <a:schemeClr val="tx1">
                    <a:lumMod val="50000"/>
                  </a:schemeClr>
                </a:solidFill>
                <a:latin typeface="Consolas" panose="020B0609020204030204" pitchFamily="49" charset="0"/>
              </a:rPr>
              <a:t> = [ </a:t>
            </a:r>
            <a:r>
              <a:rPr lang="fr-FR" sz="2400" dirty="0">
                <a:solidFill>
                  <a:schemeClr val="accent4"/>
                </a:solidFill>
                <a:latin typeface="Consolas" panose="020B0609020204030204" pitchFamily="49" charset="0"/>
              </a:rPr>
              <a:t>5</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67</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12</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104</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3</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8 </a:t>
            </a:r>
            <a:r>
              <a:rPr lang="fr-FR" sz="2400" dirty="0">
                <a:solidFill>
                  <a:schemeClr val="tx1">
                    <a:lumMod val="50000"/>
                  </a:schemeClr>
                </a:solidFill>
                <a:latin typeface="Consolas" panose="020B0609020204030204" pitchFamily="49" charset="0"/>
              </a:rPr>
              <a:t>]</a:t>
            </a:r>
            <a:endParaRPr lang="fr-FR" sz="2400" dirty="0">
              <a:solidFill>
                <a:schemeClr val="accent5"/>
              </a:solidFill>
              <a:latin typeface="Consolas" panose="020B0609020204030204" pitchFamily="49" charset="0"/>
            </a:endParaRPr>
          </a:p>
        </p:txBody>
      </p:sp>
      <p:sp>
        <p:nvSpPr>
          <p:cNvPr id="5" name="TextBox 4">
            <a:extLst>
              <a:ext uri="{FF2B5EF4-FFF2-40B4-BE49-F238E27FC236}">
                <a16:creationId xmlns:a16="http://schemas.microsoft.com/office/drawing/2014/main" id="{F780FC44-69E4-AF98-CBB7-8414FBED12E9}"/>
              </a:ext>
            </a:extLst>
          </p:cNvPr>
          <p:cNvSpPr txBox="1"/>
          <p:nvPr/>
        </p:nvSpPr>
        <p:spPr>
          <a:xfrm>
            <a:off x="694700" y="2029158"/>
            <a:ext cx="2363100" cy="784830"/>
          </a:xfrm>
          <a:prstGeom prst="rect">
            <a:avLst/>
          </a:prstGeom>
          <a:noFill/>
        </p:spPr>
        <p:txBody>
          <a:bodyPr wrap="square" rtlCol="0">
            <a:spAutoFit/>
          </a:bodyPr>
          <a:lstStyle/>
          <a:p>
            <a:pPr algn="ctr">
              <a:spcAft>
                <a:spcPts val="600"/>
              </a:spcAft>
            </a:pPr>
            <a:r>
              <a:rPr lang="fr-FR" sz="1600" dirty="0">
                <a:latin typeface="Nunito Sans" pitchFamily="2" charset="0"/>
              </a:rPr>
              <a:t>Les listes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Permettent de stocker plusieurs valeurs dans la même variable</a:t>
            </a:r>
          </a:p>
        </p:txBody>
      </p:sp>
      <p:sp>
        <p:nvSpPr>
          <p:cNvPr id="21" name="TextBox 20">
            <a:extLst>
              <a:ext uri="{FF2B5EF4-FFF2-40B4-BE49-F238E27FC236}">
                <a16:creationId xmlns:a16="http://schemas.microsoft.com/office/drawing/2014/main" id="{BCAEF540-B09C-1878-D0EB-67FDBB676527}"/>
              </a:ext>
            </a:extLst>
          </p:cNvPr>
          <p:cNvSpPr txBox="1"/>
          <p:nvPr/>
        </p:nvSpPr>
        <p:spPr>
          <a:xfrm>
            <a:off x="694700" y="4127640"/>
            <a:ext cx="2363100"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Modifications</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Modifier un élément de la liste revient a associer une nouvelle valeur en utilisant l’index</a:t>
            </a:r>
          </a:p>
        </p:txBody>
      </p:sp>
      <p:sp>
        <p:nvSpPr>
          <p:cNvPr id="9" name="TextBox 8">
            <a:extLst>
              <a:ext uri="{FF2B5EF4-FFF2-40B4-BE49-F238E27FC236}">
                <a16:creationId xmlns:a16="http://schemas.microsoft.com/office/drawing/2014/main" id="{7A28697A-3B12-7D13-E4A7-A472B3AD781F}"/>
              </a:ext>
            </a:extLst>
          </p:cNvPr>
          <p:cNvSpPr txBox="1"/>
          <p:nvPr/>
        </p:nvSpPr>
        <p:spPr>
          <a:xfrm>
            <a:off x="3276423" y="3114070"/>
            <a:ext cx="597415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legumes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0</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chemeClr val="accent3">
                    <a:lumMod val="50000"/>
                  </a:schemeClr>
                </a:solidFill>
                <a:effectLst/>
                <a:uLnTx/>
                <a:uFillTx/>
                <a:latin typeface="Consolas" panose="020B0609020204030204" pitchFamily="49" charset="0"/>
                <a:ea typeface="+mn-ea"/>
                <a:cs typeface="+mn-cs"/>
              </a:rPr>
              <a:t># "oignon"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nombres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3</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chemeClr val="accent3">
                    <a:lumMod val="50000"/>
                  </a:schemeClr>
                </a:solidFill>
                <a:effectLst/>
                <a:uLnTx/>
                <a:uFillTx/>
                <a:latin typeface="Consolas" panose="020B0609020204030204" pitchFamily="49" charset="0"/>
                <a:ea typeface="+mn-ea"/>
                <a:cs typeface="+mn-cs"/>
              </a:rPr>
              <a:t># 98</a:t>
            </a:r>
          </a:p>
        </p:txBody>
      </p:sp>
      <p:sp>
        <p:nvSpPr>
          <p:cNvPr id="11" name="TextBox 10">
            <a:extLst>
              <a:ext uri="{FF2B5EF4-FFF2-40B4-BE49-F238E27FC236}">
                <a16:creationId xmlns:a16="http://schemas.microsoft.com/office/drawing/2014/main" id="{C8419014-91E1-2B7D-E92E-F0F0F1867F88}"/>
              </a:ext>
            </a:extLst>
          </p:cNvPr>
          <p:cNvSpPr txBox="1"/>
          <p:nvPr/>
        </p:nvSpPr>
        <p:spPr>
          <a:xfrm>
            <a:off x="3276423" y="4198982"/>
            <a:ext cx="597415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chemeClr val="accent3"/>
                </a:solidFill>
                <a:latin typeface="Consolas" panose="020B0609020204030204" pitchFamily="49" charset="0"/>
              </a:rPr>
              <a:t>nombres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5</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chemeClr val="accent4"/>
                </a:solidFill>
                <a:effectLst/>
                <a:uLnTx/>
                <a:uFillTx/>
                <a:latin typeface="Consolas" panose="020B0609020204030204" pitchFamily="49" charset="0"/>
                <a:ea typeface="+mn-ea"/>
                <a:cs typeface="+mn-cs"/>
              </a:rPr>
              <a:t>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legumes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1</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"carotte"</a:t>
            </a:r>
            <a:endParaRPr kumimoji="0" lang="fr-FR" sz="2400" b="0" i="0" u="none" strike="noStrike" kern="1200" cap="none" spc="0" normalizeH="0" baseline="0" noProof="0" dirty="0">
              <a:ln>
                <a:noFill/>
              </a:ln>
              <a:solidFill>
                <a:schemeClr val="accent3">
                  <a:lumMod val="50000"/>
                </a:schemeClr>
              </a:solidFill>
              <a:effectLst/>
              <a:uLnTx/>
              <a:uFillTx/>
              <a:latin typeface="Consolas" panose="020B0609020204030204" pitchFamily="49" charset="0"/>
            </a:endParaRPr>
          </a:p>
        </p:txBody>
      </p:sp>
      <p:sp>
        <p:nvSpPr>
          <p:cNvPr id="12" name="TextBox 11">
            <a:extLst>
              <a:ext uri="{FF2B5EF4-FFF2-40B4-BE49-F238E27FC236}">
                <a16:creationId xmlns:a16="http://schemas.microsoft.com/office/drawing/2014/main" id="{E2846FB7-8264-FFBE-110E-76EFDF5FF758}"/>
              </a:ext>
            </a:extLst>
          </p:cNvPr>
          <p:cNvSpPr txBox="1"/>
          <p:nvPr/>
        </p:nvSpPr>
        <p:spPr>
          <a:xfrm>
            <a:off x="9358802" y="3044820"/>
            <a:ext cx="2363100" cy="969496"/>
          </a:xfrm>
          <a:prstGeom prst="rect">
            <a:avLst/>
          </a:prstGeom>
          <a:noFill/>
        </p:spPr>
        <p:txBody>
          <a:bodyPr wrap="square" rtlCol="0">
            <a:spAutoFit/>
          </a:bodyPr>
          <a:lstStyle/>
          <a:p>
            <a:pPr algn="ctr">
              <a:spcAft>
                <a:spcPts val="600"/>
              </a:spcAft>
            </a:pPr>
            <a:r>
              <a:rPr lang="fr-FR" sz="1600" dirty="0">
                <a:latin typeface="Nunito Sans" pitchFamily="2" charset="0"/>
              </a:rPr>
              <a:t>Les indexes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Permettent d’accéder a une position précise de la liste. Les indexes commencent à</a:t>
            </a:r>
            <a:r>
              <a:rPr lang="en-US" sz="1200" dirty="0">
                <a:solidFill>
                  <a:schemeClr val="tx1">
                    <a:lumMod val="50000"/>
                  </a:schemeClr>
                </a:solidFill>
                <a:latin typeface="Nunito Sans Light" pitchFamily="2" charset="0"/>
              </a:rPr>
              <a:t> 0</a:t>
            </a:r>
            <a:endParaRPr lang="fr-FR" sz="1200" dirty="0">
              <a:solidFill>
                <a:schemeClr val="tx1">
                  <a:lumMod val="50000"/>
                </a:schemeClr>
              </a:solidFill>
              <a:latin typeface="Nunito Sans Light" pitchFamily="2" charset="0"/>
            </a:endParaRPr>
          </a:p>
        </p:txBody>
      </p:sp>
      <p:sp>
        <p:nvSpPr>
          <p:cNvPr id="14" name="TextBox 13">
            <a:extLst>
              <a:ext uri="{FF2B5EF4-FFF2-40B4-BE49-F238E27FC236}">
                <a16:creationId xmlns:a16="http://schemas.microsoft.com/office/drawing/2014/main" id="{81116AB2-80E0-EFBD-6DCA-C2C6892A9C35}"/>
              </a:ext>
            </a:extLst>
          </p:cNvPr>
          <p:cNvSpPr txBox="1"/>
          <p:nvPr/>
        </p:nvSpPr>
        <p:spPr>
          <a:xfrm>
            <a:off x="3276064" y="5287521"/>
            <a:ext cx="597415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len</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nombres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rPr>
              <a:t># 6</a:t>
            </a:r>
          </a:p>
        </p:txBody>
      </p:sp>
      <p:sp>
        <p:nvSpPr>
          <p:cNvPr id="15" name="TextBox 14">
            <a:extLst>
              <a:ext uri="{FF2B5EF4-FFF2-40B4-BE49-F238E27FC236}">
                <a16:creationId xmlns:a16="http://schemas.microsoft.com/office/drawing/2014/main" id="{D2C24D22-C23D-1201-D602-B2AD94D7CAAC}"/>
              </a:ext>
            </a:extLst>
          </p:cNvPr>
          <p:cNvSpPr txBox="1"/>
          <p:nvPr/>
        </p:nvSpPr>
        <p:spPr>
          <a:xfrm>
            <a:off x="9583404" y="5125938"/>
            <a:ext cx="1913896"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La fonction </a:t>
            </a:r>
            <a:r>
              <a:rPr lang="fr-FR" sz="1600" dirty="0" err="1">
                <a:solidFill>
                  <a:srgbClr val="FF8B00"/>
                </a:solidFill>
                <a:latin typeface="Consolas" panose="020B0609020204030204" pitchFamily="49" charset="0"/>
              </a:rPr>
              <a:t>len</a:t>
            </a:r>
            <a:r>
              <a:rPr lang="fr-FR" sz="1600" dirty="0">
                <a:solidFill>
                  <a:schemeClr val="tx1">
                    <a:lumMod val="50000"/>
                  </a:schemeClr>
                </a:solidFill>
                <a:latin typeface="Consolas" panose="020B0609020204030204" pitchFamily="49" charset="0"/>
              </a:rPr>
              <a: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Permet de récupérer la taille de la liste</a:t>
            </a:r>
          </a:p>
        </p:txBody>
      </p:sp>
    </p:spTree>
    <p:extLst>
      <p:ext uri="{BB962C8B-B14F-4D97-AF65-F5344CB8AC3E}">
        <p14:creationId xmlns:p14="http://schemas.microsoft.com/office/powerpoint/2010/main" val="398200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1" grpId="0"/>
      <p:bldP spid="9" grpId="0"/>
      <p:bldP spid="11" grpId="0"/>
      <p:bldP spid="12"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6A344-B5B5-CAD1-063F-40D6D986A078}"/>
              </a:ext>
            </a:extLst>
          </p:cNvPr>
          <p:cNvSpPr txBox="1"/>
          <p:nvPr/>
        </p:nvSpPr>
        <p:spPr>
          <a:xfrm>
            <a:off x="4127770" y="1754243"/>
            <a:ext cx="3936460" cy="784830"/>
          </a:xfrm>
          <a:prstGeom prst="rect">
            <a:avLst/>
          </a:prstGeom>
          <a:noFill/>
        </p:spPr>
        <p:txBody>
          <a:bodyPr wrap="square" rtlCol="0">
            <a:spAutoFit/>
          </a:bodyPr>
          <a:lstStyle/>
          <a:p>
            <a:pPr algn="ctr">
              <a:spcAft>
                <a:spcPts val="600"/>
              </a:spcAft>
            </a:pPr>
            <a:r>
              <a:rPr lang="fr-FR" sz="1600" dirty="0">
                <a:latin typeface="Nunito Sans" pitchFamily="2" charset="0"/>
              </a:rPr>
              <a:t>Le mot-clé </a:t>
            </a:r>
            <a:r>
              <a:rPr lang="fr-FR" sz="1600" dirty="0">
                <a:solidFill>
                  <a:schemeClr val="accent6">
                    <a:lumMod val="50000"/>
                  </a:schemeClr>
                </a:solidFill>
                <a:latin typeface="Consolas" panose="020B0609020204030204" pitchFamily="49" charset="0"/>
              </a:rPr>
              <a:t>in</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Permettent de vérifier si une valeur fait partie de la liste. Le résultat de son utilisation est un booléen</a:t>
            </a:r>
          </a:p>
        </p:txBody>
      </p:sp>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400" dirty="0">
                <a:latin typeface="+mj-lt"/>
              </a:rPr>
              <a:t>APPARTENANCE</a:t>
            </a:r>
            <a:endParaRPr lang="en-US" dirty="0"/>
          </a:p>
        </p:txBody>
      </p:sp>
      <p:grpSp>
        <p:nvGrpSpPr>
          <p:cNvPr id="8" name="Group 7">
            <a:extLst>
              <a:ext uri="{FF2B5EF4-FFF2-40B4-BE49-F238E27FC236}">
                <a16:creationId xmlns:a16="http://schemas.microsoft.com/office/drawing/2014/main" id="{C5E4D68A-E1FE-0B4D-07EF-DA28FC5A1814}"/>
              </a:ext>
            </a:extLst>
          </p:cNvPr>
          <p:cNvGrpSpPr/>
          <p:nvPr/>
        </p:nvGrpSpPr>
        <p:grpSpPr>
          <a:xfrm>
            <a:off x="3103666" y="3013607"/>
            <a:ext cx="5984668" cy="1569660"/>
            <a:chOff x="3103666" y="3013607"/>
            <a:chExt cx="5984668" cy="1569660"/>
          </a:xfrm>
        </p:grpSpPr>
        <p:sp>
          <p:nvSpPr>
            <p:cNvPr id="4" name="TextBox 3">
              <a:extLst>
                <a:ext uri="{FF2B5EF4-FFF2-40B4-BE49-F238E27FC236}">
                  <a16:creationId xmlns:a16="http://schemas.microsoft.com/office/drawing/2014/main" id="{5109977C-424A-099C-961F-B771F20057BA}"/>
                </a:ext>
              </a:extLst>
            </p:cNvPr>
            <p:cNvSpPr txBox="1"/>
            <p:nvPr/>
          </p:nvSpPr>
          <p:spPr>
            <a:xfrm>
              <a:off x="3103666" y="3013607"/>
              <a:ext cx="5984668" cy="1569660"/>
            </a:xfrm>
            <a:prstGeom prst="rect">
              <a:avLst/>
            </a:prstGeom>
            <a:noFill/>
          </p:spPr>
          <p:txBody>
            <a:bodyPr wrap="square">
              <a:spAutoFit/>
            </a:bodyPr>
            <a:lstStyle/>
            <a:p>
              <a:r>
                <a:rPr lang="fr-FR" sz="2400" dirty="0" err="1">
                  <a:solidFill>
                    <a:schemeClr val="accent3"/>
                  </a:solidFill>
                  <a:latin typeface="Consolas" panose="020B0609020204030204" pitchFamily="49" charset="0"/>
                </a:rPr>
                <a:t>legumes</a:t>
              </a:r>
              <a:r>
                <a:rPr lang="fr-FR" sz="2400" dirty="0">
                  <a:solidFill>
                    <a:schemeClr val="tx1">
                      <a:lumMod val="50000"/>
                    </a:schemeClr>
                  </a:solidFill>
                  <a:latin typeface="Consolas" panose="020B0609020204030204" pitchFamily="49" charset="0"/>
                </a:rPr>
                <a:t> = [ </a:t>
              </a:r>
              <a:r>
                <a:rPr lang="fr-FR" sz="2400" dirty="0">
                  <a:solidFill>
                    <a:schemeClr val="accent5"/>
                  </a:solidFill>
                  <a:latin typeface="Consolas" panose="020B0609020204030204" pitchFamily="49" charset="0"/>
                </a:rPr>
                <a:t>"oignon"</a:t>
              </a:r>
              <a:r>
                <a:rPr lang="fr-FR" sz="2400" dirty="0">
                  <a:solidFill>
                    <a:schemeClr val="tx1">
                      <a:lumMod val="50000"/>
                    </a:schemeClr>
                  </a:solidFill>
                  <a:latin typeface="Consolas" panose="020B0609020204030204" pitchFamily="49" charset="0"/>
                </a:rPr>
                <a:t>, </a:t>
              </a:r>
              <a:r>
                <a:rPr lang="fr-FR" sz="2400" dirty="0">
                  <a:solidFill>
                    <a:schemeClr val="accent5"/>
                  </a:solidFill>
                  <a:latin typeface="Consolas" panose="020B0609020204030204" pitchFamily="49" charset="0"/>
                </a:rPr>
                <a:t>"chou" </a:t>
              </a:r>
              <a:r>
                <a:rPr lang="fr-FR" sz="2400" dirty="0">
                  <a:solidFill>
                    <a:schemeClr val="tx1">
                      <a:lumMod val="50000"/>
                    </a:schemeClr>
                  </a:solidFill>
                  <a:latin typeface="Consolas" panose="020B0609020204030204" pitchFamily="49" charset="0"/>
                </a:rPr>
                <a:t>]</a:t>
              </a:r>
            </a:p>
            <a:p>
              <a:endParaRPr lang="fr-FR" sz="2400" dirty="0">
                <a:solidFill>
                  <a:schemeClr val="accent3"/>
                </a:solidFill>
                <a:latin typeface="Consolas" panose="020B0609020204030204" pitchFamily="49" charset="0"/>
              </a:endParaRPr>
            </a:p>
            <a:p>
              <a:r>
                <a:rPr lang="fr-FR" sz="2400" dirty="0">
                  <a:solidFill>
                    <a:schemeClr val="accent1"/>
                  </a:solidFill>
                  <a:latin typeface="Consolas" panose="020B0609020204030204" pitchFamily="49" charset="0"/>
                </a:rPr>
                <a:t>if</a:t>
              </a:r>
              <a:r>
                <a:rPr lang="fr-FR" sz="2400" dirty="0">
                  <a:solidFill>
                    <a:schemeClr val="tx1">
                      <a:lumMod val="50000"/>
                    </a:schemeClr>
                  </a:solidFill>
                  <a:latin typeface="Consolas" panose="020B0609020204030204" pitchFamily="49" charset="0"/>
                </a:rPr>
                <a:t> </a:t>
              </a:r>
              <a:r>
                <a:rPr lang="fr-FR" sz="2400" dirty="0">
                  <a:solidFill>
                    <a:schemeClr val="accent5"/>
                  </a:solidFill>
                  <a:latin typeface="Consolas" panose="020B0609020204030204" pitchFamily="49" charset="0"/>
                </a:rPr>
                <a:t>"chou"</a:t>
              </a:r>
              <a:r>
                <a:rPr lang="fr-FR" sz="2400" dirty="0">
                  <a:solidFill>
                    <a:schemeClr val="tx1">
                      <a:lumMod val="50000"/>
                    </a:schemeClr>
                  </a:solidFill>
                  <a:latin typeface="Consolas" panose="020B0609020204030204" pitchFamily="49" charset="0"/>
                </a:rPr>
                <a:t> </a:t>
              </a:r>
              <a:r>
                <a:rPr lang="fr-FR" sz="2400" dirty="0">
                  <a:solidFill>
                    <a:schemeClr val="accent6">
                      <a:lumMod val="50000"/>
                    </a:schemeClr>
                  </a:solidFill>
                  <a:latin typeface="Consolas" panose="020B0609020204030204" pitchFamily="49" charset="0"/>
                </a:rPr>
                <a:t>in</a:t>
              </a:r>
              <a:r>
                <a:rPr lang="fr-FR" sz="2400" dirty="0">
                  <a:solidFill>
                    <a:schemeClr val="tx1">
                      <a:lumMod val="50000"/>
                    </a:schemeClr>
                  </a:solidFill>
                  <a:latin typeface="Consolas" panose="020B0609020204030204" pitchFamily="49" charset="0"/>
                </a:rPr>
                <a:t> </a:t>
              </a:r>
              <a:r>
                <a:rPr lang="fr-FR" sz="2400" dirty="0" err="1">
                  <a:solidFill>
                    <a:schemeClr val="accent3"/>
                  </a:solidFill>
                  <a:latin typeface="Consolas" panose="020B0609020204030204" pitchFamily="49" charset="0"/>
                </a:rPr>
                <a:t>legumes</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"Nous avons un chou"</a:t>
              </a:r>
              <a:r>
                <a:rPr lang="fr-FR" sz="2400" dirty="0">
                  <a:solidFill>
                    <a:schemeClr val="tx1">
                      <a:lumMod val="50000"/>
                    </a:schemeClr>
                  </a:solidFill>
                  <a:latin typeface="Consolas" panose="020B0609020204030204" pitchFamily="49" charset="0"/>
                </a:rPr>
                <a:t>)</a:t>
              </a:r>
            </a:p>
          </p:txBody>
        </p:sp>
        <p:cxnSp>
          <p:nvCxnSpPr>
            <p:cNvPr id="5" name="Straight Connector 4">
              <a:extLst>
                <a:ext uri="{FF2B5EF4-FFF2-40B4-BE49-F238E27FC236}">
                  <a16:creationId xmlns:a16="http://schemas.microsoft.com/office/drawing/2014/main" id="{CD373AE9-0AA0-32B0-5EF5-5538110AFDBF}"/>
                </a:ext>
              </a:extLst>
            </p:cNvPr>
            <p:cNvCxnSpPr>
              <a:cxnSpLocks/>
            </p:cNvCxnSpPr>
            <p:nvPr/>
          </p:nvCxnSpPr>
          <p:spPr>
            <a:xfrm>
              <a:off x="3267080" y="4300538"/>
              <a:ext cx="0" cy="147637"/>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115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FONCTIONS DES LISTES</a:t>
            </a:r>
          </a:p>
        </p:txBody>
      </p:sp>
      <p:sp>
        <p:nvSpPr>
          <p:cNvPr id="4" name="TextBox 3">
            <a:extLst>
              <a:ext uri="{FF2B5EF4-FFF2-40B4-BE49-F238E27FC236}">
                <a16:creationId xmlns:a16="http://schemas.microsoft.com/office/drawing/2014/main" id="{5109977C-424A-099C-961F-B771F20057BA}"/>
              </a:ext>
            </a:extLst>
          </p:cNvPr>
          <p:cNvSpPr txBox="1"/>
          <p:nvPr/>
        </p:nvSpPr>
        <p:spPr>
          <a:xfrm>
            <a:off x="3276064" y="2398489"/>
            <a:ext cx="5984668" cy="830997"/>
          </a:xfrm>
          <a:prstGeom prst="rect">
            <a:avLst/>
          </a:prstGeom>
          <a:noFill/>
        </p:spPr>
        <p:txBody>
          <a:bodyPr wrap="square">
            <a:spAutoFit/>
          </a:bodyPr>
          <a:lstStyle/>
          <a:p>
            <a:r>
              <a:rPr lang="fr-FR" sz="2400" dirty="0" err="1">
                <a:solidFill>
                  <a:schemeClr val="accent3"/>
                </a:solidFill>
                <a:latin typeface="Consolas" panose="020B0609020204030204" pitchFamily="49" charset="0"/>
              </a:rPr>
              <a:t>legumes</a:t>
            </a:r>
            <a:r>
              <a:rPr lang="fr-FR" sz="2400" dirty="0">
                <a:solidFill>
                  <a:schemeClr val="tx1">
                    <a:lumMod val="50000"/>
                  </a:schemeClr>
                </a:solidFill>
                <a:latin typeface="Consolas" panose="020B0609020204030204" pitchFamily="49" charset="0"/>
              </a:rPr>
              <a:t> = [ </a:t>
            </a:r>
            <a:r>
              <a:rPr lang="fr-FR" sz="2400" dirty="0">
                <a:solidFill>
                  <a:schemeClr val="accent5"/>
                </a:solidFill>
                <a:latin typeface="Consolas" panose="020B0609020204030204" pitchFamily="49" charset="0"/>
              </a:rPr>
              <a:t>"oignon"</a:t>
            </a:r>
            <a:r>
              <a:rPr lang="fr-FR" sz="2400" dirty="0">
                <a:solidFill>
                  <a:schemeClr val="tx1">
                    <a:lumMod val="50000"/>
                  </a:schemeClr>
                </a:solidFill>
                <a:latin typeface="Consolas" panose="020B0609020204030204" pitchFamily="49" charset="0"/>
              </a:rPr>
              <a:t>, </a:t>
            </a:r>
            <a:r>
              <a:rPr lang="fr-FR" sz="2400" dirty="0">
                <a:solidFill>
                  <a:schemeClr val="accent5"/>
                </a:solidFill>
                <a:latin typeface="Consolas" panose="020B0609020204030204" pitchFamily="49" charset="0"/>
              </a:rPr>
              <a:t>"chou"</a:t>
            </a:r>
            <a:r>
              <a:rPr lang="fr-FR" sz="2400" dirty="0">
                <a:solidFill>
                  <a:schemeClr val="tx1">
                    <a:lumMod val="50000"/>
                  </a:schemeClr>
                </a:solidFill>
                <a:latin typeface="Consolas" panose="020B0609020204030204" pitchFamily="49" charset="0"/>
              </a:rPr>
              <a:t> ]</a:t>
            </a:r>
            <a:br>
              <a:rPr lang="fr-FR" sz="2400" dirty="0">
                <a:solidFill>
                  <a:schemeClr val="tx1">
                    <a:lumMod val="50000"/>
                  </a:schemeClr>
                </a:solidFill>
                <a:latin typeface="Consolas" panose="020B0609020204030204" pitchFamily="49" charset="0"/>
              </a:rPr>
            </a:br>
            <a:r>
              <a:rPr lang="fr-FR" sz="2400" dirty="0" err="1">
                <a:solidFill>
                  <a:schemeClr val="accent3"/>
                </a:solidFill>
                <a:latin typeface="Consolas" panose="020B0609020204030204" pitchFamily="49" charset="0"/>
              </a:rPr>
              <a:t>legumes</a:t>
            </a:r>
            <a:r>
              <a:rPr lang="fr-FR" sz="2400" dirty="0" err="1">
                <a:solidFill>
                  <a:schemeClr val="tx1">
                    <a:lumMod val="50000"/>
                  </a:schemeClr>
                </a:solidFill>
                <a:latin typeface="Consolas" panose="020B0609020204030204" pitchFamily="49" charset="0"/>
              </a:rPr>
              <a:t>.</a:t>
            </a:r>
            <a:r>
              <a:rPr lang="fr-FR" sz="2400" dirty="0" err="1">
                <a:solidFill>
                  <a:schemeClr val="accent2"/>
                </a:solidFill>
                <a:latin typeface="Consolas" panose="020B0609020204030204" pitchFamily="49" charset="0"/>
              </a:rPr>
              <a:t>append</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"ail"</a:t>
            </a:r>
            <a:r>
              <a:rPr lang="fr-FR" sz="2400" dirty="0">
                <a:solidFill>
                  <a:schemeClr val="tx1">
                    <a:lumMod val="50000"/>
                  </a:schemeClr>
                </a:solidFill>
                <a:latin typeface="Consolas" panose="020B0609020204030204" pitchFamily="49" charset="0"/>
              </a:rPr>
              <a:t>)</a:t>
            </a:r>
          </a:p>
        </p:txBody>
      </p:sp>
      <p:sp>
        <p:nvSpPr>
          <p:cNvPr id="5" name="TextBox 4">
            <a:extLst>
              <a:ext uri="{FF2B5EF4-FFF2-40B4-BE49-F238E27FC236}">
                <a16:creationId xmlns:a16="http://schemas.microsoft.com/office/drawing/2014/main" id="{F780FC44-69E4-AF98-CBB7-8414FBED12E9}"/>
              </a:ext>
            </a:extLst>
          </p:cNvPr>
          <p:cNvSpPr txBox="1"/>
          <p:nvPr/>
        </p:nvSpPr>
        <p:spPr>
          <a:xfrm>
            <a:off x="921751" y="2200210"/>
            <a:ext cx="1908998" cy="1215717"/>
          </a:xfrm>
          <a:prstGeom prst="rect">
            <a:avLst/>
          </a:prstGeom>
          <a:noFill/>
        </p:spPr>
        <p:txBody>
          <a:bodyPr wrap="square" rtlCol="0">
            <a:spAutoFit/>
          </a:bodyPr>
          <a:lstStyle/>
          <a:p>
            <a:pPr algn="ctr">
              <a:spcAft>
                <a:spcPts val="600"/>
              </a:spcAft>
            </a:pPr>
            <a:r>
              <a:rPr lang="fr-FR" sz="1600" dirty="0">
                <a:latin typeface="Nunito Sans" pitchFamily="2" charset="0"/>
              </a:rPr>
              <a:t>La fonction </a:t>
            </a:r>
            <a:r>
              <a:rPr lang="fr-FR" sz="1600" dirty="0" err="1">
                <a:solidFill>
                  <a:schemeClr val="accent3"/>
                </a:solidFill>
                <a:latin typeface="Consolas" panose="020B0609020204030204" pitchFamily="49" charset="0"/>
              </a:rPr>
              <a:t>list</a:t>
            </a:r>
            <a:r>
              <a:rPr lang="fr-FR" sz="1600" dirty="0" err="1">
                <a:solidFill>
                  <a:schemeClr val="tx1">
                    <a:lumMod val="50000"/>
                  </a:schemeClr>
                </a:solidFill>
                <a:latin typeface="Consolas" panose="020B0609020204030204" pitchFamily="49" charset="0"/>
              </a:rPr>
              <a:t>.</a:t>
            </a:r>
            <a:r>
              <a:rPr lang="fr-FR" sz="1600" dirty="0" err="1">
                <a:solidFill>
                  <a:schemeClr val="accent2"/>
                </a:solidFill>
                <a:latin typeface="Consolas" panose="020B0609020204030204" pitchFamily="49" charset="0"/>
              </a:rPr>
              <a:t>append</a:t>
            </a:r>
            <a:r>
              <a:rPr lang="fr-FR" sz="1600" dirty="0">
                <a:solidFill>
                  <a:schemeClr val="tx1">
                    <a:lumMod val="50000"/>
                  </a:schemeClr>
                </a:solidFill>
                <a:latin typeface="Consolas" panose="020B0609020204030204" pitchFamily="49" charset="0"/>
              </a:rPr>
              <a:t>()</a:t>
            </a:r>
          </a:p>
          <a:p>
            <a:pPr algn="ctr"/>
            <a:r>
              <a:rPr lang="fr-FR" sz="1200" dirty="0">
                <a:solidFill>
                  <a:schemeClr val="tx1">
                    <a:lumMod val="50000"/>
                  </a:schemeClr>
                </a:solidFill>
                <a:latin typeface="Nunito Sans Light" pitchFamily="2" charset="0"/>
              </a:rPr>
              <a:t>Permettent d’ajouter un nouveau élément en fin de liste</a:t>
            </a:r>
          </a:p>
        </p:txBody>
      </p:sp>
      <p:sp>
        <p:nvSpPr>
          <p:cNvPr id="21" name="TextBox 20">
            <a:extLst>
              <a:ext uri="{FF2B5EF4-FFF2-40B4-BE49-F238E27FC236}">
                <a16:creationId xmlns:a16="http://schemas.microsoft.com/office/drawing/2014/main" id="{BCAEF540-B09C-1878-D0EB-67FDBB676527}"/>
              </a:ext>
            </a:extLst>
          </p:cNvPr>
          <p:cNvSpPr txBox="1"/>
          <p:nvPr/>
        </p:nvSpPr>
        <p:spPr>
          <a:xfrm>
            <a:off x="811075" y="4214370"/>
            <a:ext cx="2130350" cy="1215717"/>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La fonction </a:t>
            </a:r>
            <a:r>
              <a:rPr lang="fr-FR" sz="1600" dirty="0" err="1">
                <a:solidFill>
                  <a:srgbClr val="00FF89"/>
                </a:solidFill>
                <a:latin typeface="Consolas" panose="020B0609020204030204" pitchFamily="49" charset="0"/>
              </a:rPr>
              <a:t>list</a:t>
            </a:r>
            <a:r>
              <a:rPr lang="fr-FR" sz="1600" dirty="0" err="1">
                <a:solidFill>
                  <a:srgbClr val="F2F2F2">
                    <a:lumMod val="50000"/>
                  </a:srgbClr>
                </a:solidFill>
                <a:latin typeface="Consolas" panose="020B0609020204030204" pitchFamily="49" charset="0"/>
              </a:rPr>
              <a:t>.</a:t>
            </a:r>
            <a:r>
              <a:rPr lang="fr-FR" sz="1600" dirty="0" err="1">
                <a:solidFill>
                  <a:schemeClr val="accent2"/>
                </a:solidFill>
                <a:latin typeface="Consolas" panose="020B0609020204030204" pitchFamily="49" charset="0"/>
              </a:rPr>
              <a:t>index</a:t>
            </a:r>
            <a:r>
              <a:rPr lang="fr-FR" sz="1600" dirty="0">
                <a:solidFill>
                  <a:srgbClr val="F2F2F2">
                    <a:lumMod val="50000"/>
                  </a:srgbClr>
                </a:solidFill>
                <a:latin typeface="Consolas" panose="020B0609020204030204" pitchFamily="49" charset="0"/>
              </a:rPr>
              <a:t>()</a:t>
            </a:r>
          </a:p>
          <a:p>
            <a:pPr lvl="0" algn="ctr"/>
            <a:r>
              <a:rPr lang="fr-FR" sz="1200" dirty="0">
                <a:solidFill>
                  <a:srgbClr val="F2F2F2">
                    <a:lumMod val="50000"/>
                  </a:srgbClr>
                </a:solidFill>
                <a:latin typeface="Nunito Sans Light" pitchFamily="2" charset="0"/>
              </a:rPr>
              <a:t>Retrouve l’index du premier élément égal à la valeur donnée en paramètre</a:t>
            </a:r>
          </a:p>
        </p:txBody>
      </p:sp>
      <p:sp>
        <p:nvSpPr>
          <p:cNvPr id="9" name="TextBox 8">
            <a:extLst>
              <a:ext uri="{FF2B5EF4-FFF2-40B4-BE49-F238E27FC236}">
                <a16:creationId xmlns:a16="http://schemas.microsoft.com/office/drawing/2014/main" id="{7A28697A-3B12-7D13-E4A7-A472B3AD781F}"/>
              </a:ext>
            </a:extLst>
          </p:cNvPr>
          <p:cNvSpPr txBox="1"/>
          <p:nvPr/>
        </p:nvSpPr>
        <p:spPr>
          <a:xfrm>
            <a:off x="3276423" y="3506485"/>
            <a:ext cx="5974152" cy="830997"/>
          </a:xfrm>
          <a:prstGeom prst="rect">
            <a:avLst/>
          </a:prstGeom>
          <a:noFill/>
        </p:spPr>
        <p:txBody>
          <a:bodyPr wrap="square">
            <a:spAutoFit/>
          </a:bodyPr>
          <a:lstStyle/>
          <a:p>
            <a:pPr lvl="0">
              <a:defRPr/>
            </a:pPr>
            <a:r>
              <a:rPr lang="fr-FR" sz="2400" dirty="0">
                <a:solidFill>
                  <a:schemeClr val="accent3"/>
                </a:solidFill>
                <a:latin typeface="Consolas" panose="020B0609020204030204" pitchFamily="49" charset="0"/>
              </a:rPr>
              <a:t>nombres</a:t>
            </a:r>
            <a:r>
              <a:rPr lang="fr-FR" sz="2400" dirty="0">
                <a:solidFill>
                  <a:schemeClr val="tx1">
                    <a:lumMod val="50000"/>
                  </a:schemeClr>
                </a:solidFill>
                <a:latin typeface="Consolas" panose="020B0609020204030204" pitchFamily="49" charset="0"/>
              </a:rPr>
              <a:t> = [ </a:t>
            </a:r>
            <a:r>
              <a:rPr lang="fr-FR" sz="2400" dirty="0">
                <a:solidFill>
                  <a:schemeClr val="accent4"/>
                </a:solidFill>
                <a:latin typeface="Consolas" panose="020B0609020204030204" pitchFamily="49" charset="0"/>
              </a:rPr>
              <a:t>5</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67</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12</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104</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3</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8</a:t>
            </a:r>
            <a:r>
              <a:rPr lang="fr-FR" sz="2400" dirty="0">
                <a:solidFill>
                  <a:schemeClr val="tx1">
                    <a:lumMod val="50000"/>
                  </a:schemeClr>
                </a:solidFill>
                <a:latin typeface="Consolas" panose="020B0609020204030204" pitchFamily="49" charset="0"/>
              </a:rPr>
              <a:t> ]</a:t>
            </a:r>
            <a:br>
              <a:rPr lang="fr-FR" sz="2400" dirty="0">
                <a:solidFill>
                  <a:schemeClr val="tx1">
                    <a:lumMod val="50000"/>
                  </a:schemeClr>
                </a:solidFill>
                <a:latin typeface="Consolas" panose="020B0609020204030204" pitchFamily="49" charset="0"/>
              </a:rPr>
            </a:br>
            <a:r>
              <a:rPr lang="fr-FR" sz="2400" dirty="0" err="1">
                <a:solidFill>
                  <a:schemeClr val="accent3"/>
                </a:solidFill>
                <a:latin typeface="Consolas" panose="020B0609020204030204" pitchFamily="49" charset="0"/>
              </a:rPr>
              <a:t>nombres</a:t>
            </a:r>
            <a:r>
              <a:rPr lang="fr-FR" sz="2400" dirty="0" err="1">
                <a:solidFill>
                  <a:schemeClr val="tx1">
                    <a:lumMod val="50000"/>
                  </a:schemeClr>
                </a:solidFill>
                <a:latin typeface="Consolas" panose="020B0609020204030204" pitchFamily="49" charset="0"/>
              </a:rPr>
              <a:t>.</a:t>
            </a:r>
            <a:r>
              <a:rPr lang="fr-FR" sz="2400" dirty="0" err="1">
                <a:solidFill>
                  <a:schemeClr val="accent2"/>
                </a:solidFill>
                <a:latin typeface="Consolas" panose="020B0609020204030204" pitchFamily="49" charset="0"/>
              </a:rPr>
              <a:t>remove</a:t>
            </a:r>
            <a:r>
              <a:rPr lang="fr-FR" sz="2400" dirty="0">
                <a:solidFill>
                  <a:schemeClr val="tx1">
                    <a:lumMod val="50000"/>
                  </a:schemeClr>
                </a:solidFill>
                <a:latin typeface="Consolas" panose="020B0609020204030204" pitchFamily="49" charset="0"/>
              </a:rPr>
              <a:t>(</a:t>
            </a:r>
            <a:r>
              <a:rPr lang="fr-FR" sz="2400" dirty="0">
                <a:solidFill>
                  <a:schemeClr val="accent4"/>
                </a:solidFill>
                <a:latin typeface="Consolas" panose="020B0609020204030204" pitchFamily="49" charset="0"/>
              </a:rPr>
              <a:t>3</a:t>
            </a:r>
            <a:r>
              <a:rPr lang="fr-FR" sz="2400" dirty="0">
                <a:solidFill>
                  <a:schemeClr val="tx1">
                    <a:lumMod val="50000"/>
                  </a:schemeClr>
                </a:solidFill>
                <a:latin typeface="Consolas" panose="020B0609020204030204" pitchFamily="49" charset="0"/>
              </a:rPr>
              <a:t>)</a:t>
            </a:r>
          </a:p>
        </p:txBody>
      </p:sp>
      <p:sp>
        <p:nvSpPr>
          <p:cNvPr id="11" name="TextBox 10">
            <a:extLst>
              <a:ext uri="{FF2B5EF4-FFF2-40B4-BE49-F238E27FC236}">
                <a16:creationId xmlns:a16="http://schemas.microsoft.com/office/drawing/2014/main" id="{C8419014-91E1-2B7D-E92E-F0F0F1867F88}"/>
              </a:ext>
            </a:extLst>
          </p:cNvPr>
          <p:cNvSpPr txBox="1"/>
          <p:nvPr/>
        </p:nvSpPr>
        <p:spPr>
          <a:xfrm>
            <a:off x="3276423" y="4591397"/>
            <a:ext cx="5974152" cy="461665"/>
          </a:xfrm>
          <a:prstGeom prst="rect">
            <a:avLst/>
          </a:prstGeom>
          <a:noFill/>
        </p:spPr>
        <p:txBody>
          <a:bodyPr wrap="square">
            <a:spAutoFit/>
          </a:bodyPr>
          <a:lstStyle/>
          <a:p>
            <a:pPr lvl="0">
              <a:defRPr/>
            </a:pP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err="1">
                <a:solidFill>
                  <a:schemeClr val="accent3"/>
                </a:solidFill>
                <a:latin typeface="Consolas" panose="020B0609020204030204" pitchFamily="49" charset="0"/>
              </a:rPr>
              <a:t>nombres</a:t>
            </a:r>
            <a:r>
              <a:rPr lang="fr-FR" sz="2400" dirty="0" err="1">
                <a:solidFill>
                  <a:schemeClr val="tx1">
                    <a:lumMod val="50000"/>
                  </a:schemeClr>
                </a:solidFill>
                <a:latin typeface="Consolas" panose="020B0609020204030204" pitchFamily="49" charset="0"/>
              </a:rPr>
              <a:t>.</a:t>
            </a:r>
            <a:r>
              <a:rPr lang="fr-FR" sz="2400" dirty="0" err="1">
                <a:solidFill>
                  <a:schemeClr val="accent2"/>
                </a:solidFill>
                <a:latin typeface="Consolas" panose="020B0609020204030204" pitchFamily="49" charset="0"/>
              </a:rPr>
              <a:t>index</a:t>
            </a:r>
            <a:r>
              <a:rPr lang="fr-FR" sz="2400" dirty="0">
                <a:solidFill>
                  <a:schemeClr val="tx1">
                    <a:lumMod val="50000"/>
                  </a:schemeClr>
                </a:solidFill>
                <a:latin typeface="Consolas" panose="020B0609020204030204" pitchFamily="49" charset="0"/>
              </a:rPr>
              <a:t>(</a:t>
            </a:r>
            <a:r>
              <a:rPr lang="fr-FR" sz="2400" dirty="0">
                <a:solidFill>
                  <a:schemeClr val="accent4"/>
                </a:solidFill>
                <a:latin typeface="Consolas" panose="020B0609020204030204" pitchFamily="49" charset="0"/>
              </a:rPr>
              <a:t>12</a:t>
            </a:r>
            <a:r>
              <a:rPr lang="fr-FR" sz="2400" dirty="0">
                <a:solidFill>
                  <a:schemeClr val="tx1">
                    <a:lumMod val="50000"/>
                  </a:schemeClr>
                </a:solidFill>
                <a:latin typeface="Consolas" panose="020B0609020204030204" pitchFamily="49" charset="0"/>
              </a:rPr>
              <a:t>))  </a:t>
            </a:r>
            <a:r>
              <a:rPr lang="fr-FR" sz="2400" dirty="0">
                <a:solidFill>
                  <a:schemeClr val="accent3">
                    <a:lumMod val="50000"/>
                  </a:schemeClr>
                </a:solidFill>
                <a:latin typeface="Consolas" panose="020B0609020204030204" pitchFamily="49" charset="0"/>
              </a:rPr>
              <a:t># 2</a:t>
            </a:r>
          </a:p>
        </p:txBody>
      </p:sp>
      <p:sp>
        <p:nvSpPr>
          <p:cNvPr id="12" name="TextBox 11">
            <a:extLst>
              <a:ext uri="{FF2B5EF4-FFF2-40B4-BE49-F238E27FC236}">
                <a16:creationId xmlns:a16="http://schemas.microsoft.com/office/drawing/2014/main" id="{E2846FB7-8264-FFBE-110E-76EFDF5FF758}"/>
              </a:ext>
            </a:extLst>
          </p:cNvPr>
          <p:cNvSpPr txBox="1"/>
          <p:nvPr/>
        </p:nvSpPr>
        <p:spPr>
          <a:xfrm>
            <a:off x="9579595" y="3314124"/>
            <a:ext cx="2151962" cy="1215717"/>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La fonction </a:t>
            </a:r>
            <a:r>
              <a:rPr lang="fr-FR" sz="1600" dirty="0" err="1">
                <a:solidFill>
                  <a:srgbClr val="00FF89"/>
                </a:solidFill>
                <a:latin typeface="Consolas" panose="020B0609020204030204" pitchFamily="49" charset="0"/>
              </a:rPr>
              <a:t>list</a:t>
            </a:r>
            <a:r>
              <a:rPr lang="fr-FR" sz="1600" dirty="0" err="1">
                <a:solidFill>
                  <a:srgbClr val="F2F2F2">
                    <a:lumMod val="50000"/>
                  </a:srgbClr>
                </a:solidFill>
                <a:latin typeface="Consolas" panose="020B0609020204030204" pitchFamily="49" charset="0"/>
              </a:rPr>
              <a:t>.</a:t>
            </a:r>
            <a:r>
              <a:rPr lang="fr-FR" sz="1600" dirty="0" err="1">
                <a:solidFill>
                  <a:schemeClr val="accent2"/>
                </a:solidFill>
                <a:latin typeface="Consolas" panose="020B0609020204030204" pitchFamily="49" charset="0"/>
              </a:rPr>
              <a:t>remove</a:t>
            </a:r>
            <a:r>
              <a:rPr lang="fr-FR" sz="1600" dirty="0">
                <a:solidFill>
                  <a:schemeClr val="tx1">
                    <a:lumMod val="50000"/>
                  </a:schemeClr>
                </a:solidFill>
                <a:latin typeface="Consolas" panose="020B0609020204030204" pitchFamily="49" charset="0"/>
              </a:rPr>
              <a: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Permettent de supprimer le premier élément égal à la valeur donnée en paramètre</a:t>
            </a:r>
          </a:p>
        </p:txBody>
      </p:sp>
    </p:spTree>
    <p:extLst>
      <p:ext uri="{BB962C8B-B14F-4D97-AF65-F5344CB8AC3E}">
        <p14:creationId xmlns:p14="http://schemas.microsoft.com/office/powerpoint/2010/main" val="134055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1" grpId="0"/>
      <p:bldP spid="9"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LE SLICING (DÉCOUPAGE)</a:t>
            </a:r>
          </a:p>
        </p:txBody>
      </p:sp>
      <p:sp>
        <p:nvSpPr>
          <p:cNvPr id="2" name="TextBox 1">
            <a:extLst>
              <a:ext uri="{FF2B5EF4-FFF2-40B4-BE49-F238E27FC236}">
                <a16:creationId xmlns:a16="http://schemas.microsoft.com/office/drawing/2014/main" id="{48F2F25A-13A6-D06D-6AAE-3C3F55BCF9E0}"/>
              </a:ext>
            </a:extLst>
          </p:cNvPr>
          <p:cNvSpPr txBox="1"/>
          <p:nvPr/>
        </p:nvSpPr>
        <p:spPr>
          <a:xfrm>
            <a:off x="3197229" y="2414956"/>
            <a:ext cx="5917588" cy="461665"/>
          </a:xfrm>
          <a:prstGeom prst="rect">
            <a:avLst/>
          </a:prstGeom>
          <a:noFill/>
        </p:spPr>
        <p:txBody>
          <a:bodyPr wrap="square">
            <a:spAutoFit/>
          </a:bodyPr>
          <a:lstStyle/>
          <a:p>
            <a:r>
              <a:rPr lang="fr-FR" sz="2400" dirty="0">
                <a:solidFill>
                  <a:schemeClr val="accent3"/>
                </a:solidFill>
                <a:latin typeface="Consolas" panose="020B0609020204030204" pitchFamily="49" charset="0"/>
              </a:rPr>
              <a:t>nombres</a:t>
            </a:r>
            <a:r>
              <a:rPr lang="fr-FR" sz="2400" dirty="0">
                <a:solidFill>
                  <a:schemeClr val="tx1">
                    <a:lumMod val="50000"/>
                  </a:schemeClr>
                </a:solidFill>
                <a:latin typeface="Consolas" panose="020B0609020204030204" pitchFamily="49" charset="0"/>
              </a:rPr>
              <a:t> = [ </a:t>
            </a:r>
            <a:r>
              <a:rPr lang="fr-FR" sz="2400" dirty="0">
                <a:solidFill>
                  <a:schemeClr val="accent4"/>
                </a:solidFill>
                <a:latin typeface="Consolas" panose="020B0609020204030204" pitchFamily="49" charset="0"/>
              </a:rPr>
              <a:t>5</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67</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12</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104</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3</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8</a:t>
            </a:r>
            <a:r>
              <a:rPr lang="fr-FR" sz="2400" dirty="0">
                <a:solidFill>
                  <a:schemeClr val="tx1">
                    <a:lumMod val="50000"/>
                  </a:schemeClr>
                </a:solidFill>
                <a:latin typeface="Consolas" panose="020B0609020204030204" pitchFamily="49" charset="0"/>
              </a:rPr>
              <a:t> ]</a:t>
            </a:r>
            <a:endParaRPr lang="fr-FR" sz="2400" dirty="0">
              <a:solidFill>
                <a:schemeClr val="accent3">
                  <a:lumMod val="5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288D2B1A-0F5C-354B-5B0D-E1EF363ED949}"/>
              </a:ext>
            </a:extLst>
          </p:cNvPr>
          <p:cNvSpPr txBox="1"/>
          <p:nvPr/>
        </p:nvSpPr>
        <p:spPr>
          <a:xfrm>
            <a:off x="869004" y="3269036"/>
            <a:ext cx="1850632" cy="969496"/>
          </a:xfrm>
          <a:prstGeom prst="rect">
            <a:avLst/>
          </a:prstGeom>
          <a:noFill/>
        </p:spPr>
        <p:txBody>
          <a:bodyPr wrap="square" rtlCol="0">
            <a:spAutoFit/>
          </a:bodyPr>
          <a:lstStyle/>
          <a:p>
            <a:pPr algn="ctr">
              <a:spcAft>
                <a:spcPts val="600"/>
              </a:spcAft>
            </a:pPr>
            <a:r>
              <a:rPr lang="fr-FR" sz="1600" dirty="0">
                <a:latin typeface="Nunito Sans" pitchFamily="2" charset="0"/>
              </a:rPr>
              <a:t>Le </a:t>
            </a:r>
            <a:r>
              <a:rPr lang="fr-FR" sz="1600" dirty="0" err="1">
                <a:latin typeface="Nunito Sans" pitchFamily="2" charset="0"/>
              </a:rPr>
              <a:t>slicing</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 de récupérer facilement une partie spécifique d’une liste</a:t>
            </a:r>
          </a:p>
        </p:txBody>
      </p:sp>
      <p:sp>
        <p:nvSpPr>
          <p:cNvPr id="13" name="TextBox 12">
            <a:extLst>
              <a:ext uri="{FF2B5EF4-FFF2-40B4-BE49-F238E27FC236}">
                <a16:creationId xmlns:a16="http://schemas.microsoft.com/office/drawing/2014/main" id="{7B520D9C-E9F6-C2F9-D6E0-4B295786A5ED}"/>
              </a:ext>
            </a:extLst>
          </p:cNvPr>
          <p:cNvSpPr txBox="1"/>
          <p:nvPr/>
        </p:nvSpPr>
        <p:spPr>
          <a:xfrm>
            <a:off x="9202366" y="3262935"/>
            <a:ext cx="2392016"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Indiquer l’intervalle</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Cette notation permet d’indiquer le début (inclus) et la fin (exclue) de l’intervalle souhaité</a:t>
            </a:r>
          </a:p>
        </p:txBody>
      </p:sp>
      <p:sp>
        <p:nvSpPr>
          <p:cNvPr id="14" name="TextBox 13">
            <a:extLst>
              <a:ext uri="{FF2B5EF4-FFF2-40B4-BE49-F238E27FC236}">
                <a16:creationId xmlns:a16="http://schemas.microsoft.com/office/drawing/2014/main" id="{3BCCD61A-B359-4B75-E21C-233E378456E1}"/>
              </a:ext>
            </a:extLst>
          </p:cNvPr>
          <p:cNvSpPr txBox="1"/>
          <p:nvPr/>
        </p:nvSpPr>
        <p:spPr>
          <a:xfrm>
            <a:off x="9202366" y="4278597"/>
            <a:ext cx="2392016" cy="1154162"/>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Saut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Le troisième paramètre permet d’indiquer combien d’éléments sauter pour arriver au prochain élément à sélectionner</a:t>
            </a:r>
          </a:p>
        </p:txBody>
      </p:sp>
      <p:sp>
        <p:nvSpPr>
          <p:cNvPr id="16" name="TextBox 15">
            <a:extLst>
              <a:ext uri="{FF2B5EF4-FFF2-40B4-BE49-F238E27FC236}">
                <a16:creationId xmlns:a16="http://schemas.microsoft.com/office/drawing/2014/main" id="{B8F3D2A8-4BD2-5722-8048-38EAE14BFB75}"/>
              </a:ext>
            </a:extLst>
          </p:cNvPr>
          <p:cNvSpPr txBox="1"/>
          <p:nvPr/>
        </p:nvSpPr>
        <p:spPr>
          <a:xfrm>
            <a:off x="3197229" y="3147519"/>
            <a:ext cx="591758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nombres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1</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4</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rPr>
              <a:t># 67, 12, 104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nombres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4</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rPr>
              <a:t># 5, 67, 12, 104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nombres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3</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rPr>
              <a:t># 104, 3, 8</a:t>
            </a:r>
          </a:p>
        </p:txBody>
      </p:sp>
      <p:sp>
        <p:nvSpPr>
          <p:cNvPr id="18" name="TextBox 17">
            <a:extLst>
              <a:ext uri="{FF2B5EF4-FFF2-40B4-BE49-F238E27FC236}">
                <a16:creationId xmlns:a16="http://schemas.microsoft.com/office/drawing/2014/main" id="{2E81AAB1-E70B-E2BD-EAA6-B781EF0C5C66}"/>
              </a:ext>
            </a:extLst>
          </p:cNvPr>
          <p:cNvSpPr txBox="1"/>
          <p:nvPr/>
        </p:nvSpPr>
        <p:spPr>
          <a:xfrm>
            <a:off x="3197229" y="4624846"/>
            <a:ext cx="5917588" cy="461665"/>
          </a:xfrm>
          <a:prstGeom prst="rect">
            <a:avLst/>
          </a:prstGeom>
          <a:noFill/>
        </p:spPr>
        <p:txBody>
          <a:bodyPr wrap="square">
            <a:spAutoFit/>
          </a:bodyPr>
          <a:lstStyle/>
          <a:p>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nombres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1</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6</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2</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rPr>
              <a:t># 67, 104, 8</a:t>
            </a:r>
            <a:endParaRPr lang="en-US" dirty="0"/>
          </a:p>
        </p:txBody>
      </p:sp>
    </p:spTree>
    <p:extLst>
      <p:ext uri="{BB962C8B-B14F-4D97-AF65-F5344CB8AC3E}">
        <p14:creationId xmlns:p14="http://schemas.microsoft.com/office/powerpoint/2010/main" val="249654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3" grpId="0"/>
      <p:bldP spid="14" grpId="0"/>
      <p:bldP spid="16"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LES STRINGS EN TANT QUE LISTES</a:t>
            </a:r>
          </a:p>
        </p:txBody>
      </p:sp>
      <p:sp>
        <p:nvSpPr>
          <p:cNvPr id="6" name="TextBox 5">
            <a:extLst>
              <a:ext uri="{FF2B5EF4-FFF2-40B4-BE49-F238E27FC236}">
                <a16:creationId xmlns:a16="http://schemas.microsoft.com/office/drawing/2014/main" id="{288D2B1A-0F5C-354B-5B0D-E1EF363ED949}"/>
              </a:ext>
            </a:extLst>
          </p:cNvPr>
          <p:cNvSpPr txBox="1"/>
          <p:nvPr/>
        </p:nvSpPr>
        <p:spPr>
          <a:xfrm>
            <a:off x="4098587" y="1821199"/>
            <a:ext cx="3994826" cy="784830"/>
          </a:xfrm>
          <a:prstGeom prst="rect">
            <a:avLst/>
          </a:prstGeom>
          <a:noFill/>
        </p:spPr>
        <p:txBody>
          <a:bodyPr wrap="square" rtlCol="0">
            <a:spAutoFit/>
          </a:bodyPr>
          <a:lstStyle/>
          <a:p>
            <a:pPr algn="ctr">
              <a:spcAft>
                <a:spcPts val="600"/>
              </a:spcAft>
            </a:pPr>
            <a:r>
              <a:rPr lang="fr-FR" sz="1600" dirty="0">
                <a:latin typeface="Nunito Sans" pitchFamily="2" charset="0"/>
              </a:rPr>
              <a:t>Les strings en tant que listes </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Les strings se comportent de manière similaire aux listes car elles se composent de caractères individuels</a:t>
            </a:r>
          </a:p>
        </p:txBody>
      </p:sp>
      <p:sp>
        <p:nvSpPr>
          <p:cNvPr id="13" name="TextBox 12">
            <a:extLst>
              <a:ext uri="{FF2B5EF4-FFF2-40B4-BE49-F238E27FC236}">
                <a16:creationId xmlns:a16="http://schemas.microsoft.com/office/drawing/2014/main" id="{7B520D9C-E9F6-C2F9-D6E0-4B295786A5ED}"/>
              </a:ext>
            </a:extLst>
          </p:cNvPr>
          <p:cNvSpPr txBox="1"/>
          <p:nvPr/>
        </p:nvSpPr>
        <p:spPr>
          <a:xfrm>
            <a:off x="4393731" y="4889338"/>
            <a:ext cx="3524584"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Fonctionnalités communes</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Certaines fonctionnalités tels que l’utilisation de la fonction </a:t>
            </a:r>
            <a:r>
              <a:rPr lang="fr-FR" sz="1200" dirty="0" err="1">
                <a:solidFill>
                  <a:schemeClr val="accent2"/>
                </a:solidFill>
                <a:latin typeface="Consolas" panose="020B0609020204030204" pitchFamily="49" charset="0"/>
              </a:rPr>
              <a:t>len</a:t>
            </a:r>
            <a:r>
              <a:rPr lang="fr-FR" sz="1200" dirty="0">
                <a:solidFill>
                  <a:schemeClr val="tx1">
                    <a:lumMod val="50000"/>
                  </a:schemeClr>
                </a:solidFill>
                <a:latin typeface="Consolas" panose="020B0609020204030204" pitchFamily="49" charset="0"/>
              </a:rPr>
              <a:t>()</a:t>
            </a:r>
            <a:r>
              <a:rPr lang="fr-FR" sz="1200" dirty="0">
                <a:solidFill>
                  <a:srgbClr val="F2F2F2">
                    <a:lumMod val="50000"/>
                  </a:srgbClr>
                </a:solidFill>
                <a:latin typeface="Nunito Sans Light" pitchFamily="2" charset="0"/>
              </a:rPr>
              <a:t>, des indexes, et du </a:t>
            </a:r>
            <a:r>
              <a:rPr lang="fr-FR" sz="1200" dirty="0" err="1">
                <a:solidFill>
                  <a:srgbClr val="F2F2F2">
                    <a:lumMod val="50000"/>
                  </a:srgbClr>
                </a:solidFill>
                <a:latin typeface="Nunito Sans Light" pitchFamily="2" charset="0"/>
              </a:rPr>
              <a:t>slicing</a:t>
            </a:r>
            <a:r>
              <a:rPr lang="fr-FR" sz="1200" dirty="0">
                <a:solidFill>
                  <a:srgbClr val="F2F2F2">
                    <a:lumMod val="50000"/>
                  </a:srgbClr>
                </a:solidFill>
                <a:latin typeface="Nunito Sans Light" pitchFamily="2" charset="0"/>
              </a:rPr>
              <a:t> fonctionne de manière similaire</a:t>
            </a:r>
          </a:p>
        </p:txBody>
      </p:sp>
      <p:sp>
        <p:nvSpPr>
          <p:cNvPr id="16" name="TextBox 15">
            <a:extLst>
              <a:ext uri="{FF2B5EF4-FFF2-40B4-BE49-F238E27FC236}">
                <a16:creationId xmlns:a16="http://schemas.microsoft.com/office/drawing/2014/main" id="{B8F3D2A8-4BD2-5722-8048-38EAE14BFB75}"/>
              </a:ext>
            </a:extLst>
          </p:cNvPr>
          <p:cNvSpPr txBox="1"/>
          <p:nvPr/>
        </p:nvSpPr>
        <p:spPr>
          <a:xfrm>
            <a:off x="3041586" y="3147519"/>
            <a:ext cx="6228874" cy="1200329"/>
          </a:xfrm>
          <a:prstGeom prst="rect">
            <a:avLst/>
          </a:prstGeom>
          <a:noFill/>
        </p:spPr>
        <p:txBody>
          <a:bodyPr wrap="square">
            <a:spAutoFit/>
          </a:bodyPr>
          <a:lstStyle/>
          <a:p>
            <a:pPr lvl="0">
              <a:defRPr/>
            </a:pP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err="1">
                <a:solidFill>
                  <a:schemeClr val="accent2"/>
                </a:solidFill>
                <a:latin typeface="Consolas" panose="020B0609020204030204" pitchFamily="49" charset="0"/>
              </a:rPr>
              <a:t>len</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"Bienvenue"</a:t>
            </a:r>
            <a:r>
              <a:rPr lang="fr-FR" sz="2400" dirty="0">
                <a:solidFill>
                  <a:schemeClr val="tx1">
                    <a:lumMod val="50000"/>
                  </a:schemeClr>
                </a:solidFill>
                <a:latin typeface="Consolas" panose="020B0609020204030204" pitchFamily="49" charset="0"/>
              </a:rPr>
              <a:t>))    </a:t>
            </a:r>
            <a:r>
              <a:rPr lang="fr-FR" sz="2400" dirty="0">
                <a:solidFill>
                  <a:schemeClr val="accent3">
                    <a:lumMod val="50000"/>
                  </a:schemeClr>
                </a:solidFill>
                <a:latin typeface="Consolas" panose="020B0609020204030204" pitchFamily="49" charset="0"/>
              </a:rPr>
              <a:t># 9</a:t>
            </a:r>
          </a:p>
          <a:p>
            <a:pPr lvl="0">
              <a:defRPr/>
            </a:pP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"Bienvenue"</a:t>
            </a:r>
            <a:r>
              <a:rPr lang="fr-FR" sz="2400" dirty="0">
                <a:solidFill>
                  <a:schemeClr val="tx1">
                    <a:lumMod val="50000"/>
                  </a:schemeClr>
                </a:solidFill>
                <a:latin typeface="Consolas" panose="020B0609020204030204" pitchFamily="49" charset="0"/>
              </a:rPr>
              <a:t>[</a:t>
            </a:r>
            <a:r>
              <a:rPr lang="fr-FR" sz="2400" dirty="0">
                <a:solidFill>
                  <a:schemeClr val="accent4"/>
                </a:solidFill>
                <a:latin typeface="Consolas" panose="020B0609020204030204" pitchFamily="49" charset="0"/>
              </a:rPr>
              <a:t>3</a:t>
            </a:r>
            <a:r>
              <a:rPr lang="fr-FR" sz="2400" dirty="0">
                <a:solidFill>
                  <a:schemeClr val="tx1">
                    <a:lumMod val="50000"/>
                  </a:schemeClr>
                </a:solidFill>
                <a:latin typeface="Consolas" panose="020B0609020204030204" pitchFamily="49" charset="0"/>
              </a:rPr>
              <a:t>])      </a:t>
            </a:r>
            <a:r>
              <a:rPr lang="fr-FR" sz="2400" dirty="0">
                <a:solidFill>
                  <a:schemeClr val="accent3">
                    <a:lumMod val="50000"/>
                  </a:schemeClr>
                </a:solidFill>
                <a:latin typeface="Consolas" panose="020B0609020204030204" pitchFamily="49" charset="0"/>
              </a:rPr>
              <a:t># "n"</a:t>
            </a:r>
          </a:p>
          <a:p>
            <a:pPr lvl="0">
              <a:defRPr/>
            </a:pP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"Bienvenue"</a:t>
            </a:r>
            <a:r>
              <a:rPr lang="fr-FR" sz="2400" dirty="0">
                <a:solidFill>
                  <a:schemeClr val="tx1">
                    <a:lumMod val="50000"/>
                  </a:schemeClr>
                </a:solidFill>
                <a:latin typeface="Consolas" panose="020B0609020204030204" pitchFamily="49" charset="0"/>
              </a:rPr>
              <a:t>[</a:t>
            </a:r>
            <a:r>
              <a:rPr lang="fr-FR" sz="2400" dirty="0">
                <a:solidFill>
                  <a:schemeClr val="accent4"/>
                </a:solidFill>
                <a:latin typeface="Consolas" panose="020B0609020204030204" pitchFamily="49" charset="0"/>
              </a:rPr>
              <a:t>0</a:t>
            </a:r>
            <a:r>
              <a:rPr lang="fr-FR" sz="2400" dirty="0">
                <a:solidFill>
                  <a:schemeClr val="tx1">
                    <a:lumMod val="50000"/>
                  </a:schemeClr>
                </a:solidFill>
                <a:latin typeface="Consolas" panose="020B0609020204030204" pitchFamily="49" charset="0"/>
              </a:rPr>
              <a:t>:</a:t>
            </a:r>
            <a:r>
              <a:rPr lang="fr-FR" sz="2400" dirty="0">
                <a:solidFill>
                  <a:schemeClr val="accent4"/>
                </a:solidFill>
                <a:latin typeface="Consolas" panose="020B0609020204030204" pitchFamily="49" charset="0"/>
              </a:rPr>
              <a:t>4</a:t>
            </a:r>
            <a:r>
              <a:rPr lang="fr-FR" sz="2400" dirty="0">
                <a:solidFill>
                  <a:schemeClr val="tx1">
                    <a:lumMod val="50000"/>
                  </a:schemeClr>
                </a:solidFill>
                <a:latin typeface="Consolas" panose="020B0609020204030204" pitchFamily="49" charset="0"/>
              </a:rPr>
              <a:t>])    </a:t>
            </a:r>
            <a:r>
              <a:rPr lang="fr-FR" sz="2400" dirty="0">
                <a:solidFill>
                  <a:schemeClr val="accent3">
                    <a:lumMod val="50000"/>
                  </a:schemeClr>
                </a:solidFill>
                <a:latin typeface="Consolas" panose="020B0609020204030204" pitchFamily="49" charset="0"/>
              </a:rPr>
              <a:t># "Bien"</a:t>
            </a:r>
          </a:p>
        </p:txBody>
      </p:sp>
    </p:spTree>
    <p:extLst>
      <p:ext uri="{BB962C8B-B14F-4D97-AF65-F5344CB8AC3E}">
        <p14:creationId xmlns:p14="http://schemas.microsoft.com/office/powerpoint/2010/main" val="298957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1DD77D-7389-F8EB-0C9D-EFE59132427F}"/>
              </a:ext>
            </a:extLst>
          </p:cNvPr>
          <p:cNvSpPr>
            <a:spLocks noGrp="1"/>
          </p:cNvSpPr>
          <p:nvPr>
            <p:ph type="sldNum" sz="quarter" idx="11"/>
          </p:nvPr>
        </p:nvSpPr>
        <p:spPr/>
        <p:txBody>
          <a:bodyPr/>
          <a:lstStyle/>
          <a:p>
            <a:fld id="{52F3A71C-A943-4884-923F-65D9756AB03E}" type="slidenum">
              <a:rPr lang="en-US" smtClean="0"/>
              <a:pPr/>
              <a:t>37</a:t>
            </a:fld>
            <a:endParaRPr lang="en-US" dirty="0"/>
          </a:p>
        </p:txBody>
      </p:sp>
      <p:sp>
        <p:nvSpPr>
          <p:cNvPr id="3" name="Text Placeholder 2">
            <a:extLst>
              <a:ext uri="{FF2B5EF4-FFF2-40B4-BE49-F238E27FC236}">
                <a16:creationId xmlns:a16="http://schemas.microsoft.com/office/drawing/2014/main" id="{B2BF7030-5ACE-112B-4562-A61F8436BDAE}"/>
              </a:ext>
            </a:extLst>
          </p:cNvPr>
          <p:cNvSpPr>
            <a:spLocks noGrp="1"/>
          </p:cNvSpPr>
          <p:nvPr>
            <p:ph type="body" sz="quarter" idx="12"/>
          </p:nvPr>
        </p:nvSpPr>
        <p:spPr/>
        <p:txBody>
          <a:bodyPr/>
          <a:lstStyle/>
          <a:p>
            <a:r>
              <a:rPr lang="en-US" dirty="0"/>
              <a:t>TP4</a:t>
            </a:r>
          </a:p>
        </p:txBody>
      </p:sp>
      <p:sp>
        <p:nvSpPr>
          <p:cNvPr id="4" name="Text Placeholder 3">
            <a:extLst>
              <a:ext uri="{FF2B5EF4-FFF2-40B4-BE49-F238E27FC236}">
                <a16:creationId xmlns:a16="http://schemas.microsoft.com/office/drawing/2014/main" id="{DF87490C-BA0C-DF58-789C-050542405ED7}"/>
              </a:ext>
            </a:extLst>
          </p:cNvPr>
          <p:cNvSpPr>
            <a:spLocks noGrp="1"/>
          </p:cNvSpPr>
          <p:nvPr>
            <p:ph type="body" sz="quarter" idx="13"/>
          </p:nvPr>
        </p:nvSpPr>
        <p:spPr/>
        <p:txBody>
          <a:bodyPr/>
          <a:lstStyle/>
          <a:p>
            <a:r>
              <a:rPr lang="en-US" dirty="0"/>
              <a:t>15 minutes</a:t>
            </a:r>
          </a:p>
        </p:txBody>
      </p:sp>
      <p:sp>
        <p:nvSpPr>
          <p:cNvPr id="5" name="Text Placeholder 4">
            <a:extLst>
              <a:ext uri="{FF2B5EF4-FFF2-40B4-BE49-F238E27FC236}">
                <a16:creationId xmlns:a16="http://schemas.microsoft.com/office/drawing/2014/main" id="{72C3654C-4823-BC29-618E-14C035E90B3C}"/>
              </a:ext>
            </a:extLst>
          </p:cNvPr>
          <p:cNvSpPr>
            <a:spLocks noGrp="1"/>
          </p:cNvSpPr>
          <p:nvPr>
            <p:ph type="body" sz="quarter" idx="14"/>
          </p:nvPr>
        </p:nvSpPr>
        <p:spPr>
          <a:xfrm rot="1535881">
            <a:off x="1669601" y="898571"/>
            <a:ext cx="1811499" cy="812057"/>
          </a:xfrm>
        </p:spPr>
        <p:txBody>
          <a:bodyPr/>
          <a:lstStyle/>
          <a:p>
            <a:r>
              <a:rPr lang="fr-FR" dirty="0"/>
              <a:t>Liste de courses</a:t>
            </a:r>
          </a:p>
        </p:txBody>
      </p:sp>
      <p:sp>
        <p:nvSpPr>
          <p:cNvPr id="6" name="Text Placeholder 5">
            <a:extLst>
              <a:ext uri="{FF2B5EF4-FFF2-40B4-BE49-F238E27FC236}">
                <a16:creationId xmlns:a16="http://schemas.microsoft.com/office/drawing/2014/main" id="{655EE7EA-322D-BBF4-16CB-0673B9B79DA3}"/>
              </a:ext>
            </a:extLst>
          </p:cNvPr>
          <p:cNvSpPr>
            <a:spLocks noGrp="1"/>
          </p:cNvSpPr>
          <p:nvPr>
            <p:ph type="body" sz="quarter" idx="16"/>
          </p:nvPr>
        </p:nvSpPr>
        <p:spPr/>
        <p:txBody>
          <a:bodyPr/>
          <a:lstStyle/>
          <a:p>
            <a:pPr marL="342900" indent="-342900">
              <a:spcBef>
                <a:spcPts val="1000"/>
              </a:spcBef>
              <a:buAutoNum type="arabicPeriod"/>
            </a:pPr>
            <a:r>
              <a:rPr lang="fr-FR" dirty="0"/>
              <a:t>Créez une liste contenant des articles à acheter</a:t>
            </a:r>
          </a:p>
          <a:p>
            <a:pPr marL="342900" indent="-342900">
              <a:spcBef>
                <a:spcPts val="1000"/>
              </a:spcBef>
              <a:buAutoNum type="arabicPeriod"/>
            </a:pPr>
            <a:r>
              <a:rPr lang="fr-FR" dirty="0"/>
              <a:t>Demandez à l’utilisateur d’ajouter un article</a:t>
            </a:r>
          </a:p>
          <a:p>
            <a:pPr marL="342900" indent="-342900">
              <a:spcBef>
                <a:spcPts val="1000"/>
              </a:spcBef>
              <a:buAutoNum type="arabicPeriod"/>
            </a:pPr>
            <a:r>
              <a:rPr lang="fr-FR" dirty="0"/>
              <a:t>Demandez lui également d’en supprimer un</a:t>
            </a:r>
          </a:p>
          <a:p>
            <a:pPr marL="342900" indent="-342900">
              <a:spcBef>
                <a:spcPts val="1000"/>
              </a:spcBef>
              <a:buAutoNum type="arabicPeriod"/>
            </a:pPr>
            <a:r>
              <a:rPr lang="fr-FR" dirty="0"/>
              <a:t>Listez les articles à acheter</a:t>
            </a:r>
          </a:p>
          <a:p>
            <a:pPr marL="571500" lvl="1" indent="-342900">
              <a:spcBef>
                <a:spcPts val="0"/>
              </a:spcBef>
              <a:spcAft>
                <a:spcPts val="600"/>
              </a:spcAft>
            </a:pPr>
            <a:r>
              <a:rPr lang="fr-FR" sz="1200" dirty="0">
                <a:solidFill>
                  <a:schemeClr val="bg1">
                    <a:lumMod val="50000"/>
                  </a:schemeClr>
                </a:solidFill>
                <a:latin typeface="Nunito Sans Light" pitchFamily="2" charset="0"/>
              </a:rPr>
              <a:t>Pour cela, vous pouvez tout simplement utiliser la fonction </a:t>
            </a:r>
            <a:r>
              <a:rPr lang="fr-FR" sz="1200" dirty="0" err="1">
                <a:solidFill>
                  <a:schemeClr val="bg1">
                    <a:lumMod val="50000"/>
                  </a:schemeClr>
                </a:solidFill>
                <a:latin typeface="Consolas" panose="020B0609020204030204" pitchFamily="49" charset="0"/>
              </a:rPr>
              <a:t>print</a:t>
            </a:r>
            <a:r>
              <a:rPr lang="fr-FR" sz="1200" dirty="0">
                <a:solidFill>
                  <a:schemeClr val="bg1">
                    <a:lumMod val="50000"/>
                  </a:schemeClr>
                </a:solidFill>
                <a:latin typeface="Consolas" panose="020B0609020204030204" pitchFamily="49" charset="0"/>
              </a:rPr>
              <a:t>(liste)</a:t>
            </a:r>
          </a:p>
          <a:p>
            <a:pPr marL="342900" indent="-342900">
              <a:spcBef>
                <a:spcPts val="1000"/>
              </a:spcBef>
              <a:buAutoNum type="arabicPeriod"/>
            </a:pPr>
            <a:r>
              <a:rPr lang="fr-FR" dirty="0"/>
              <a:t>Comptez et affichez le nombre de choses qu’il doit acheter</a:t>
            </a:r>
          </a:p>
        </p:txBody>
      </p:sp>
      <p:pic>
        <p:nvPicPr>
          <p:cNvPr id="11" name="Picture Placeholder 10">
            <a:extLst>
              <a:ext uri="{FF2B5EF4-FFF2-40B4-BE49-F238E27FC236}">
                <a16:creationId xmlns:a16="http://schemas.microsoft.com/office/drawing/2014/main" id="{2A6C03C9-C050-28B7-DEDB-3432B8D8C220}"/>
              </a:ext>
            </a:extLst>
          </p:cNvPr>
          <p:cNvPicPr>
            <a:picLocks noGrp="1" noChangeAspect="1"/>
          </p:cNvPicPr>
          <p:nvPr>
            <p:ph type="pic" sz="quarter" idx="17"/>
          </p:nvPr>
        </p:nvPicPr>
        <p:blipFill>
          <a:blip r:embed="rId3"/>
          <a:srcRect/>
          <a:stretch/>
        </p:blipFill>
        <p:spPr/>
      </p:pic>
    </p:spTree>
    <p:extLst>
      <p:ext uri="{BB962C8B-B14F-4D97-AF65-F5344CB8AC3E}">
        <p14:creationId xmlns:p14="http://schemas.microsoft.com/office/powerpoint/2010/main" val="376958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DICTIONNAIRES</a:t>
            </a:r>
          </a:p>
        </p:txBody>
      </p:sp>
      <p:sp>
        <p:nvSpPr>
          <p:cNvPr id="5" name="TextBox 4">
            <a:extLst>
              <a:ext uri="{FF2B5EF4-FFF2-40B4-BE49-F238E27FC236}">
                <a16:creationId xmlns:a16="http://schemas.microsoft.com/office/drawing/2014/main" id="{F780FC44-69E4-AF98-CBB7-8414FBED12E9}"/>
              </a:ext>
            </a:extLst>
          </p:cNvPr>
          <p:cNvSpPr txBox="1"/>
          <p:nvPr/>
        </p:nvSpPr>
        <p:spPr>
          <a:xfrm>
            <a:off x="1228213" y="2051422"/>
            <a:ext cx="2363100" cy="969496"/>
          </a:xfrm>
          <a:prstGeom prst="rect">
            <a:avLst/>
          </a:prstGeom>
          <a:noFill/>
        </p:spPr>
        <p:txBody>
          <a:bodyPr wrap="square" rtlCol="0">
            <a:spAutoFit/>
          </a:bodyPr>
          <a:lstStyle/>
          <a:p>
            <a:pPr algn="ctr">
              <a:spcAft>
                <a:spcPts val="600"/>
              </a:spcAft>
            </a:pPr>
            <a:r>
              <a:rPr lang="fr-FR" sz="1600" dirty="0">
                <a:latin typeface="Nunito Sans" pitchFamily="2" charset="0"/>
              </a:rPr>
              <a:t>Les dictionnaires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Permettent d’associer des valeurs a des clés uniques plutôt que des indexes</a:t>
            </a:r>
          </a:p>
        </p:txBody>
      </p:sp>
      <p:sp>
        <p:nvSpPr>
          <p:cNvPr id="21" name="TextBox 20">
            <a:extLst>
              <a:ext uri="{FF2B5EF4-FFF2-40B4-BE49-F238E27FC236}">
                <a16:creationId xmlns:a16="http://schemas.microsoft.com/office/drawing/2014/main" id="{BCAEF540-B09C-1878-D0EB-67FDBB676527}"/>
              </a:ext>
            </a:extLst>
          </p:cNvPr>
          <p:cNvSpPr txBox="1"/>
          <p:nvPr/>
        </p:nvSpPr>
        <p:spPr>
          <a:xfrm>
            <a:off x="1114002" y="4432623"/>
            <a:ext cx="2591522"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Dictionnaires imbriqués</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La valeur d’une association peut elle-même être un dictionnaire, créant des hiérarchies de données</a:t>
            </a:r>
          </a:p>
        </p:txBody>
      </p:sp>
      <p:sp>
        <p:nvSpPr>
          <p:cNvPr id="10" name="TextBox 9">
            <a:extLst>
              <a:ext uri="{FF2B5EF4-FFF2-40B4-BE49-F238E27FC236}">
                <a16:creationId xmlns:a16="http://schemas.microsoft.com/office/drawing/2014/main" id="{AA6E7196-3E1A-A8B0-A526-FD4F397E0793}"/>
              </a:ext>
            </a:extLst>
          </p:cNvPr>
          <p:cNvSpPr txBox="1"/>
          <p:nvPr/>
        </p:nvSpPr>
        <p:spPr>
          <a:xfrm>
            <a:off x="8945483" y="4340290"/>
            <a:ext cx="2591522" cy="1154162"/>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Clés</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Généralement, nous souhaitons que les clés soient du même type (</a:t>
            </a:r>
            <a:r>
              <a:rPr lang="fr-FR" sz="1200" dirty="0" err="1">
                <a:solidFill>
                  <a:srgbClr val="F2F2F2">
                    <a:lumMod val="50000"/>
                  </a:srgbClr>
                </a:solidFill>
                <a:latin typeface="Nunito Sans Light" pitchFamily="2" charset="0"/>
              </a:rPr>
              <a:t>str</a:t>
            </a:r>
            <a:r>
              <a:rPr lang="fr-FR" sz="1200" dirty="0">
                <a:solidFill>
                  <a:srgbClr val="F2F2F2">
                    <a:lumMod val="50000"/>
                  </a:srgbClr>
                </a:solidFill>
                <a:latin typeface="Nunito Sans Light" pitchFamily="2" charset="0"/>
              </a:rPr>
              <a:t>, </a:t>
            </a:r>
            <a:r>
              <a:rPr lang="fr-FR" sz="1200" dirty="0" err="1">
                <a:solidFill>
                  <a:srgbClr val="F2F2F2">
                    <a:lumMod val="50000"/>
                  </a:srgbClr>
                </a:solidFill>
                <a:latin typeface="Nunito Sans Light" pitchFamily="2" charset="0"/>
              </a:rPr>
              <a:t>int</a:t>
            </a:r>
            <a:r>
              <a:rPr lang="fr-FR" sz="1200" dirty="0">
                <a:solidFill>
                  <a:srgbClr val="F2F2F2">
                    <a:lumMod val="50000"/>
                  </a:srgbClr>
                </a:solidFill>
                <a:latin typeface="Nunito Sans Light" pitchFamily="2" charset="0"/>
              </a:rPr>
              <a:t>, </a:t>
            </a:r>
            <a:r>
              <a:rPr lang="fr-FR" sz="1200" dirty="0" err="1">
                <a:solidFill>
                  <a:srgbClr val="F2F2F2">
                    <a:lumMod val="50000"/>
                  </a:srgbClr>
                </a:solidFill>
                <a:latin typeface="Nunito Sans Light" pitchFamily="2" charset="0"/>
              </a:rPr>
              <a:t>float</a:t>
            </a:r>
            <a:r>
              <a:rPr lang="fr-FR" sz="1200" dirty="0">
                <a:solidFill>
                  <a:srgbClr val="F2F2F2">
                    <a:lumMod val="50000"/>
                  </a:srgbClr>
                </a:solidFill>
                <a:latin typeface="Nunito Sans Light" pitchFamily="2" charset="0"/>
              </a:rPr>
              <a:t>, etc.) mais Python permet d'utiliser plusieurs types</a:t>
            </a:r>
          </a:p>
        </p:txBody>
      </p:sp>
      <p:grpSp>
        <p:nvGrpSpPr>
          <p:cNvPr id="15" name="Group 14">
            <a:extLst>
              <a:ext uri="{FF2B5EF4-FFF2-40B4-BE49-F238E27FC236}">
                <a16:creationId xmlns:a16="http://schemas.microsoft.com/office/drawing/2014/main" id="{DE91BC88-14AF-3C45-F67F-48400BF54A84}"/>
              </a:ext>
            </a:extLst>
          </p:cNvPr>
          <p:cNvGrpSpPr/>
          <p:nvPr/>
        </p:nvGrpSpPr>
        <p:grpSpPr>
          <a:xfrm>
            <a:off x="4268285" y="1751340"/>
            <a:ext cx="4000226" cy="1569660"/>
            <a:chOff x="4268285" y="1751340"/>
            <a:chExt cx="4000226" cy="1569660"/>
          </a:xfrm>
        </p:grpSpPr>
        <p:sp>
          <p:nvSpPr>
            <p:cNvPr id="4" name="TextBox 3">
              <a:extLst>
                <a:ext uri="{FF2B5EF4-FFF2-40B4-BE49-F238E27FC236}">
                  <a16:creationId xmlns:a16="http://schemas.microsoft.com/office/drawing/2014/main" id="{5109977C-424A-099C-961F-B771F20057BA}"/>
                </a:ext>
              </a:extLst>
            </p:cNvPr>
            <p:cNvSpPr txBox="1"/>
            <p:nvPr/>
          </p:nvSpPr>
          <p:spPr>
            <a:xfrm>
              <a:off x="4268285" y="1751340"/>
              <a:ext cx="4000226" cy="1569660"/>
            </a:xfrm>
            <a:prstGeom prst="rect">
              <a:avLst/>
            </a:prstGeom>
            <a:noFill/>
          </p:spPr>
          <p:txBody>
            <a:bodyPr wrap="square">
              <a:spAutoFit/>
            </a:bodyPr>
            <a:lstStyle/>
            <a:p>
              <a:r>
                <a:rPr lang="fr-FR" sz="2400" dirty="0">
                  <a:solidFill>
                    <a:schemeClr val="accent3"/>
                  </a:solidFill>
                  <a:latin typeface="Consolas" panose="020B0609020204030204" pitchFamily="49" charset="0"/>
                </a:rPr>
                <a:t>calories</a:t>
              </a:r>
              <a:r>
                <a:rPr lang="fr-FR" sz="2400" dirty="0">
                  <a:solidFill>
                    <a:schemeClr val="tx1">
                      <a:lumMod val="50000"/>
                    </a:schemeClr>
                  </a:solidFill>
                  <a:latin typeface="Consolas" panose="020B0609020204030204" pitchFamily="49" charset="0"/>
                </a:rPr>
                <a:t> = {</a:t>
              </a:r>
            </a:p>
            <a:p>
              <a:r>
                <a:rPr lang="fr-FR" sz="2400" dirty="0">
                  <a:solidFill>
                    <a:schemeClr val="tx1">
                      <a:lumMod val="50000"/>
                    </a:schemeClr>
                  </a:solidFill>
                  <a:latin typeface="Consolas" panose="020B0609020204030204" pitchFamily="49" charset="0"/>
                </a:rPr>
                <a:t>    </a:t>
              </a:r>
              <a:r>
                <a:rPr lang="fr-FR" sz="2400" dirty="0">
                  <a:solidFill>
                    <a:schemeClr val="accent5"/>
                  </a:solidFill>
                  <a:latin typeface="Consolas" panose="020B0609020204030204" pitchFamily="49" charset="0"/>
                </a:rPr>
                <a:t>"</a:t>
              </a:r>
              <a:r>
                <a:rPr lang="fr-FR" sz="2400" dirty="0" err="1">
                  <a:solidFill>
                    <a:schemeClr val="accent5"/>
                  </a:solidFill>
                  <a:latin typeface="Consolas" panose="020B0609020204030204" pitchFamily="49" charset="0"/>
                </a:rPr>
                <a:t>BigMac</a:t>
              </a:r>
              <a:r>
                <a:rPr lang="fr-FR" sz="2400" dirty="0">
                  <a:solidFill>
                    <a:schemeClr val="accent5"/>
                  </a:solidFill>
                  <a:latin typeface="Consolas" panose="020B0609020204030204" pitchFamily="49" charset="0"/>
                </a:rPr>
                <a:t>"</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257</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a:solidFill>
                    <a:schemeClr val="accent5"/>
                  </a:solidFill>
                  <a:latin typeface="Consolas" panose="020B0609020204030204" pitchFamily="49" charset="0"/>
                </a:rPr>
                <a:t>"</a:t>
              </a:r>
              <a:r>
                <a:rPr lang="fr-FR" sz="2400" dirty="0" err="1">
                  <a:solidFill>
                    <a:schemeClr val="accent5"/>
                  </a:solidFill>
                  <a:latin typeface="Consolas" panose="020B0609020204030204" pitchFamily="49" charset="0"/>
                </a:rPr>
                <a:t>SaladeCaesar</a:t>
              </a:r>
              <a:r>
                <a:rPr lang="fr-FR" sz="2400" dirty="0">
                  <a:solidFill>
                    <a:schemeClr val="accent5"/>
                  </a:solidFill>
                  <a:latin typeface="Consolas" panose="020B0609020204030204" pitchFamily="49" charset="0"/>
                </a:rPr>
                <a:t>"</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44</a:t>
              </a:r>
            </a:p>
            <a:p>
              <a:r>
                <a:rPr lang="fr-FR" sz="2400" dirty="0">
                  <a:solidFill>
                    <a:schemeClr val="tx1">
                      <a:lumMod val="50000"/>
                    </a:schemeClr>
                  </a:solidFill>
                  <a:latin typeface="Consolas" panose="020B0609020204030204" pitchFamily="49" charset="0"/>
                </a:rPr>
                <a:t>}</a:t>
              </a:r>
            </a:p>
          </p:txBody>
        </p:sp>
        <p:cxnSp>
          <p:nvCxnSpPr>
            <p:cNvPr id="2" name="Straight Connector 1">
              <a:extLst>
                <a:ext uri="{FF2B5EF4-FFF2-40B4-BE49-F238E27FC236}">
                  <a16:creationId xmlns:a16="http://schemas.microsoft.com/office/drawing/2014/main" id="{F8AAA713-54E1-E4D5-4941-296F5135BFD2}"/>
                </a:ext>
              </a:extLst>
            </p:cNvPr>
            <p:cNvCxnSpPr>
              <a:cxnSpLocks/>
            </p:cNvCxnSpPr>
            <p:nvPr/>
          </p:nvCxnSpPr>
          <p:spPr>
            <a:xfrm>
              <a:off x="4432940" y="2247900"/>
              <a:ext cx="0" cy="57150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8C4F96A-BB11-7142-2625-289F6E8418CE}"/>
              </a:ext>
            </a:extLst>
          </p:cNvPr>
          <p:cNvGrpSpPr/>
          <p:nvPr/>
        </p:nvGrpSpPr>
        <p:grpSpPr>
          <a:xfrm>
            <a:off x="4268285" y="3578543"/>
            <a:ext cx="4000226" cy="2677656"/>
            <a:chOff x="4268285" y="3578543"/>
            <a:chExt cx="4000226" cy="2677656"/>
          </a:xfrm>
        </p:grpSpPr>
        <p:sp>
          <p:nvSpPr>
            <p:cNvPr id="8" name="TextBox 7">
              <a:extLst>
                <a:ext uri="{FF2B5EF4-FFF2-40B4-BE49-F238E27FC236}">
                  <a16:creationId xmlns:a16="http://schemas.microsoft.com/office/drawing/2014/main" id="{EA7C2911-A168-9B0B-DE5A-23DC879EF6FA}"/>
                </a:ext>
              </a:extLst>
            </p:cNvPr>
            <p:cNvSpPr txBox="1"/>
            <p:nvPr/>
          </p:nvSpPr>
          <p:spPr>
            <a:xfrm>
              <a:off x="4268285" y="3578543"/>
              <a:ext cx="4000226"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ecole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"nom"</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"EPSI"</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"salles"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200</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"python"</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201</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"java"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cxnSp>
          <p:nvCxnSpPr>
            <p:cNvPr id="11" name="Straight Connector 10">
              <a:extLst>
                <a:ext uri="{FF2B5EF4-FFF2-40B4-BE49-F238E27FC236}">
                  <a16:creationId xmlns:a16="http://schemas.microsoft.com/office/drawing/2014/main" id="{A9A5A771-2021-C6B4-D5B2-9F89189FF27C}"/>
                </a:ext>
              </a:extLst>
            </p:cNvPr>
            <p:cNvCxnSpPr>
              <a:cxnSpLocks/>
            </p:cNvCxnSpPr>
            <p:nvPr/>
          </p:nvCxnSpPr>
          <p:spPr>
            <a:xfrm>
              <a:off x="4413890" y="4061460"/>
              <a:ext cx="0" cy="169164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1EE5E6-45A3-F352-BA7E-278B22E15F67}"/>
                </a:ext>
              </a:extLst>
            </p:cNvPr>
            <p:cNvCxnSpPr>
              <a:cxnSpLocks/>
            </p:cNvCxnSpPr>
            <p:nvPr/>
          </p:nvCxnSpPr>
          <p:spPr>
            <a:xfrm>
              <a:off x="5109220" y="4805363"/>
              <a:ext cx="0" cy="596756"/>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251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GESTION DES ASSOCIATIONS</a:t>
            </a:r>
          </a:p>
        </p:txBody>
      </p:sp>
      <p:sp>
        <p:nvSpPr>
          <p:cNvPr id="4" name="TextBox 3">
            <a:extLst>
              <a:ext uri="{FF2B5EF4-FFF2-40B4-BE49-F238E27FC236}">
                <a16:creationId xmlns:a16="http://schemas.microsoft.com/office/drawing/2014/main" id="{5109977C-424A-099C-961F-B771F20057BA}"/>
              </a:ext>
            </a:extLst>
          </p:cNvPr>
          <p:cNvSpPr txBox="1"/>
          <p:nvPr/>
        </p:nvSpPr>
        <p:spPr>
          <a:xfrm>
            <a:off x="3517099" y="1983328"/>
            <a:ext cx="5405322" cy="830997"/>
          </a:xfrm>
          <a:prstGeom prst="rect">
            <a:avLst/>
          </a:prstGeom>
          <a:noFill/>
        </p:spPr>
        <p:txBody>
          <a:bodyPr wrap="square">
            <a:spAutoFit/>
          </a:bodyPr>
          <a:lstStyle/>
          <a:p>
            <a:r>
              <a:rPr lang="fr-FR" sz="2400" dirty="0">
                <a:solidFill>
                  <a:schemeClr val="accent3"/>
                </a:solidFill>
                <a:latin typeface="Consolas" panose="020B0609020204030204" pitchFamily="49" charset="0"/>
              </a:rPr>
              <a:t>calories</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a:t>
            </a:r>
            <a:r>
              <a:rPr lang="fr-FR" sz="2400" dirty="0" err="1">
                <a:solidFill>
                  <a:schemeClr val="accent5"/>
                </a:solidFill>
                <a:latin typeface="Consolas" panose="020B0609020204030204" pitchFamily="49" charset="0"/>
              </a:rPr>
              <a:t>BigMac</a:t>
            </a:r>
            <a:r>
              <a:rPr lang="fr-FR" sz="2400" dirty="0">
                <a:solidFill>
                  <a:schemeClr val="accent5"/>
                </a:solidFill>
                <a:latin typeface="Consolas" panose="020B0609020204030204" pitchFamily="49" charset="0"/>
              </a:rPr>
              <a:t>"</a:t>
            </a:r>
            <a:r>
              <a:rPr lang="fr-FR" sz="2400" dirty="0">
                <a:solidFill>
                  <a:schemeClr val="tx1">
                    <a:lumMod val="50000"/>
                  </a:schemeClr>
                </a:solidFill>
                <a:latin typeface="Consolas" panose="020B0609020204030204" pitchFamily="49" charset="0"/>
              </a:rPr>
              <a:t>]     </a:t>
            </a:r>
            <a:r>
              <a:rPr lang="fr-FR" sz="2400" dirty="0">
                <a:solidFill>
                  <a:schemeClr val="accent3">
                    <a:lumMod val="50000"/>
                  </a:schemeClr>
                </a:solidFill>
                <a:latin typeface="Consolas" panose="020B0609020204030204" pitchFamily="49" charset="0"/>
              </a:rPr>
              <a:t># 257</a:t>
            </a:r>
          </a:p>
          <a:p>
            <a:r>
              <a:rPr lang="fr-FR" sz="2400" dirty="0" err="1">
                <a:solidFill>
                  <a:schemeClr val="accent3"/>
                </a:solidFill>
                <a:latin typeface="Consolas" panose="020B0609020204030204" pitchFamily="49" charset="0"/>
              </a:rPr>
              <a:t>ecole</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"salles"</a:t>
            </a:r>
            <a:r>
              <a:rPr lang="fr-FR" sz="2400" dirty="0">
                <a:solidFill>
                  <a:schemeClr val="tx1">
                    <a:lumMod val="50000"/>
                  </a:schemeClr>
                </a:solidFill>
                <a:latin typeface="Consolas" panose="020B0609020204030204" pitchFamily="49" charset="0"/>
              </a:rPr>
              <a:t>][</a:t>
            </a:r>
            <a:r>
              <a:rPr lang="fr-FR" sz="2400" dirty="0">
                <a:solidFill>
                  <a:schemeClr val="accent4"/>
                </a:solidFill>
                <a:latin typeface="Consolas" panose="020B0609020204030204" pitchFamily="49" charset="0"/>
              </a:rPr>
              <a:t>201</a:t>
            </a:r>
            <a:r>
              <a:rPr lang="fr-FR" sz="2400" dirty="0">
                <a:solidFill>
                  <a:schemeClr val="tx1">
                    <a:lumMod val="50000"/>
                  </a:schemeClr>
                </a:solidFill>
                <a:latin typeface="Consolas" panose="020B0609020204030204" pitchFamily="49" charset="0"/>
              </a:rPr>
              <a:t>]   </a:t>
            </a:r>
            <a:r>
              <a:rPr lang="fr-FR" sz="2400" dirty="0">
                <a:solidFill>
                  <a:schemeClr val="accent3">
                    <a:lumMod val="50000"/>
                  </a:schemeClr>
                </a:solidFill>
                <a:latin typeface="Consolas" panose="020B0609020204030204" pitchFamily="49" charset="0"/>
              </a:rPr>
              <a:t># "java"</a:t>
            </a:r>
            <a:endParaRPr lang="fr-FR" sz="2400" dirty="0">
              <a:solidFill>
                <a:schemeClr val="tx1">
                  <a:lumMod val="50000"/>
                </a:schemeClr>
              </a:solidFill>
              <a:latin typeface="Consolas" panose="020B0609020204030204" pitchFamily="49" charset="0"/>
            </a:endParaRPr>
          </a:p>
        </p:txBody>
      </p:sp>
      <p:sp>
        <p:nvSpPr>
          <p:cNvPr id="5" name="TextBox 4">
            <a:extLst>
              <a:ext uri="{FF2B5EF4-FFF2-40B4-BE49-F238E27FC236}">
                <a16:creationId xmlns:a16="http://schemas.microsoft.com/office/drawing/2014/main" id="{F780FC44-69E4-AF98-CBB7-8414FBED12E9}"/>
              </a:ext>
            </a:extLst>
          </p:cNvPr>
          <p:cNvSpPr txBox="1"/>
          <p:nvPr/>
        </p:nvSpPr>
        <p:spPr>
          <a:xfrm>
            <a:off x="702919" y="2006411"/>
            <a:ext cx="2557654" cy="784830"/>
          </a:xfrm>
          <a:prstGeom prst="rect">
            <a:avLst/>
          </a:prstGeom>
          <a:noFill/>
        </p:spPr>
        <p:txBody>
          <a:bodyPr wrap="square" rtlCol="0">
            <a:spAutoFit/>
          </a:bodyPr>
          <a:lstStyle/>
          <a:p>
            <a:pPr algn="ctr">
              <a:spcAft>
                <a:spcPts val="600"/>
              </a:spcAft>
            </a:pPr>
            <a:r>
              <a:rPr lang="fr-FR" sz="1600" dirty="0">
                <a:latin typeface="Nunito Sans" pitchFamily="2" charset="0"/>
              </a:rPr>
              <a:t>Accès aux valeurs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Vous pouvez accéder aux valeurs en utilisant la clé associée</a:t>
            </a:r>
          </a:p>
        </p:txBody>
      </p:sp>
      <p:sp>
        <p:nvSpPr>
          <p:cNvPr id="21" name="TextBox 20">
            <a:extLst>
              <a:ext uri="{FF2B5EF4-FFF2-40B4-BE49-F238E27FC236}">
                <a16:creationId xmlns:a16="http://schemas.microsoft.com/office/drawing/2014/main" id="{BCAEF540-B09C-1878-D0EB-67FDBB676527}"/>
              </a:ext>
            </a:extLst>
          </p:cNvPr>
          <p:cNvSpPr txBox="1"/>
          <p:nvPr/>
        </p:nvSpPr>
        <p:spPr>
          <a:xfrm>
            <a:off x="9178947" y="2006411"/>
            <a:ext cx="2688798"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Dictionnaires imbriqués</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Dans le cas des dictionnaires imbriqués il suffit d’enchainer les clés</a:t>
            </a:r>
          </a:p>
        </p:txBody>
      </p:sp>
      <p:sp>
        <p:nvSpPr>
          <p:cNvPr id="10" name="TextBox 9">
            <a:extLst>
              <a:ext uri="{FF2B5EF4-FFF2-40B4-BE49-F238E27FC236}">
                <a16:creationId xmlns:a16="http://schemas.microsoft.com/office/drawing/2014/main" id="{AA6E7196-3E1A-A8B0-A526-FD4F397E0793}"/>
              </a:ext>
            </a:extLst>
          </p:cNvPr>
          <p:cNvSpPr txBox="1"/>
          <p:nvPr/>
        </p:nvSpPr>
        <p:spPr>
          <a:xfrm>
            <a:off x="892059" y="2837408"/>
            <a:ext cx="2179374"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Création</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Pour ajouter une association, il suffit d’indiquer la clé et associer la valeur</a:t>
            </a:r>
          </a:p>
        </p:txBody>
      </p:sp>
      <p:sp>
        <p:nvSpPr>
          <p:cNvPr id="7" name="TextBox 6">
            <a:extLst>
              <a:ext uri="{FF2B5EF4-FFF2-40B4-BE49-F238E27FC236}">
                <a16:creationId xmlns:a16="http://schemas.microsoft.com/office/drawing/2014/main" id="{331C54D1-B305-4D25-D909-E9BC01791342}"/>
              </a:ext>
            </a:extLst>
          </p:cNvPr>
          <p:cNvSpPr txBox="1"/>
          <p:nvPr/>
        </p:nvSpPr>
        <p:spPr>
          <a:xfrm>
            <a:off x="3514942" y="3091324"/>
            <a:ext cx="54053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calories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"Banane"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89</a:t>
            </a:r>
            <a:endPar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endParaRPr>
          </a:p>
        </p:txBody>
      </p:sp>
      <p:sp>
        <p:nvSpPr>
          <p:cNvPr id="11" name="TextBox 10">
            <a:extLst>
              <a:ext uri="{FF2B5EF4-FFF2-40B4-BE49-F238E27FC236}">
                <a16:creationId xmlns:a16="http://schemas.microsoft.com/office/drawing/2014/main" id="{889AEDFD-EF2B-A6B9-74B1-E01539799940}"/>
              </a:ext>
            </a:extLst>
          </p:cNvPr>
          <p:cNvSpPr txBox="1"/>
          <p:nvPr/>
        </p:nvSpPr>
        <p:spPr>
          <a:xfrm>
            <a:off x="3514942" y="3820260"/>
            <a:ext cx="54053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ecole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"salles"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201</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FFC580"/>
                </a:solidFill>
                <a:effectLst/>
                <a:uLnTx/>
                <a:uFillTx/>
                <a:latin typeface="Consolas" panose="020B0609020204030204" pitchFamily="49" charset="0"/>
                <a:ea typeface="+mn-ea"/>
                <a:cs typeface="+mn-cs"/>
              </a:rPr>
              <a:t>sql</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a:t>
            </a:r>
            <a:endPar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endParaRPr>
          </a:p>
        </p:txBody>
      </p:sp>
      <p:sp>
        <p:nvSpPr>
          <p:cNvPr id="13" name="TextBox 12">
            <a:extLst>
              <a:ext uri="{FF2B5EF4-FFF2-40B4-BE49-F238E27FC236}">
                <a16:creationId xmlns:a16="http://schemas.microsoft.com/office/drawing/2014/main" id="{DBB329F1-A03A-2CBB-0C7A-D4D9FE6097A1}"/>
              </a:ext>
            </a:extLst>
          </p:cNvPr>
          <p:cNvSpPr txBox="1"/>
          <p:nvPr/>
        </p:nvSpPr>
        <p:spPr>
          <a:xfrm>
            <a:off x="3514942" y="4549195"/>
            <a:ext cx="54053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9200FF"/>
                </a:solidFill>
                <a:effectLst/>
                <a:uLnTx/>
                <a:uFillTx/>
                <a:latin typeface="Consolas" panose="020B0609020204030204" pitchFamily="49" charset="0"/>
                <a:ea typeface="+mn-ea"/>
                <a:cs typeface="+mn-cs"/>
              </a:rPr>
              <a:t>del</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calories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FFC580"/>
                </a:solidFill>
                <a:effectLst/>
                <a:uLnTx/>
                <a:uFillTx/>
                <a:latin typeface="Consolas" panose="020B0609020204030204" pitchFamily="49" charset="0"/>
                <a:ea typeface="+mn-ea"/>
                <a:cs typeface="+mn-cs"/>
              </a:rPr>
              <a:t>SaladeCaesar</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14" name="TextBox 13">
            <a:extLst>
              <a:ext uri="{FF2B5EF4-FFF2-40B4-BE49-F238E27FC236}">
                <a16:creationId xmlns:a16="http://schemas.microsoft.com/office/drawing/2014/main" id="{356F512D-5ACA-C708-ADF5-5BF5B9F8D883}"/>
              </a:ext>
            </a:extLst>
          </p:cNvPr>
          <p:cNvSpPr txBox="1"/>
          <p:nvPr/>
        </p:nvSpPr>
        <p:spPr>
          <a:xfrm>
            <a:off x="9363773" y="3556774"/>
            <a:ext cx="2319146"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Modification</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Pour modifier une valeur, il suffit d’associer une nouvelle valeur à la clé</a:t>
            </a:r>
          </a:p>
        </p:txBody>
      </p:sp>
      <p:sp>
        <p:nvSpPr>
          <p:cNvPr id="16" name="TextBox 15">
            <a:extLst>
              <a:ext uri="{FF2B5EF4-FFF2-40B4-BE49-F238E27FC236}">
                <a16:creationId xmlns:a16="http://schemas.microsoft.com/office/drawing/2014/main" id="{69C73CA2-C924-EA09-55AC-26726E776005}"/>
              </a:ext>
            </a:extLst>
          </p:cNvPr>
          <p:cNvSpPr txBox="1"/>
          <p:nvPr/>
        </p:nvSpPr>
        <p:spPr>
          <a:xfrm>
            <a:off x="3514942" y="5287859"/>
            <a:ext cx="54053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bigMac</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calories</a:t>
            </a:r>
            <a:r>
              <a:rPr kumimoji="0" lang="fr-FR"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pop</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FFC580"/>
                </a:solidFill>
                <a:effectLst/>
                <a:uLnTx/>
                <a:uFillTx/>
                <a:latin typeface="Consolas" panose="020B0609020204030204" pitchFamily="49" charset="0"/>
                <a:ea typeface="+mn-ea"/>
                <a:cs typeface="+mn-cs"/>
              </a:rPr>
              <a:t>BigMac</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17" name="TextBox 16">
            <a:extLst>
              <a:ext uri="{FF2B5EF4-FFF2-40B4-BE49-F238E27FC236}">
                <a16:creationId xmlns:a16="http://schemas.microsoft.com/office/drawing/2014/main" id="{D695B8DE-5674-D286-7FD9-82B2DA25BE75}"/>
              </a:ext>
            </a:extLst>
          </p:cNvPr>
          <p:cNvSpPr txBox="1"/>
          <p:nvPr/>
        </p:nvSpPr>
        <p:spPr>
          <a:xfrm>
            <a:off x="702919" y="4295279"/>
            <a:ext cx="2557654"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Le mot-clé </a:t>
            </a:r>
            <a:r>
              <a:rPr kumimoji="0" lang="fr-FR" sz="1600" b="0" i="0" u="none" strike="noStrike" kern="1200" cap="none" spc="0" normalizeH="0" baseline="0" noProof="0" dirty="0" err="1">
                <a:ln>
                  <a:noFill/>
                </a:ln>
                <a:solidFill>
                  <a:srgbClr val="9200FF"/>
                </a:solidFill>
                <a:effectLst/>
                <a:uLnTx/>
                <a:uFillTx/>
                <a:latin typeface="Consolas" panose="020B0609020204030204" pitchFamily="49" charset="0"/>
                <a:ea typeface="+mn-ea"/>
                <a:cs typeface="+mn-cs"/>
              </a:rPr>
              <a:t>del</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Permet de supprimer une association existante du dictionnaire</a:t>
            </a:r>
          </a:p>
        </p:txBody>
      </p:sp>
      <p:sp>
        <p:nvSpPr>
          <p:cNvPr id="18" name="TextBox 17">
            <a:extLst>
              <a:ext uri="{FF2B5EF4-FFF2-40B4-BE49-F238E27FC236}">
                <a16:creationId xmlns:a16="http://schemas.microsoft.com/office/drawing/2014/main" id="{D9726738-F07D-F8C7-5CDF-88A371475634}"/>
              </a:ext>
            </a:extLst>
          </p:cNvPr>
          <p:cNvSpPr txBox="1"/>
          <p:nvPr/>
        </p:nvSpPr>
        <p:spPr>
          <a:xfrm>
            <a:off x="9178947" y="5003165"/>
            <a:ext cx="2688798" cy="1031051"/>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La fonction </a:t>
            </a:r>
            <a:r>
              <a:rPr kumimoji="0" lang="fr-FR" sz="1600" b="0" i="0" u="none" strike="noStrike" kern="1200" cap="none" spc="0" normalizeH="0" baseline="0" noProof="0" dirty="0" err="1">
                <a:ln>
                  <a:noFill/>
                </a:ln>
                <a:solidFill>
                  <a:schemeClr val="accent3"/>
                </a:solidFill>
                <a:effectLst/>
                <a:uLnTx/>
                <a:uFillTx/>
                <a:latin typeface="Consolas" panose="020B0609020204030204" pitchFamily="49" charset="0"/>
                <a:ea typeface="+mn-ea"/>
                <a:cs typeface="+mn-cs"/>
              </a:rPr>
              <a:t>dictionnaire</a:t>
            </a:r>
            <a:r>
              <a:rPr kumimoji="0" lang="fr-FR" sz="1600" b="0" i="0" u="none" strike="noStrike" kern="1200" cap="none" spc="0" normalizeH="0" baseline="0" noProof="0" dirty="0" err="1">
                <a:ln>
                  <a:noFill/>
                </a:ln>
                <a:solidFill>
                  <a:schemeClr val="tx1">
                    <a:lumMod val="50000"/>
                  </a:schemeClr>
                </a:solidFill>
                <a:effectLst/>
                <a:uLnTx/>
                <a:uFillTx/>
                <a:latin typeface="Consolas" panose="020B0609020204030204" pitchFamily="49" charset="0"/>
                <a:ea typeface="+mn-ea"/>
                <a:cs typeface="+mn-cs"/>
              </a:rPr>
              <a:t>.</a:t>
            </a:r>
            <a:r>
              <a:rPr kumimoji="0" lang="fr-FR" sz="16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pop</a:t>
            </a:r>
            <a:r>
              <a:rPr kumimoji="0" lang="fr-FR" sz="1600" b="0" i="0" u="none" strike="noStrike" kern="1200" cap="none" spc="0" normalizeH="0" baseline="0" noProof="0" dirty="0">
                <a:ln>
                  <a:noFill/>
                </a:ln>
                <a:solidFill>
                  <a:schemeClr val="tx1">
                    <a:lumMod val="50000"/>
                  </a:schemeClr>
                </a:solidFill>
                <a:effectLst/>
                <a:uLnTx/>
                <a:uFillTx/>
                <a:latin typeface="Consolas" panose="020B0609020204030204" pitchFamily="49" charset="0"/>
              </a:rPr>
              <a:t>()</a:t>
            </a:r>
            <a:endParaRPr lang="fr-FR" sz="1600" dirty="0">
              <a:solidFill>
                <a:schemeClr val="tx1">
                  <a:lumMod val="50000"/>
                </a:scheme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Supprime une association existante du dictionnaire et retourne sa valeur</a:t>
            </a:r>
          </a:p>
        </p:txBody>
      </p:sp>
    </p:spTree>
    <p:extLst>
      <p:ext uri="{BB962C8B-B14F-4D97-AF65-F5344CB8AC3E}">
        <p14:creationId xmlns:p14="http://schemas.microsoft.com/office/powerpoint/2010/main" val="323568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1" grpId="0"/>
      <p:bldP spid="10" grpId="0"/>
      <p:bldP spid="7" grpId="0"/>
      <p:bldP spid="11" grpId="0"/>
      <p:bldP spid="13" grpId="0"/>
      <p:bldP spid="14"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7E32AF5-2818-45BF-3901-63644268FE3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4273550" y="1689100"/>
            <a:ext cx="3644900" cy="3644900"/>
          </a:xfrm>
        </p:spPr>
      </p:pic>
      <p:sp>
        <p:nvSpPr>
          <p:cNvPr id="2" name="Text Placeholder 1">
            <a:extLst>
              <a:ext uri="{FF2B5EF4-FFF2-40B4-BE49-F238E27FC236}">
                <a16:creationId xmlns:a16="http://schemas.microsoft.com/office/drawing/2014/main" id="{EC48B63E-EED0-674D-257F-A719C2198AF1}"/>
              </a:ext>
            </a:extLst>
          </p:cNvPr>
          <p:cNvSpPr>
            <a:spLocks noGrp="1"/>
          </p:cNvSpPr>
          <p:nvPr>
            <p:ph type="body" sz="quarter" idx="14"/>
          </p:nvPr>
        </p:nvSpPr>
        <p:spPr/>
        <p:txBody>
          <a:bodyPr/>
          <a:lstStyle/>
          <a:p>
            <a:r>
              <a:rPr lang="en-US" dirty="0">
                <a:solidFill>
                  <a:schemeClr val="accent1"/>
                </a:solidFill>
              </a:rPr>
              <a:t>https://forms.gle/t4M15RQKT1mrU3dt9</a:t>
            </a:r>
          </a:p>
        </p:txBody>
      </p:sp>
      <p:sp>
        <p:nvSpPr>
          <p:cNvPr id="4" name="Title 3">
            <a:extLst>
              <a:ext uri="{FF2B5EF4-FFF2-40B4-BE49-F238E27FC236}">
                <a16:creationId xmlns:a16="http://schemas.microsoft.com/office/drawing/2014/main" id="{5AEDA1C9-5E30-83B3-DBAD-C6A1409DBBC7}"/>
              </a:ext>
            </a:extLst>
          </p:cNvPr>
          <p:cNvSpPr>
            <a:spLocks noGrp="1"/>
          </p:cNvSpPr>
          <p:nvPr>
            <p:ph type="ctrTitle"/>
          </p:nvPr>
        </p:nvSpPr>
        <p:spPr/>
        <p:txBody>
          <a:bodyPr/>
          <a:lstStyle/>
          <a:p>
            <a:r>
              <a:rPr lang="en-US" dirty="0"/>
              <a:t>LE FORMULAIRE DE FEEDBACK</a:t>
            </a:r>
          </a:p>
        </p:txBody>
      </p:sp>
      <p:sp>
        <p:nvSpPr>
          <p:cNvPr id="5" name="Slide Number Placeholder 4">
            <a:extLst>
              <a:ext uri="{FF2B5EF4-FFF2-40B4-BE49-F238E27FC236}">
                <a16:creationId xmlns:a16="http://schemas.microsoft.com/office/drawing/2014/main" id="{26FDEF3A-C2AB-171A-8FCB-28F47811A244}"/>
              </a:ext>
            </a:extLst>
          </p:cNvPr>
          <p:cNvSpPr>
            <a:spLocks noGrp="1"/>
          </p:cNvSpPr>
          <p:nvPr>
            <p:ph type="sldNum" sz="quarter" idx="11"/>
          </p:nvPr>
        </p:nvSpPr>
        <p:spPr/>
        <p:txBody>
          <a:bodyPr/>
          <a:lstStyle/>
          <a:p>
            <a:fld id="{52F3A71C-A943-4884-923F-65D9756AB03E}" type="slidenum">
              <a:rPr lang="en-US" smtClean="0"/>
              <a:pPr/>
              <a:t>4</a:t>
            </a:fld>
            <a:endParaRPr lang="en-US" dirty="0"/>
          </a:p>
        </p:txBody>
      </p:sp>
    </p:spTree>
    <p:extLst>
      <p:ext uri="{BB962C8B-B14F-4D97-AF65-F5344CB8AC3E}">
        <p14:creationId xmlns:p14="http://schemas.microsoft.com/office/powerpoint/2010/main" val="658906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400" dirty="0">
                <a:latin typeface="+mj-lt"/>
              </a:rPr>
              <a:t>APPARTENANCE</a:t>
            </a:r>
            <a:endParaRPr lang="en-US" dirty="0"/>
          </a:p>
        </p:txBody>
      </p:sp>
      <p:sp>
        <p:nvSpPr>
          <p:cNvPr id="2" name="TextBox 1">
            <a:extLst>
              <a:ext uri="{FF2B5EF4-FFF2-40B4-BE49-F238E27FC236}">
                <a16:creationId xmlns:a16="http://schemas.microsoft.com/office/drawing/2014/main" id="{C536A344-B5B5-CAD1-063F-40D6D986A078}"/>
              </a:ext>
            </a:extLst>
          </p:cNvPr>
          <p:cNvSpPr txBox="1"/>
          <p:nvPr/>
        </p:nvSpPr>
        <p:spPr>
          <a:xfrm>
            <a:off x="4127770" y="1622920"/>
            <a:ext cx="3936460" cy="784830"/>
          </a:xfrm>
          <a:prstGeom prst="rect">
            <a:avLst/>
          </a:prstGeom>
          <a:noFill/>
        </p:spPr>
        <p:txBody>
          <a:bodyPr wrap="square" rtlCol="0">
            <a:spAutoFit/>
          </a:bodyPr>
          <a:lstStyle/>
          <a:p>
            <a:pPr algn="ctr">
              <a:spcAft>
                <a:spcPts val="600"/>
              </a:spcAft>
            </a:pPr>
            <a:r>
              <a:rPr lang="fr-FR" sz="1600" dirty="0">
                <a:latin typeface="Nunito Sans" pitchFamily="2" charset="0"/>
              </a:rPr>
              <a:t>Le mot-clé </a:t>
            </a:r>
            <a:r>
              <a:rPr lang="fr-FR" sz="1600" dirty="0">
                <a:solidFill>
                  <a:schemeClr val="accent6">
                    <a:lumMod val="50000"/>
                  </a:schemeClr>
                </a:solidFill>
                <a:latin typeface="Consolas" panose="020B0609020204030204" pitchFamily="49" charset="0"/>
              </a:rPr>
              <a:t>in</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Permettent de vérifier si une valeur lé du dictionnaire. Le résultat de son utilisation est un booléen</a:t>
            </a:r>
          </a:p>
        </p:txBody>
      </p:sp>
      <p:grpSp>
        <p:nvGrpSpPr>
          <p:cNvPr id="11" name="Group 10">
            <a:extLst>
              <a:ext uri="{FF2B5EF4-FFF2-40B4-BE49-F238E27FC236}">
                <a16:creationId xmlns:a16="http://schemas.microsoft.com/office/drawing/2014/main" id="{D212F65E-251B-E1EA-EB82-A9AA34744DDB}"/>
              </a:ext>
            </a:extLst>
          </p:cNvPr>
          <p:cNvGrpSpPr/>
          <p:nvPr/>
        </p:nvGrpSpPr>
        <p:grpSpPr>
          <a:xfrm>
            <a:off x="2542162" y="2750960"/>
            <a:ext cx="7107676" cy="2677656"/>
            <a:chOff x="2542162" y="2750960"/>
            <a:chExt cx="7107676" cy="2677656"/>
          </a:xfrm>
        </p:grpSpPr>
        <p:sp>
          <p:nvSpPr>
            <p:cNvPr id="4" name="TextBox 3">
              <a:extLst>
                <a:ext uri="{FF2B5EF4-FFF2-40B4-BE49-F238E27FC236}">
                  <a16:creationId xmlns:a16="http://schemas.microsoft.com/office/drawing/2014/main" id="{5109977C-424A-099C-961F-B771F20057BA}"/>
                </a:ext>
              </a:extLst>
            </p:cNvPr>
            <p:cNvSpPr txBox="1"/>
            <p:nvPr/>
          </p:nvSpPr>
          <p:spPr>
            <a:xfrm>
              <a:off x="2542162" y="2750960"/>
              <a:ext cx="7107676" cy="2677656"/>
            </a:xfrm>
            <a:prstGeom prst="rect">
              <a:avLst/>
            </a:prstGeom>
            <a:noFill/>
          </p:spPr>
          <p:txBody>
            <a:bodyPr wrap="square">
              <a:spAutoFit/>
            </a:bodyPr>
            <a:lstStyle/>
            <a:p>
              <a:r>
                <a:rPr lang="fr-FR" sz="2400" dirty="0">
                  <a:solidFill>
                    <a:schemeClr val="accent3"/>
                  </a:solidFill>
                  <a:latin typeface="Consolas" panose="020B0609020204030204" pitchFamily="49" charset="0"/>
                </a:rPr>
                <a:t>calories</a:t>
              </a:r>
              <a:r>
                <a:rPr lang="fr-FR" sz="2400" dirty="0">
                  <a:solidFill>
                    <a:schemeClr val="tx1">
                      <a:lumMod val="50000"/>
                    </a:schemeClr>
                  </a:solidFill>
                  <a:latin typeface="Consolas" panose="020B0609020204030204" pitchFamily="49" charset="0"/>
                </a:rPr>
                <a:t> = {</a:t>
              </a:r>
            </a:p>
            <a:p>
              <a:r>
                <a:rPr lang="fr-FR" sz="2400" dirty="0">
                  <a:solidFill>
                    <a:schemeClr val="tx1">
                      <a:lumMod val="50000"/>
                    </a:schemeClr>
                  </a:solidFill>
                  <a:latin typeface="Consolas" panose="020B0609020204030204" pitchFamily="49" charset="0"/>
                </a:rPr>
                <a:t>    </a:t>
              </a:r>
              <a:r>
                <a:rPr lang="fr-FR" sz="2400" dirty="0">
                  <a:solidFill>
                    <a:schemeClr val="accent5"/>
                  </a:solidFill>
                  <a:latin typeface="Consolas" panose="020B0609020204030204" pitchFamily="49" charset="0"/>
                </a:rPr>
                <a:t>"</a:t>
              </a:r>
              <a:r>
                <a:rPr lang="fr-FR" sz="2400" dirty="0" err="1">
                  <a:solidFill>
                    <a:schemeClr val="accent5"/>
                  </a:solidFill>
                  <a:latin typeface="Consolas" panose="020B0609020204030204" pitchFamily="49" charset="0"/>
                </a:rPr>
                <a:t>BigMac</a:t>
              </a:r>
              <a:r>
                <a:rPr lang="fr-FR" sz="2400" dirty="0">
                  <a:solidFill>
                    <a:schemeClr val="accent5"/>
                  </a:solidFill>
                  <a:latin typeface="Consolas" panose="020B0609020204030204" pitchFamily="49" charset="0"/>
                </a:rPr>
                <a:t>"</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257</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a:solidFill>
                    <a:schemeClr val="accent5"/>
                  </a:solidFill>
                  <a:latin typeface="Consolas" panose="020B0609020204030204" pitchFamily="49" charset="0"/>
                </a:rPr>
                <a:t>"</a:t>
              </a:r>
              <a:r>
                <a:rPr lang="fr-FR" sz="2400" dirty="0" err="1">
                  <a:solidFill>
                    <a:schemeClr val="accent5"/>
                  </a:solidFill>
                  <a:latin typeface="Consolas" panose="020B0609020204030204" pitchFamily="49" charset="0"/>
                </a:rPr>
                <a:t>SaladeCaesar</a:t>
              </a:r>
              <a:r>
                <a:rPr lang="fr-FR" sz="2400" dirty="0">
                  <a:solidFill>
                    <a:schemeClr val="accent5"/>
                  </a:solidFill>
                  <a:latin typeface="Consolas" panose="020B0609020204030204" pitchFamily="49" charset="0"/>
                </a:rPr>
                <a:t>"</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44</a:t>
              </a:r>
            </a:p>
            <a:p>
              <a:r>
                <a:rPr lang="fr-FR" sz="2400" dirty="0">
                  <a:solidFill>
                    <a:schemeClr val="tx1">
                      <a:lumMod val="50000"/>
                    </a:schemeClr>
                  </a:solidFill>
                  <a:latin typeface="Consolas" panose="020B0609020204030204" pitchFamily="49" charset="0"/>
                </a:rPr>
                <a:t>}</a:t>
              </a:r>
            </a:p>
            <a:p>
              <a:endParaRPr lang="fr-FR" sz="2400" dirty="0">
                <a:solidFill>
                  <a:schemeClr val="accent3"/>
                </a:solidFill>
                <a:latin typeface="Consolas" panose="020B0609020204030204" pitchFamily="49" charset="0"/>
              </a:endParaRPr>
            </a:p>
            <a:p>
              <a:r>
                <a:rPr lang="fr-FR" sz="2400" dirty="0">
                  <a:solidFill>
                    <a:schemeClr val="accent1"/>
                  </a:solidFill>
                  <a:latin typeface="Consolas" panose="020B0609020204030204" pitchFamily="49" charset="0"/>
                </a:rPr>
                <a:t>if</a:t>
              </a:r>
              <a:r>
                <a:rPr lang="fr-FR" sz="2400" dirty="0">
                  <a:solidFill>
                    <a:schemeClr val="tx1">
                      <a:lumMod val="50000"/>
                    </a:schemeClr>
                  </a:solidFill>
                  <a:latin typeface="Consolas" panose="020B0609020204030204" pitchFamily="49" charset="0"/>
                </a:rPr>
                <a:t> </a:t>
              </a:r>
              <a:r>
                <a:rPr lang="fr-FR" sz="2400" dirty="0">
                  <a:solidFill>
                    <a:schemeClr val="accent5"/>
                  </a:solidFill>
                  <a:latin typeface="Consolas" panose="020B0609020204030204" pitchFamily="49" charset="0"/>
                </a:rPr>
                <a:t>"Banane"</a:t>
              </a:r>
              <a:r>
                <a:rPr lang="fr-FR" sz="2400" dirty="0">
                  <a:solidFill>
                    <a:schemeClr val="tx1">
                      <a:lumMod val="50000"/>
                    </a:schemeClr>
                  </a:solidFill>
                  <a:latin typeface="Consolas" panose="020B0609020204030204" pitchFamily="49" charset="0"/>
                </a:rPr>
                <a:t> </a:t>
              </a:r>
              <a:r>
                <a:rPr lang="fr-FR" sz="2400" dirty="0">
                  <a:solidFill>
                    <a:schemeClr val="accent6">
                      <a:lumMod val="50000"/>
                    </a:schemeClr>
                  </a:solidFill>
                  <a:latin typeface="Consolas" panose="020B0609020204030204" pitchFamily="49" charset="0"/>
                </a:rPr>
                <a:t>in</a:t>
              </a:r>
              <a:r>
                <a:rPr lang="fr-FR" sz="2400" dirty="0">
                  <a:solidFill>
                    <a:schemeClr val="tx1">
                      <a:lumMod val="50000"/>
                    </a:schemeClr>
                  </a:solidFill>
                  <a:latin typeface="Consolas" panose="020B0609020204030204" pitchFamily="49" charset="0"/>
                </a:rPr>
                <a:t> </a:t>
              </a:r>
              <a:r>
                <a:rPr lang="fr-FR" sz="2400" dirty="0">
                  <a:solidFill>
                    <a:schemeClr val="accent3"/>
                  </a:solidFill>
                  <a:latin typeface="Consolas" panose="020B0609020204030204" pitchFamily="49" charset="0"/>
                </a:rPr>
                <a:t>calories</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"La banane a des statistiques"</a:t>
              </a:r>
              <a:r>
                <a:rPr lang="fr-FR" sz="2400" dirty="0">
                  <a:solidFill>
                    <a:schemeClr val="tx1">
                      <a:lumMod val="50000"/>
                    </a:schemeClr>
                  </a:solidFill>
                  <a:latin typeface="Consolas" panose="020B0609020204030204" pitchFamily="49" charset="0"/>
                </a:rPr>
                <a:t>)</a:t>
              </a:r>
            </a:p>
          </p:txBody>
        </p:sp>
        <p:cxnSp>
          <p:nvCxnSpPr>
            <p:cNvPr id="5" name="Straight Connector 4">
              <a:extLst>
                <a:ext uri="{FF2B5EF4-FFF2-40B4-BE49-F238E27FC236}">
                  <a16:creationId xmlns:a16="http://schemas.microsoft.com/office/drawing/2014/main" id="{FE473822-8458-96F6-EAAD-71172122B540}"/>
                </a:ext>
              </a:extLst>
            </p:cNvPr>
            <p:cNvCxnSpPr>
              <a:cxnSpLocks/>
            </p:cNvCxnSpPr>
            <p:nvPr/>
          </p:nvCxnSpPr>
          <p:spPr>
            <a:xfrm>
              <a:off x="2711450" y="3253740"/>
              <a:ext cx="0" cy="56388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9526010-2748-A370-13FA-12408BCBEE9C}"/>
                </a:ext>
              </a:extLst>
            </p:cNvPr>
            <p:cNvCxnSpPr>
              <a:cxnSpLocks/>
            </p:cNvCxnSpPr>
            <p:nvPr/>
          </p:nvCxnSpPr>
          <p:spPr>
            <a:xfrm>
              <a:off x="2711450" y="5120640"/>
              <a:ext cx="0" cy="16764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28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742545" y="582345"/>
            <a:ext cx="10706910"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INFORMATIONS SUR LE DICTIONNAIRE</a:t>
            </a:r>
          </a:p>
        </p:txBody>
      </p:sp>
      <p:sp>
        <p:nvSpPr>
          <p:cNvPr id="5" name="TextBox 4">
            <a:extLst>
              <a:ext uri="{FF2B5EF4-FFF2-40B4-BE49-F238E27FC236}">
                <a16:creationId xmlns:a16="http://schemas.microsoft.com/office/drawing/2014/main" id="{F780FC44-69E4-AF98-CBB7-8414FBED12E9}"/>
              </a:ext>
            </a:extLst>
          </p:cNvPr>
          <p:cNvSpPr txBox="1"/>
          <p:nvPr/>
        </p:nvSpPr>
        <p:spPr>
          <a:xfrm>
            <a:off x="1029514" y="3494992"/>
            <a:ext cx="2473202" cy="1031051"/>
          </a:xfrm>
          <a:prstGeom prst="rect">
            <a:avLst/>
          </a:prstGeom>
          <a:noFill/>
        </p:spPr>
        <p:txBody>
          <a:bodyPr wrap="square" rtlCol="0">
            <a:spAutoFit/>
          </a:bodyPr>
          <a:lstStyle/>
          <a:p>
            <a:pPr algn="ctr">
              <a:spcAft>
                <a:spcPts val="600"/>
              </a:spcAft>
            </a:pPr>
            <a:r>
              <a:rPr lang="fr-FR" sz="1600" dirty="0">
                <a:latin typeface="Nunito Sans" pitchFamily="2" charset="0"/>
              </a:rPr>
              <a:t>La fonction </a:t>
            </a:r>
            <a:r>
              <a:rPr lang="fr-FR" sz="1600" dirty="0" err="1">
                <a:solidFill>
                  <a:schemeClr val="accent3"/>
                </a:solidFill>
                <a:latin typeface="Consolas" panose="020B0609020204030204" pitchFamily="49" charset="0"/>
              </a:rPr>
              <a:t>dictionnaire</a:t>
            </a:r>
            <a:r>
              <a:rPr lang="fr-FR" sz="1600" dirty="0" err="1">
                <a:solidFill>
                  <a:schemeClr val="tx1">
                    <a:lumMod val="50000"/>
                  </a:schemeClr>
                </a:solidFill>
                <a:latin typeface="Consolas" panose="020B0609020204030204" pitchFamily="49" charset="0"/>
              </a:rPr>
              <a:t>.</a:t>
            </a:r>
            <a:r>
              <a:rPr lang="fr-FR" sz="1600" dirty="0" err="1">
                <a:solidFill>
                  <a:schemeClr val="accent2"/>
                </a:solidFill>
                <a:latin typeface="Consolas" panose="020B0609020204030204" pitchFamily="49" charset="0"/>
              </a:rPr>
              <a:t>keys</a:t>
            </a:r>
            <a:r>
              <a:rPr lang="fr-FR" sz="1600" dirty="0">
                <a:solidFill>
                  <a:schemeClr val="tx1">
                    <a:lumMod val="50000"/>
                  </a:schemeClr>
                </a:solidFill>
                <a:latin typeface="Consolas" panose="020B0609020204030204" pitchFamily="49" charset="0"/>
              </a:rPr>
              <a:t>()</a:t>
            </a:r>
          </a:p>
          <a:p>
            <a:pPr algn="ctr"/>
            <a:r>
              <a:rPr lang="fr-FR" sz="1200" dirty="0">
                <a:solidFill>
                  <a:schemeClr val="tx1">
                    <a:lumMod val="50000"/>
                  </a:schemeClr>
                </a:solidFill>
                <a:latin typeface="Nunito Sans Light" pitchFamily="2" charset="0"/>
              </a:rPr>
              <a:t>Récupère la liste des clés du dictionnaire</a:t>
            </a:r>
          </a:p>
        </p:txBody>
      </p:sp>
      <p:sp>
        <p:nvSpPr>
          <p:cNvPr id="21" name="TextBox 20">
            <a:extLst>
              <a:ext uri="{FF2B5EF4-FFF2-40B4-BE49-F238E27FC236}">
                <a16:creationId xmlns:a16="http://schemas.microsoft.com/office/drawing/2014/main" id="{BCAEF540-B09C-1878-D0EB-67FDBB676527}"/>
              </a:ext>
            </a:extLst>
          </p:cNvPr>
          <p:cNvSpPr txBox="1"/>
          <p:nvPr/>
        </p:nvSpPr>
        <p:spPr>
          <a:xfrm>
            <a:off x="1029514" y="5071110"/>
            <a:ext cx="2473202" cy="784830"/>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La fonction </a:t>
            </a:r>
            <a:r>
              <a:rPr lang="es-ES" sz="1600" dirty="0" err="1">
                <a:solidFill>
                  <a:srgbClr val="FF8B00"/>
                </a:solidFill>
                <a:latin typeface="Consolas" panose="020B0609020204030204" pitchFamily="49" charset="0"/>
              </a:rPr>
              <a:t>len</a:t>
            </a:r>
            <a:r>
              <a:rPr lang="fr-FR" sz="1600" dirty="0">
                <a:solidFill>
                  <a:schemeClr val="tx1">
                    <a:lumMod val="50000"/>
                  </a:schemeClr>
                </a:solidFill>
                <a:latin typeface="Consolas" panose="020B0609020204030204" pitchFamily="49" charset="0"/>
              </a:rPr>
              <a:t>()</a:t>
            </a:r>
            <a:endParaRPr lang="fr-FR" sz="1600" dirty="0">
              <a:solidFill>
                <a:srgbClr val="F2F2F2">
                  <a:lumMod val="50000"/>
                </a:srgb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Récupère le nombre d’associations du dictionnaire</a:t>
            </a:r>
          </a:p>
        </p:txBody>
      </p:sp>
      <p:sp>
        <p:nvSpPr>
          <p:cNvPr id="12" name="TextBox 11">
            <a:extLst>
              <a:ext uri="{FF2B5EF4-FFF2-40B4-BE49-F238E27FC236}">
                <a16:creationId xmlns:a16="http://schemas.microsoft.com/office/drawing/2014/main" id="{E2846FB7-8264-FFBE-110E-76EFDF5FF758}"/>
              </a:ext>
            </a:extLst>
          </p:cNvPr>
          <p:cNvSpPr txBox="1"/>
          <p:nvPr/>
        </p:nvSpPr>
        <p:spPr>
          <a:xfrm>
            <a:off x="9034080" y="4223927"/>
            <a:ext cx="2755078" cy="1031051"/>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La fonction </a:t>
            </a:r>
            <a:r>
              <a:rPr lang="fr-FR" sz="1600" dirty="0">
                <a:solidFill>
                  <a:srgbClr val="00FF89"/>
                </a:solidFill>
                <a:latin typeface="Consolas" panose="020B0609020204030204" pitchFamily="49" charset="0"/>
              </a:rPr>
              <a:t>dictionnaire</a:t>
            </a:r>
            <a:r>
              <a:rPr lang="fr-FR" sz="1600" dirty="0">
                <a:solidFill>
                  <a:srgbClr val="F2F2F2">
                    <a:lumMod val="50000"/>
                  </a:srgbClr>
                </a:solidFill>
                <a:latin typeface="Consolas" panose="020B0609020204030204" pitchFamily="49" charset="0"/>
              </a:rPr>
              <a:t>.</a:t>
            </a:r>
            <a:r>
              <a:rPr lang="es-ES" sz="1600" dirty="0" err="1">
                <a:solidFill>
                  <a:srgbClr val="FF8B00"/>
                </a:solidFill>
                <a:latin typeface="Consolas" panose="020B0609020204030204" pitchFamily="49" charset="0"/>
              </a:rPr>
              <a:t>values</a:t>
            </a:r>
            <a:r>
              <a:rPr lang="fr-FR" sz="1600" dirty="0">
                <a:solidFill>
                  <a:srgbClr val="F2F2F2">
                    <a:lumMod val="50000"/>
                  </a:srgbClr>
                </a:solidFill>
                <a:latin typeface="Consolas" panose="020B0609020204030204" pitchFamily="49" charset="0"/>
              </a:rPr>
              <a:t>()</a:t>
            </a:r>
          </a:p>
          <a:p>
            <a:pPr lvl="0" algn="ctr"/>
            <a:r>
              <a:rPr lang="fr-FR" sz="1200" dirty="0">
                <a:solidFill>
                  <a:srgbClr val="F2F2F2">
                    <a:lumMod val="50000"/>
                  </a:srgbClr>
                </a:solidFill>
                <a:latin typeface="Nunito Sans Light" pitchFamily="2" charset="0"/>
              </a:rPr>
              <a:t>Récupère la liste des valeurs du dictionnaire</a:t>
            </a:r>
          </a:p>
        </p:txBody>
      </p:sp>
      <p:sp>
        <p:nvSpPr>
          <p:cNvPr id="6" name="TextBox 5">
            <a:extLst>
              <a:ext uri="{FF2B5EF4-FFF2-40B4-BE49-F238E27FC236}">
                <a16:creationId xmlns:a16="http://schemas.microsoft.com/office/drawing/2014/main" id="{2BB00E4B-B45B-A6D8-3EEC-03690E7C064B}"/>
              </a:ext>
            </a:extLst>
          </p:cNvPr>
          <p:cNvSpPr txBox="1"/>
          <p:nvPr/>
        </p:nvSpPr>
        <p:spPr>
          <a:xfrm>
            <a:off x="3966728" y="3779686"/>
            <a:ext cx="46033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es-E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es-ES"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calories</a:t>
            </a:r>
            <a:r>
              <a:rPr kumimoji="0" lang="es-ES"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es-E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keys</a:t>
            </a:r>
            <a:r>
              <a:rPr kumimoji="0" lang="es-E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endParaRPr kumimoji="0" lang="es-ES"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endParaRPr>
          </a:p>
        </p:txBody>
      </p:sp>
      <p:sp>
        <p:nvSpPr>
          <p:cNvPr id="8" name="TextBox 7">
            <a:extLst>
              <a:ext uri="{FF2B5EF4-FFF2-40B4-BE49-F238E27FC236}">
                <a16:creationId xmlns:a16="http://schemas.microsoft.com/office/drawing/2014/main" id="{01EED7AE-5D4A-80CF-591D-9150639CE48B}"/>
              </a:ext>
            </a:extLst>
          </p:cNvPr>
          <p:cNvSpPr txBox="1"/>
          <p:nvPr/>
        </p:nvSpPr>
        <p:spPr>
          <a:xfrm>
            <a:off x="3966728" y="4508621"/>
            <a:ext cx="46033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es-E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es-ES"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calories</a:t>
            </a:r>
            <a:r>
              <a:rPr kumimoji="0" lang="es-ES"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es-E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values</a:t>
            </a:r>
            <a:r>
              <a:rPr kumimoji="0" lang="es-E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endParaRPr kumimoji="0" lang="es-ES"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endParaRPr>
          </a:p>
        </p:txBody>
      </p:sp>
      <p:sp>
        <p:nvSpPr>
          <p:cNvPr id="13" name="TextBox 12">
            <a:extLst>
              <a:ext uri="{FF2B5EF4-FFF2-40B4-BE49-F238E27FC236}">
                <a16:creationId xmlns:a16="http://schemas.microsoft.com/office/drawing/2014/main" id="{E0106F0D-28AA-3619-3CFC-3FA388C30E9C}"/>
              </a:ext>
            </a:extLst>
          </p:cNvPr>
          <p:cNvSpPr txBox="1"/>
          <p:nvPr/>
        </p:nvSpPr>
        <p:spPr>
          <a:xfrm>
            <a:off x="3966728" y="5232693"/>
            <a:ext cx="46033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es-E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es-E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len</a:t>
            </a:r>
            <a:r>
              <a:rPr kumimoji="0" lang="es-E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es-ES"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calories</a:t>
            </a:r>
            <a:r>
              <a:rPr kumimoji="0" lang="es-E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es-ES" sz="2400" b="0" i="0" u="none" strike="noStrike" kern="1200" cap="none" spc="0" normalizeH="0" baseline="0" noProof="0" dirty="0">
                <a:ln>
                  <a:noFill/>
                </a:ln>
                <a:solidFill>
                  <a:srgbClr val="00FF89">
                    <a:lumMod val="50000"/>
                  </a:srgbClr>
                </a:solidFill>
                <a:effectLst/>
                <a:uLnTx/>
                <a:uFillTx/>
                <a:latin typeface="Consolas" panose="020B0609020204030204" pitchFamily="49" charset="0"/>
                <a:ea typeface="+mn-ea"/>
                <a:cs typeface="+mn-cs"/>
              </a:rPr>
              <a:t># 2</a:t>
            </a:r>
          </a:p>
        </p:txBody>
      </p:sp>
      <p:grpSp>
        <p:nvGrpSpPr>
          <p:cNvPr id="14" name="Group 13">
            <a:extLst>
              <a:ext uri="{FF2B5EF4-FFF2-40B4-BE49-F238E27FC236}">
                <a16:creationId xmlns:a16="http://schemas.microsoft.com/office/drawing/2014/main" id="{31C06385-37F1-2691-2E57-786621D53802}"/>
              </a:ext>
            </a:extLst>
          </p:cNvPr>
          <p:cNvGrpSpPr/>
          <p:nvPr/>
        </p:nvGrpSpPr>
        <p:grpSpPr>
          <a:xfrm>
            <a:off x="3966728" y="1952482"/>
            <a:ext cx="4603340" cy="1569660"/>
            <a:chOff x="3966728" y="1952482"/>
            <a:chExt cx="4603340" cy="1569660"/>
          </a:xfrm>
        </p:grpSpPr>
        <p:sp>
          <p:nvSpPr>
            <p:cNvPr id="4" name="TextBox 3">
              <a:extLst>
                <a:ext uri="{FF2B5EF4-FFF2-40B4-BE49-F238E27FC236}">
                  <a16:creationId xmlns:a16="http://schemas.microsoft.com/office/drawing/2014/main" id="{5109977C-424A-099C-961F-B771F20057BA}"/>
                </a:ext>
              </a:extLst>
            </p:cNvPr>
            <p:cNvSpPr txBox="1"/>
            <p:nvPr/>
          </p:nvSpPr>
          <p:spPr>
            <a:xfrm>
              <a:off x="3966728" y="1952482"/>
              <a:ext cx="4603340" cy="1569660"/>
            </a:xfrm>
            <a:prstGeom prst="rect">
              <a:avLst/>
            </a:prstGeom>
            <a:noFill/>
          </p:spPr>
          <p:txBody>
            <a:bodyPr wrap="square">
              <a:spAutoFit/>
            </a:bodyPr>
            <a:lstStyle/>
            <a:p>
              <a:r>
                <a:rPr lang="es-ES" sz="2400" dirty="0" err="1">
                  <a:solidFill>
                    <a:schemeClr val="accent3"/>
                  </a:solidFill>
                  <a:latin typeface="Consolas" panose="020B0609020204030204" pitchFamily="49" charset="0"/>
                </a:rPr>
                <a:t>calories</a:t>
              </a:r>
              <a:r>
                <a:rPr lang="es-ES" sz="2400" dirty="0">
                  <a:solidFill>
                    <a:schemeClr val="tx1">
                      <a:lumMod val="50000"/>
                    </a:schemeClr>
                  </a:solidFill>
                  <a:latin typeface="Consolas" panose="020B0609020204030204" pitchFamily="49" charset="0"/>
                </a:rPr>
                <a:t> = {</a:t>
              </a:r>
            </a:p>
            <a:p>
              <a:r>
                <a:rPr lang="es-ES" sz="2400" dirty="0">
                  <a:solidFill>
                    <a:schemeClr val="tx1">
                      <a:lumMod val="50000"/>
                    </a:schemeClr>
                  </a:solidFill>
                  <a:latin typeface="Consolas" panose="020B0609020204030204" pitchFamily="49" charset="0"/>
                </a:rPr>
                <a:t>    </a:t>
              </a:r>
              <a:r>
                <a:rPr lang="es-ES" sz="2400" dirty="0">
                  <a:solidFill>
                    <a:schemeClr val="accent5"/>
                  </a:solidFill>
                  <a:latin typeface="Consolas" panose="020B0609020204030204" pitchFamily="49" charset="0"/>
                </a:rPr>
                <a:t>"</a:t>
              </a:r>
              <a:r>
                <a:rPr lang="es-ES" sz="2400" dirty="0" err="1">
                  <a:solidFill>
                    <a:schemeClr val="accent5"/>
                  </a:solidFill>
                  <a:latin typeface="Consolas" panose="020B0609020204030204" pitchFamily="49" charset="0"/>
                </a:rPr>
                <a:t>BigMac</a:t>
              </a:r>
              <a:r>
                <a:rPr lang="es-ES" sz="2400" dirty="0">
                  <a:solidFill>
                    <a:schemeClr val="accent5"/>
                  </a:solidFill>
                  <a:latin typeface="Consolas" panose="020B0609020204030204" pitchFamily="49" charset="0"/>
                </a:rPr>
                <a:t>"</a:t>
              </a:r>
              <a:r>
                <a:rPr lang="es-ES" sz="2400" dirty="0">
                  <a:solidFill>
                    <a:schemeClr val="tx1">
                      <a:lumMod val="50000"/>
                    </a:schemeClr>
                  </a:solidFill>
                  <a:latin typeface="Consolas" panose="020B0609020204030204" pitchFamily="49" charset="0"/>
                </a:rPr>
                <a:t>: </a:t>
              </a:r>
              <a:r>
                <a:rPr lang="es-ES" sz="2400" dirty="0">
                  <a:solidFill>
                    <a:schemeClr val="accent4"/>
                  </a:solidFill>
                  <a:latin typeface="Consolas" panose="020B0609020204030204" pitchFamily="49" charset="0"/>
                </a:rPr>
                <a:t>257</a:t>
              </a:r>
              <a:r>
                <a:rPr lang="es-ES" sz="2400" dirty="0">
                  <a:solidFill>
                    <a:schemeClr val="tx1">
                      <a:lumMod val="50000"/>
                    </a:schemeClr>
                  </a:solidFill>
                  <a:latin typeface="Consolas" panose="020B0609020204030204" pitchFamily="49" charset="0"/>
                </a:rPr>
                <a:t>,</a:t>
              </a:r>
            </a:p>
            <a:p>
              <a:r>
                <a:rPr lang="es-ES" sz="2400" dirty="0">
                  <a:solidFill>
                    <a:schemeClr val="tx1">
                      <a:lumMod val="50000"/>
                    </a:schemeClr>
                  </a:solidFill>
                  <a:latin typeface="Consolas" panose="020B0609020204030204" pitchFamily="49" charset="0"/>
                </a:rPr>
                <a:t>    </a:t>
              </a:r>
              <a:r>
                <a:rPr lang="es-ES" sz="2400" dirty="0">
                  <a:solidFill>
                    <a:schemeClr val="accent5"/>
                  </a:solidFill>
                  <a:latin typeface="Consolas" panose="020B0609020204030204" pitchFamily="49" charset="0"/>
                </a:rPr>
                <a:t>"</a:t>
              </a:r>
              <a:r>
                <a:rPr lang="es-ES" sz="2400" dirty="0" err="1">
                  <a:solidFill>
                    <a:schemeClr val="accent5"/>
                  </a:solidFill>
                  <a:latin typeface="Consolas" panose="020B0609020204030204" pitchFamily="49" charset="0"/>
                </a:rPr>
                <a:t>SaladeCaesar</a:t>
              </a:r>
              <a:r>
                <a:rPr lang="es-ES" sz="2400" dirty="0">
                  <a:solidFill>
                    <a:schemeClr val="accent5"/>
                  </a:solidFill>
                  <a:latin typeface="Consolas" panose="020B0609020204030204" pitchFamily="49" charset="0"/>
                </a:rPr>
                <a:t>"</a:t>
              </a:r>
              <a:r>
                <a:rPr lang="es-ES" sz="2400" dirty="0">
                  <a:solidFill>
                    <a:schemeClr val="tx1">
                      <a:lumMod val="50000"/>
                    </a:schemeClr>
                  </a:solidFill>
                  <a:latin typeface="Consolas" panose="020B0609020204030204" pitchFamily="49" charset="0"/>
                </a:rPr>
                <a:t>: </a:t>
              </a:r>
              <a:r>
                <a:rPr lang="es-ES" sz="2400" dirty="0">
                  <a:solidFill>
                    <a:schemeClr val="accent4"/>
                  </a:solidFill>
                  <a:latin typeface="Consolas" panose="020B0609020204030204" pitchFamily="49" charset="0"/>
                </a:rPr>
                <a:t>44</a:t>
              </a:r>
            </a:p>
            <a:p>
              <a:r>
                <a:rPr lang="es-ES" sz="2400" dirty="0">
                  <a:solidFill>
                    <a:schemeClr val="tx1">
                      <a:lumMod val="50000"/>
                    </a:schemeClr>
                  </a:solidFill>
                  <a:latin typeface="Consolas" panose="020B0609020204030204" pitchFamily="49" charset="0"/>
                </a:rPr>
                <a:t>}</a:t>
              </a:r>
              <a:endParaRPr lang="es-ES" sz="2400" dirty="0">
                <a:solidFill>
                  <a:schemeClr val="accent3">
                    <a:lumMod val="50000"/>
                  </a:schemeClr>
                </a:solidFill>
                <a:latin typeface="Consolas" panose="020B0609020204030204" pitchFamily="49" charset="0"/>
              </a:endParaRPr>
            </a:p>
          </p:txBody>
        </p:sp>
        <p:cxnSp>
          <p:nvCxnSpPr>
            <p:cNvPr id="2" name="Straight Connector 1">
              <a:extLst>
                <a:ext uri="{FF2B5EF4-FFF2-40B4-BE49-F238E27FC236}">
                  <a16:creationId xmlns:a16="http://schemas.microsoft.com/office/drawing/2014/main" id="{AA659292-990F-2FBB-E53F-0BC047C41FD2}"/>
                </a:ext>
              </a:extLst>
            </p:cNvPr>
            <p:cNvCxnSpPr>
              <a:cxnSpLocks/>
            </p:cNvCxnSpPr>
            <p:nvPr/>
          </p:nvCxnSpPr>
          <p:spPr>
            <a:xfrm>
              <a:off x="4121150" y="2438400"/>
              <a:ext cx="0" cy="57912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581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12" grpId="0"/>
      <p:bldP spid="6" grpId="0"/>
      <p:bldP spid="8"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43A51E-84BC-340E-492E-B72CB51FA9B8}"/>
              </a:ext>
            </a:extLst>
          </p:cNvPr>
          <p:cNvSpPr>
            <a:spLocks noGrp="1"/>
          </p:cNvSpPr>
          <p:nvPr>
            <p:ph type="sldNum" sz="quarter" idx="11"/>
          </p:nvPr>
        </p:nvSpPr>
        <p:spPr/>
        <p:txBody>
          <a:bodyPr/>
          <a:lstStyle/>
          <a:p>
            <a:fld id="{52F3A71C-A943-4884-923F-65D9756AB03E}" type="slidenum">
              <a:rPr lang="en-US" smtClean="0"/>
              <a:pPr/>
              <a:t>42</a:t>
            </a:fld>
            <a:endParaRPr lang="en-US" dirty="0"/>
          </a:p>
        </p:txBody>
      </p:sp>
      <p:sp>
        <p:nvSpPr>
          <p:cNvPr id="3" name="Text Placeholder 2">
            <a:extLst>
              <a:ext uri="{FF2B5EF4-FFF2-40B4-BE49-F238E27FC236}">
                <a16:creationId xmlns:a16="http://schemas.microsoft.com/office/drawing/2014/main" id="{FAD3431F-C6BC-01BF-CB2D-025E038E28F5}"/>
              </a:ext>
            </a:extLst>
          </p:cNvPr>
          <p:cNvSpPr>
            <a:spLocks noGrp="1"/>
          </p:cNvSpPr>
          <p:nvPr>
            <p:ph type="body" sz="quarter" idx="12"/>
          </p:nvPr>
        </p:nvSpPr>
        <p:spPr/>
        <p:txBody>
          <a:bodyPr/>
          <a:lstStyle/>
          <a:p>
            <a:r>
              <a:rPr lang="en-US" dirty="0"/>
              <a:t>TP5</a:t>
            </a:r>
          </a:p>
        </p:txBody>
      </p:sp>
      <p:sp>
        <p:nvSpPr>
          <p:cNvPr id="4" name="Text Placeholder 3">
            <a:extLst>
              <a:ext uri="{FF2B5EF4-FFF2-40B4-BE49-F238E27FC236}">
                <a16:creationId xmlns:a16="http://schemas.microsoft.com/office/drawing/2014/main" id="{8992E6E3-F1B6-9A52-4A3F-D2609DA96536}"/>
              </a:ext>
            </a:extLst>
          </p:cNvPr>
          <p:cNvSpPr>
            <a:spLocks noGrp="1"/>
          </p:cNvSpPr>
          <p:nvPr>
            <p:ph type="body" sz="quarter" idx="13"/>
          </p:nvPr>
        </p:nvSpPr>
        <p:spPr/>
        <p:txBody>
          <a:bodyPr/>
          <a:lstStyle/>
          <a:p>
            <a:r>
              <a:rPr lang="en-US" dirty="0"/>
              <a:t>15 minutes</a:t>
            </a:r>
          </a:p>
        </p:txBody>
      </p:sp>
      <p:sp>
        <p:nvSpPr>
          <p:cNvPr id="5" name="Text Placeholder 4">
            <a:extLst>
              <a:ext uri="{FF2B5EF4-FFF2-40B4-BE49-F238E27FC236}">
                <a16:creationId xmlns:a16="http://schemas.microsoft.com/office/drawing/2014/main" id="{8B8EC9EC-BE26-C2CB-44A7-8567FB4C67F9}"/>
              </a:ext>
            </a:extLst>
          </p:cNvPr>
          <p:cNvSpPr>
            <a:spLocks noGrp="1"/>
          </p:cNvSpPr>
          <p:nvPr>
            <p:ph type="body" sz="quarter" idx="14"/>
          </p:nvPr>
        </p:nvSpPr>
        <p:spPr>
          <a:xfrm rot="1535881">
            <a:off x="2010098" y="975924"/>
            <a:ext cx="1453430" cy="812057"/>
          </a:xfrm>
        </p:spPr>
        <p:txBody>
          <a:bodyPr/>
          <a:lstStyle/>
          <a:p>
            <a:r>
              <a:rPr lang="fr-FR" dirty="0"/>
              <a:t>Système de login</a:t>
            </a:r>
          </a:p>
        </p:txBody>
      </p:sp>
      <p:sp>
        <p:nvSpPr>
          <p:cNvPr id="6" name="Text Placeholder 5">
            <a:extLst>
              <a:ext uri="{FF2B5EF4-FFF2-40B4-BE49-F238E27FC236}">
                <a16:creationId xmlns:a16="http://schemas.microsoft.com/office/drawing/2014/main" id="{CB26B04F-8236-D5D3-BE7D-D0099A1C9021}"/>
              </a:ext>
            </a:extLst>
          </p:cNvPr>
          <p:cNvSpPr>
            <a:spLocks noGrp="1"/>
          </p:cNvSpPr>
          <p:nvPr>
            <p:ph type="body" sz="quarter" idx="16"/>
          </p:nvPr>
        </p:nvSpPr>
        <p:spPr/>
        <p:txBody>
          <a:bodyPr/>
          <a:lstStyle/>
          <a:p>
            <a:r>
              <a:rPr lang="fr-FR" dirty="0"/>
              <a:t>Commencez par créer un dictionnaire contenant les utilisateurs</a:t>
            </a:r>
          </a:p>
          <a:p>
            <a:pPr lvl="1">
              <a:spcBef>
                <a:spcPts val="0"/>
              </a:spcBef>
              <a:spcAft>
                <a:spcPts val="600"/>
              </a:spcAft>
            </a:pPr>
            <a:r>
              <a:rPr lang="fr-FR" sz="1200" dirty="0">
                <a:latin typeface="Nunito Sans Light" panose="00000400000000000000" pitchFamily="2" charset="0"/>
              </a:rPr>
              <a:t>Les clés seront les </a:t>
            </a:r>
            <a:r>
              <a:rPr lang="fr-FR" sz="1200" dirty="0" err="1">
                <a:latin typeface="Nunito Sans Light" panose="00000400000000000000" pitchFamily="2" charset="0"/>
              </a:rPr>
              <a:t>username</a:t>
            </a:r>
            <a:endParaRPr lang="fr-FR" sz="1200" dirty="0">
              <a:latin typeface="Nunito Sans Light" panose="00000400000000000000" pitchFamily="2" charset="0"/>
            </a:endParaRPr>
          </a:p>
          <a:p>
            <a:pPr lvl="1">
              <a:spcBef>
                <a:spcPts val="0"/>
              </a:spcBef>
              <a:spcAft>
                <a:spcPts val="600"/>
              </a:spcAft>
            </a:pPr>
            <a:r>
              <a:rPr lang="fr-FR" sz="1200" dirty="0">
                <a:latin typeface="Nunito Sans Light" panose="00000400000000000000" pitchFamily="2" charset="0"/>
              </a:rPr>
              <a:t>Les valeurs seront les mots de passe</a:t>
            </a:r>
          </a:p>
          <a:p>
            <a:r>
              <a:rPr lang="fr-FR" dirty="0"/>
              <a:t>Demandez à l’utilisateur de saisir son </a:t>
            </a:r>
            <a:r>
              <a:rPr lang="fr-FR" dirty="0" err="1"/>
              <a:t>username</a:t>
            </a:r>
            <a:r>
              <a:rPr lang="fr-FR" dirty="0"/>
              <a:t> et mot de passe</a:t>
            </a:r>
          </a:p>
          <a:p>
            <a:r>
              <a:rPr lang="fr-FR" dirty="0"/>
              <a:t>Vérifiez si les deux sont correctes en même temps</a:t>
            </a:r>
          </a:p>
          <a:p>
            <a:pPr lvl="1">
              <a:spcBef>
                <a:spcPts val="0"/>
              </a:spcBef>
              <a:spcAft>
                <a:spcPts val="600"/>
              </a:spcAft>
            </a:pPr>
            <a:r>
              <a:rPr lang="fr-FR" sz="1200" dirty="0">
                <a:solidFill>
                  <a:schemeClr val="bg1">
                    <a:lumMod val="50000"/>
                  </a:schemeClr>
                </a:solidFill>
                <a:latin typeface="Nunito Sans Light" panose="00000400000000000000" pitchFamily="2" charset="0"/>
              </a:rPr>
              <a:t>Est-ce que le </a:t>
            </a:r>
            <a:r>
              <a:rPr lang="fr-FR" sz="1200" dirty="0" err="1">
                <a:solidFill>
                  <a:schemeClr val="bg1">
                    <a:lumMod val="50000"/>
                  </a:schemeClr>
                </a:solidFill>
                <a:latin typeface="Nunito Sans Light" panose="00000400000000000000" pitchFamily="2" charset="0"/>
              </a:rPr>
              <a:t>username</a:t>
            </a:r>
            <a:r>
              <a:rPr lang="fr-FR" sz="1200" dirty="0">
                <a:solidFill>
                  <a:schemeClr val="bg1">
                    <a:lumMod val="50000"/>
                  </a:schemeClr>
                </a:solidFill>
                <a:latin typeface="Nunito Sans Light" panose="00000400000000000000" pitchFamily="2" charset="0"/>
              </a:rPr>
              <a:t> existe dans le dictionnaire ?</a:t>
            </a:r>
          </a:p>
          <a:p>
            <a:pPr lvl="1">
              <a:spcBef>
                <a:spcPts val="0"/>
              </a:spcBef>
              <a:spcAft>
                <a:spcPts val="600"/>
              </a:spcAft>
            </a:pPr>
            <a:r>
              <a:rPr lang="fr-FR" sz="1200" dirty="0">
                <a:solidFill>
                  <a:schemeClr val="bg1">
                    <a:lumMod val="50000"/>
                  </a:schemeClr>
                </a:solidFill>
                <a:latin typeface="Nunito Sans Light" panose="00000400000000000000" pitchFamily="2" charset="0"/>
              </a:rPr>
              <a:t>Si oui, est ce que le mot de passe du dictionnaire est le même que celui saisi ?</a:t>
            </a:r>
          </a:p>
          <a:p>
            <a:r>
              <a:rPr lang="fr-FR" dirty="0"/>
              <a:t>Affichez des messages selon les informations reçues</a:t>
            </a:r>
          </a:p>
        </p:txBody>
      </p:sp>
      <p:pic>
        <p:nvPicPr>
          <p:cNvPr id="15" name="Picture Placeholder 14">
            <a:extLst>
              <a:ext uri="{FF2B5EF4-FFF2-40B4-BE49-F238E27FC236}">
                <a16:creationId xmlns:a16="http://schemas.microsoft.com/office/drawing/2014/main" id="{6DF46151-E9E0-4ABB-F530-6B0B16AD35DD}"/>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83446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LA BOUCLE FOR</a:t>
            </a:r>
          </a:p>
        </p:txBody>
      </p:sp>
      <p:sp>
        <p:nvSpPr>
          <p:cNvPr id="5" name="TextBox 4">
            <a:extLst>
              <a:ext uri="{FF2B5EF4-FFF2-40B4-BE49-F238E27FC236}">
                <a16:creationId xmlns:a16="http://schemas.microsoft.com/office/drawing/2014/main" id="{F780FC44-69E4-AF98-CBB7-8414FBED12E9}"/>
              </a:ext>
            </a:extLst>
          </p:cNvPr>
          <p:cNvSpPr txBox="1"/>
          <p:nvPr/>
        </p:nvSpPr>
        <p:spPr>
          <a:xfrm>
            <a:off x="1684540" y="1639656"/>
            <a:ext cx="4052368" cy="784830"/>
          </a:xfrm>
          <a:prstGeom prst="rect">
            <a:avLst/>
          </a:prstGeom>
          <a:noFill/>
        </p:spPr>
        <p:txBody>
          <a:bodyPr wrap="square" rtlCol="0">
            <a:spAutoFit/>
          </a:bodyPr>
          <a:lstStyle/>
          <a:p>
            <a:pPr algn="ctr">
              <a:spcAft>
                <a:spcPts val="600"/>
              </a:spcAft>
            </a:pPr>
            <a:r>
              <a:rPr lang="fr-FR" sz="1600" dirty="0">
                <a:latin typeface="Nunito Sans" pitchFamily="2" charset="0"/>
              </a:rPr>
              <a:t>La boucle for</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 de parcourir chaque élément d’une liste ou chaque clé d’un dictionnaire en exécutant un bloc de code</a:t>
            </a:r>
          </a:p>
        </p:txBody>
      </p:sp>
      <p:grpSp>
        <p:nvGrpSpPr>
          <p:cNvPr id="75" name="Group 74">
            <a:extLst>
              <a:ext uri="{FF2B5EF4-FFF2-40B4-BE49-F238E27FC236}">
                <a16:creationId xmlns:a16="http://schemas.microsoft.com/office/drawing/2014/main" id="{32B21E4E-CEDF-78C5-1440-CA1AFFFA94E2}"/>
              </a:ext>
            </a:extLst>
          </p:cNvPr>
          <p:cNvGrpSpPr/>
          <p:nvPr/>
        </p:nvGrpSpPr>
        <p:grpSpPr>
          <a:xfrm>
            <a:off x="6982296" y="3751418"/>
            <a:ext cx="2239010" cy="549994"/>
            <a:chOff x="7048971" y="3896486"/>
            <a:chExt cx="2239010" cy="549994"/>
          </a:xfrm>
        </p:grpSpPr>
        <p:sp>
          <p:nvSpPr>
            <p:cNvPr id="11" name="TextBox 10">
              <a:extLst>
                <a:ext uri="{FF2B5EF4-FFF2-40B4-BE49-F238E27FC236}">
                  <a16:creationId xmlns:a16="http://schemas.microsoft.com/office/drawing/2014/main" id="{527AEF4D-89D7-8107-AD9C-C8F821AA4157}"/>
                </a:ext>
              </a:extLst>
            </p:cNvPr>
            <p:cNvSpPr txBox="1"/>
            <p:nvPr/>
          </p:nvSpPr>
          <p:spPr>
            <a:xfrm>
              <a:off x="7048971" y="3940651"/>
              <a:ext cx="2239010"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14" name="Rectangle: Rounded Corners 13">
              <a:extLst>
                <a:ext uri="{FF2B5EF4-FFF2-40B4-BE49-F238E27FC236}">
                  <a16:creationId xmlns:a16="http://schemas.microsoft.com/office/drawing/2014/main" id="{9F014694-6C6B-9435-3059-0879C7F873B6}"/>
                </a:ext>
              </a:extLst>
            </p:cNvPr>
            <p:cNvSpPr/>
            <p:nvPr/>
          </p:nvSpPr>
          <p:spPr>
            <a:xfrm>
              <a:off x="8201984" y="3896486"/>
              <a:ext cx="556850" cy="54999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fr-FR" sz="2400" dirty="0">
                  <a:solidFill>
                    <a:srgbClr val="00FF89"/>
                  </a:solidFill>
                  <a:latin typeface="Consolas" panose="020B0609020204030204" pitchFamily="49" charset="0"/>
                </a:rPr>
                <a:t>n</a:t>
              </a:r>
              <a:endParaRPr lang="en-US" dirty="0">
                <a:solidFill>
                  <a:schemeClr val="accent3"/>
                </a:solidFill>
                <a:latin typeface="Consolas" panose="020B0609020204030204" pitchFamily="49" charset="0"/>
              </a:endParaRPr>
            </a:p>
          </p:txBody>
        </p:sp>
      </p:grpSp>
      <p:grpSp>
        <p:nvGrpSpPr>
          <p:cNvPr id="21" name="Group 20">
            <a:extLst>
              <a:ext uri="{FF2B5EF4-FFF2-40B4-BE49-F238E27FC236}">
                <a16:creationId xmlns:a16="http://schemas.microsoft.com/office/drawing/2014/main" id="{EB2ED29A-5F4B-5D1F-5686-522CA6F0D18A}"/>
              </a:ext>
            </a:extLst>
          </p:cNvPr>
          <p:cNvGrpSpPr/>
          <p:nvPr/>
        </p:nvGrpSpPr>
        <p:grpSpPr>
          <a:xfrm>
            <a:off x="7025884" y="1874152"/>
            <a:ext cx="3527816" cy="550334"/>
            <a:chOff x="7730734" y="2943225"/>
            <a:chExt cx="3527816" cy="550334"/>
          </a:xfrm>
        </p:grpSpPr>
        <p:sp>
          <p:nvSpPr>
            <p:cNvPr id="8" name="Rectangle: Rounded Corners 7">
              <a:extLst>
                <a:ext uri="{FF2B5EF4-FFF2-40B4-BE49-F238E27FC236}">
                  <a16:creationId xmlns:a16="http://schemas.microsoft.com/office/drawing/2014/main" id="{C8765D7B-DAD5-8A2B-F417-6ABC230F67FE}"/>
                </a:ext>
              </a:extLst>
            </p:cNvPr>
            <p:cNvSpPr/>
            <p:nvPr/>
          </p:nvSpPr>
          <p:spPr>
            <a:xfrm>
              <a:off x="7730734" y="2943225"/>
              <a:ext cx="3527816" cy="55033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t"/>
            <a:lstStyle/>
            <a:p>
              <a:endParaRPr lang="en-US" dirty="0">
                <a:solidFill>
                  <a:schemeClr val="accent3"/>
                </a:solidFill>
                <a:latin typeface="Consolas" panose="020B0609020204030204" pitchFamily="49" charset="0"/>
              </a:endParaRPr>
            </a:p>
          </p:txBody>
        </p:sp>
        <p:sp>
          <p:nvSpPr>
            <p:cNvPr id="10" name="Rectangle: Rounded Corners 9">
              <a:extLst>
                <a:ext uri="{FF2B5EF4-FFF2-40B4-BE49-F238E27FC236}">
                  <a16:creationId xmlns:a16="http://schemas.microsoft.com/office/drawing/2014/main" id="{4D9FD4B1-9169-77E7-597E-07BA3729DBC0}"/>
                </a:ext>
              </a:extLst>
            </p:cNvPr>
            <p:cNvSpPr/>
            <p:nvPr/>
          </p:nvSpPr>
          <p:spPr>
            <a:xfrm>
              <a:off x="7779884" y="2987730"/>
              <a:ext cx="649242"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5</a:t>
              </a:r>
            </a:p>
          </p:txBody>
        </p:sp>
        <p:sp>
          <p:nvSpPr>
            <p:cNvPr id="12" name="Rectangle: Rounded Corners 11">
              <a:extLst>
                <a:ext uri="{FF2B5EF4-FFF2-40B4-BE49-F238E27FC236}">
                  <a16:creationId xmlns:a16="http://schemas.microsoft.com/office/drawing/2014/main" id="{14AB2647-33A0-7B31-B217-E609FE665FF3}"/>
                </a:ext>
              </a:extLst>
            </p:cNvPr>
            <p:cNvSpPr/>
            <p:nvPr/>
          </p:nvSpPr>
          <p:spPr>
            <a:xfrm>
              <a:off x="8475680" y="2987730"/>
              <a:ext cx="649242"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67</a:t>
              </a:r>
            </a:p>
          </p:txBody>
        </p:sp>
        <p:sp>
          <p:nvSpPr>
            <p:cNvPr id="13" name="Rectangle: Rounded Corners 12">
              <a:extLst>
                <a:ext uri="{FF2B5EF4-FFF2-40B4-BE49-F238E27FC236}">
                  <a16:creationId xmlns:a16="http://schemas.microsoft.com/office/drawing/2014/main" id="{F65FA34B-BB74-B7B5-9957-09065677E748}"/>
                </a:ext>
              </a:extLst>
            </p:cNvPr>
            <p:cNvSpPr/>
            <p:nvPr/>
          </p:nvSpPr>
          <p:spPr>
            <a:xfrm>
              <a:off x="9171476" y="2987730"/>
              <a:ext cx="649242"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12</a:t>
              </a:r>
            </a:p>
          </p:txBody>
        </p:sp>
        <p:sp>
          <p:nvSpPr>
            <p:cNvPr id="18" name="Rectangle: Rounded Corners 17">
              <a:extLst>
                <a:ext uri="{FF2B5EF4-FFF2-40B4-BE49-F238E27FC236}">
                  <a16:creationId xmlns:a16="http://schemas.microsoft.com/office/drawing/2014/main" id="{5E4D42CF-D246-7965-1B4E-AD7F71E26934}"/>
                </a:ext>
              </a:extLst>
            </p:cNvPr>
            <p:cNvSpPr/>
            <p:nvPr/>
          </p:nvSpPr>
          <p:spPr>
            <a:xfrm>
              <a:off x="9867272" y="2987730"/>
              <a:ext cx="649242"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104</a:t>
              </a:r>
            </a:p>
          </p:txBody>
        </p:sp>
        <p:sp>
          <p:nvSpPr>
            <p:cNvPr id="19" name="Rectangle: Rounded Corners 18">
              <a:extLst>
                <a:ext uri="{FF2B5EF4-FFF2-40B4-BE49-F238E27FC236}">
                  <a16:creationId xmlns:a16="http://schemas.microsoft.com/office/drawing/2014/main" id="{21E51D6F-5207-D84E-6F40-7F3BCF73E75E}"/>
                </a:ext>
              </a:extLst>
            </p:cNvPr>
            <p:cNvSpPr/>
            <p:nvPr/>
          </p:nvSpPr>
          <p:spPr>
            <a:xfrm>
              <a:off x="10563068" y="2987730"/>
              <a:ext cx="649242"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3</a:t>
              </a:r>
            </a:p>
          </p:txBody>
        </p:sp>
      </p:grpSp>
      <p:cxnSp>
        <p:nvCxnSpPr>
          <p:cNvPr id="26" name="Connector: Curved 25">
            <a:extLst>
              <a:ext uri="{FF2B5EF4-FFF2-40B4-BE49-F238E27FC236}">
                <a16:creationId xmlns:a16="http://schemas.microsoft.com/office/drawing/2014/main" id="{3A05ABAB-B851-0BF4-0F42-8147E405435F}"/>
              </a:ext>
            </a:extLst>
          </p:cNvPr>
          <p:cNvCxnSpPr>
            <a:cxnSpLocks/>
            <a:stCxn id="10" idx="0"/>
            <a:endCxn id="12" idx="0"/>
          </p:cNvCxnSpPr>
          <p:nvPr/>
        </p:nvCxnSpPr>
        <p:spPr>
          <a:xfrm rot="5400000" flipH="1" flipV="1">
            <a:off x="7747553" y="1570759"/>
            <a:ext cx="12700" cy="695796"/>
          </a:xfrm>
          <a:prstGeom prst="curvedConnector3">
            <a:avLst>
              <a:gd name="adj1" fmla="val 18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4A1B51FB-5DFD-1676-ECC3-3C975335034C}"/>
              </a:ext>
            </a:extLst>
          </p:cNvPr>
          <p:cNvCxnSpPr>
            <a:cxnSpLocks/>
            <a:stCxn id="12" idx="2"/>
            <a:endCxn id="13" idx="2"/>
          </p:cNvCxnSpPr>
          <p:nvPr/>
        </p:nvCxnSpPr>
        <p:spPr>
          <a:xfrm rot="16200000" flipH="1">
            <a:off x="8443349" y="2032424"/>
            <a:ext cx="12700" cy="695796"/>
          </a:xfrm>
          <a:prstGeom prst="curvedConnector3">
            <a:avLst>
              <a:gd name="adj1" fmla="val 18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FE00AB-2745-2727-3EBA-8B1FB3CE8537}"/>
              </a:ext>
            </a:extLst>
          </p:cNvPr>
          <p:cNvCxnSpPr>
            <a:cxnSpLocks/>
            <a:stCxn id="13" idx="0"/>
            <a:endCxn id="18" idx="0"/>
          </p:cNvCxnSpPr>
          <p:nvPr/>
        </p:nvCxnSpPr>
        <p:spPr>
          <a:xfrm rot="5400000" flipH="1" flipV="1">
            <a:off x="9139145" y="1570759"/>
            <a:ext cx="12700" cy="695796"/>
          </a:xfrm>
          <a:prstGeom prst="curvedConnector3">
            <a:avLst>
              <a:gd name="adj1" fmla="val 18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6BEB71F8-0ECF-9F88-81FE-B2EFC22CBEB3}"/>
              </a:ext>
            </a:extLst>
          </p:cNvPr>
          <p:cNvCxnSpPr>
            <a:cxnSpLocks/>
            <a:stCxn id="18" idx="2"/>
            <a:endCxn id="19" idx="2"/>
          </p:cNvCxnSpPr>
          <p:nvPr/>
        </p:nvCxnSpPr>
        <p:spPr>
          <a:xfrm rot="16200000" flipH="1">
            <a:off x="9834941" y="2032424"/>
            <a:ext cx="12700" cy="695796"/>
          </a:xfrm>
          <a:prstGeom prst="curvedConnector3">
            <a:avLst>
              <a:gd name="adj1" fmla="val 18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ADCBEEA1-5A05-4650-B2AF-CBA48740DEBB}"/>
              </a:ext>
            </a:extLst>
          </p:cNvPr>
          <p:cNvGrpSpPr/>
          <p:nvPr/>
        </p:nvGrpSpPr>
        <p:grpSpPr>
          <a:xfrm>
            <a:off x="6978327" y="4347940"/>
            <a:ext cx="4418072" cy="559518"/>
            <a:chOff x="7045002" y="4493008"/>
            <a:chExt cx="4418072" cy="559518"/>
          </a:xfrm>
        </p:grpSpPr>
        <p:sp>
          <p:nvSpPr>
            <p:cNvPr id="16" name="TextBox 15">
              <a:extLst>
                <a:ext uri="{FF2B5EF4-FFF2-40B4-BE49-F238E27FC236}">
                  <a16:creationId xmlns:a16="http://schemas.microsoft.com/office/drawing/2014/main" id="{1A757371-117B-5404-3980-1EA8302B3676}"/>
                </a:ext>
              </a:extLst>
            </p:cNvPr>
            <p:cNvSpPr txBox="1"/>
            <p:nvPr/>
          </p:nvSpPr>
          <p:spPr>
            <a:xfrm>
              <a:off x="7045002" y="4546698"/>
              <a:ext cx="4217142"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chemeClr val="accent1"/>
                  </a:solidFill>
                  <a:effectLst/>
                  <a:uLnTx/>
                  <a:uFillTx/>
                  <a:latin typeface="Consolas" panose="020B0609020204030204" pitchFamily="49" charset="0"/>
                  <a:ea typeface="+mn-ea"/>
                  <a:cs typeface="+mn-cs"/>
                </a:rPr>
                <a:t>if</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p>
          </p:txBody>
        </p:sp>
        <p:sp>
          <p:nvSpPr>
            <p:cNvPr id="46" name="Rectangle: Rounded Corners 45">
              <a:extLst>
                <a:ext uri="{FF2B5EF4-FFF2-40B4-BE49-F238E27FC236}">
                  <a16:creationId xmlns:a16="http://schemas.microsoft.com/office/drawing/2014/main" id="{213A1E42-FAEC-741E-A20C-B689EB38B748}"/>
                </a:ext>
              </a:extLst>
            </p:cNvPr>
            <p:cNvSpPr/>
            <p:nvPr/>
          </p:nvSpPr>
          <p:spPr>
            <a:xfrm>
              <a:off x="7620532" y="4493008"/>
              <a:ext cx="556850" cy="54999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fr-FR" sz="2400" dirty="0">
                  <a:solidFill>
                    <a:srgbClr val="00FF89"/>
                  </a:solidFill>
                  <a:latin typeface="Consolas" panose="020B0609020204030204" pitchFamily="49" charset="0"/>
                </a:rPr>
                <a:t>n</a:t>
              </a:r>
              <a:endParaRPr lang="en-US" dirty="0">
                <a:solidFill>
                  <a:schemeClr val="accent3"/>
                </a:solidFill>
                <a:latin typeface="Consolas" panose="020B0609020204030204" pitchFamily="49" charset="0"/>
              </a:endParaRPr>
            </a:p>
          </p:txBody>
        </p:sp>
        <p:sp>
          <p:nvSpPr>
            <p:cNvPr id="47" name="Rectangle: Rounded Corners 46">
              <a:extLst>
                <a:ext uri="{FF2B5EF4-FFF2-40B4-BE49-F238E27FC236}">
                  <a16:creationId xmlns:a16="http://schemas.microsoft.com/office/drawing/2014/main" id="{BF4DA878-8638-BD8F-9E93-C6A403B80AC1}"/>
                </a:ext>
              </a:extLst>
            </p:cNvPr>
            <p:cNvSpPr/>
            <p:nvPr/>
          </p:nvSpPr>
          <p:spPr>
            <a:xfrm>
              <a:off x="8829111" y="4502532"/>
              <a:ext cx="2633963" cy="54999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kumimoji="0" lang="fr-FR" sz="2400" b="0" i="0" u="none" strike="noStrike" kern="1200" cap="none" spc="0" normalizeH="0" baseline="0" noProof="0" dirty="0" err="1">
                  <a:ln>
                    <a:noFill/>
                  </a:ln>
                  <a:solidFill>
                    <a:schemeClr val="accent3"/>
                  </a:solidFill>
                  <a:effectLst/>
                  <a:uLnTx/>
                  <a:uFillTx/>
                  <a:latin typeface="Consolas" panose="020B0609020204030204" pitchFamily="49" charset="0"/>
                  <a:ea typeface="+mn-ea"/>
                  <a:cs typeface="+mn-cs"/>
                </a:rPr>
                <a:t>dernierElement</a:t>
              </a:r>
              <a:endParaRPr lang="en-US" dirty="0">
                <a:solidFill>
                  <a:schemeClr val="accent3"/>
                </a:solidFill>
                <a:latin typeface="Consolas" panose="020B0609020204030204" pitchFamily="49" charset="0"/>
              </a:endParaRPr>
            </a:p>
          </p:txBody>
        </p:sp>
      </p:grpSp>
      <p:sp>
        <p:nvSpPr>
          <p:cNvPr id="48" name="TextBox 47">
            <a:extLst>
              <a:ext uri="{FF2B5EF4-FFF2-40B4-BE49-F238E27FC236}">
                <a16:creationId xmlns:a16="http://schemas.microsoft.com/office/drawing/2014/main" id="{15288F04-D35D-A2EA-14BD-C05A2FCBFD61}"/>
              </a:ext>
            </a:extLst>
          </p:cNvPr>
          <p:cNvSpPr txBox="1"/>
          <p:nvPr/>
        </p:nvSpPr>
        <p:spPr>
          <a:xfrm>
            <a:off x="6978327" y="5007674"/>
            <a:ext cx="4842197"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chemeClr val="accent1"/>
                </a:solidFill>
                <a:effectLst/>
                <a:uLnTx/>
                <a:uFillTx/>
                <a:latin typeface="Consolas" panose="020B0609020204030204" pitchFamily="49" charset="0"/>
                <a:ea typeface="+mn-ea"/>
                <a:cs typeface="+mn-cs"/>
              </a:rPr>
              <a:t>else</a:t>
            </a:r>
            <a:endParaRPr kumimoji="0" lang="fr-FR" sz="2400" b="0" i="0" u="none" strike="noStrike" kern="1200" cap="none" spc="0" normalizeH="0" baseline="0" noProof="0" dirty="0">
              <a:ln>
                <a:noFill/>
              </a:ln>
              <a:solidFill>
                <a:schemeClr val="accent1"/>
              </a:solidFill>
              <a:effectLst/>
              <a:uLnTx/>
              <a:uFillTx/>
              <a:latin typeface="Consolas" panose="020B0609020204030204" pitchFamily="49" charset="0"/>
              <a:ea typeface="+mn-ea"/>
              <a:cs typeface="+mn-cs"/>
            </a:endParaRPr>
          </a:p>
        </p:txBody>
      </p:sp>
      <p:grpSp>
        <p:nvGrpSpPr>
          <p:cNvPr id="74" name="Group 73">
            <a:extLst>
              <a:ext uri="{FF2B5EF4-FFF2-40B4-BE49-F238E27FC236}">
                <a16:creationId xmlns:a16="http://schemas.microsoft.com/office/drawing/2014/main" id="{EFD8E5E3-5730-0E98-A7A6-207E7A51AB69}"/>
              </a:ext>
            </a:extLst>
          </p:cNvPr>
          <p:cNvGrpSpPr/>
          <p:nvPr/>
        </p:nvGrpSpPr>
        <p:grpSpPr>
          <a:xfrm>
            <a:off x="7025884" y="3152917"/>
            <a:ext cx="3880241" cy="552165"/>
            <a:chOff x="7092559" y="3297985"/>
            <a:chExt cx="3880241" cy="552165"/>
          </a:xfrm>
        </p:grpSpPr>
        <p:sp>
          <p:nvSpPr>
            <p:cNvPr id="9" name="Rectangle: Rounded Corners 8">
              <a:extLst>
                <a:ext uri="{FF2B5EF4-FFF2-40B4-BE49-F238E27FC236}">
                  <a16:creationId xmlns:a16="http://schemas.microsoft.com/office/drawing/2014/main" id="{C1C6529E-20DB-0E3D-FBB7-FF034C3C2669}"/>
                </a:ext>
              </a:extLst>
            </p:cNvPr>
            <p:cNvSpPr/>
            <p:nvPr/>
          </p:nvSpPr>
          <p:spPr>
            <a:xfrm>
              <a:off x="7092559" y="3297985"/>
              <a:ext cx="556849" cy="54999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fr-FR" sz="2400" dirty="0">
                  <a:solidFill>
                    <a:srgbClr val="00FF89"/>
                  </a:solidFill>
                  <a:latin typeface="Consolas" panose="020B0609020204030204" pitchFamily="49" charset="0"/>
                </a:rPr>
                <a:t>n</a:t>
              </a:r>
              <a:endParaRPr lang="en-US" dirty="0">
                <a:solidFill>
                  <a:schemeClr val="accent3"/>
                </a:solidFill>
                <a:latin typeface="Consolas" panose="020B0609020204030204" pitchFamily="49" charset="0"/>
              </a:endParaRPr>
            </a:p>
          </p:txBody>
        </p:sp>
        <p:sp>
          <p:nvSpPr>
            <p:cNvPr id="57" name="TextBox 56">
              <a:extLst>
                <a:ext uri="{FF2B5EF4-FFF2-40B4-BE49-F238E27FC236}">
                  <a16:creationId xmlns:a16="http://schemas.microsoft.com/office/drawing/2014/main" id="{6268254F-C219-3B03-39F5-9E58CC7A0820}"/>
                </a:ext>
              </a:extLst>
            </p:cNvPr>
            <p:cNvSpPr txBox="1"/>
            <p:nvPr/>
          </p:nvSpPr>
          <p:spPr>
            <a:xfrm>
              <a:off x="7704490" y="3336608"/>
              <a:ext cx="344136"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E5B33AC6-E8C5-9F76-520A-B70E0AF14633}"/>
                </a:ext>
              </a:extLst>
            </p:cNvPr>
            <p:cNvSpPr/>
            <p:nvPr/>
          </p:nvSpPr>
          <p:spPr>
            <a:xfrm>
              <a:off x="8108809" y="3300156"/>
              <a:ext cx="2863991" cy="54999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kumimoji="0" lang="fr-FR" sz="2400" b="0" i="0" u="none" strike="noStrike" kern="1200" cap="none" spc="0" normalizeH="0" baseline="0" noProof="0" dirty="0" err="1">
                  <a:ln>
                    <a:noFill/>
                  </a:ln>
                  <a:solidFill>
                    <a:schemeClr val="accent3"/>
                  </a:solidFill>
                  <a:effectLst/>
                  <a:uLnTx/>
                  <a:uFillTx/>
                  <a:latin typeface="Consolas" panose="020B0609020204030204" pitchFamily="49" charset="0"/>
                  <a:ea typeface="+mn-ea"/>
                  <a:cs typeface="+mn-cs"/>
                </a:rPr>
                <a:t>prochainElement</a:t>
              </a:r>
              <a:endParaRPr lang="en-US" dirty="0">
                <a:solidFill>
                  <a:schemeClr val="accent3"/>
                </a:solidFill>
                <a:latin typeface="Consolas" panose="020B0609020204030204" pitchFamily="49" charset="0"/>
              </a:endParaRPr>
            </a:p>
          </p:txBody>
        </p:sp>
      </p:grpSp>
      <p:cxnSp>
        <p:nvCxnSpPr>
          <p:cNvPr id="60" name="Connector: Curved 59">
            <a:extLst>
              <a:ext uri="{FF2B5EF4-FFF2-40B4-BE49-F238E27FC236}">
                <a16:creationId xmlns:a16="http://schemas.microsoft.com/office/drawing/2014/main" id="{9F8A6D25-E7F2-536D-637B-DA63EFC29737}"/>
              </a:ext>
            </a:extLst>
          </p:cNvPr>
          <p:cNvCxnSpPr>
            <a:cxnSpLocks/>
            <a:stCxn id="58" idx="0"/>
            <a:endCxn id="10" idx="2"/>
          </p:cNvCxnSpPr>
          <p:nvPr/>
        </p:nvCxnSpPr>
        <p:spPr>
          <a:xfrm rot="16200000" flipV="1">
            <a:off x="8049510" y="1730467"/>
            <a:ext cx="774766" cy="2074475"/>
          </a:xfrm>
          <a:prstGeom prst="curvedConnector3">
            <a:avLst>
              <a:gd name="adj1" fmla="val 3401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38C1BA5C-531C-3560-E56B-E15136D92E62}"/>
              </a:ext>
            </a:extLst>
          </p:cNvPr>
          <p:cNvCxnSpPr>
            <a:cxnSpLocks/>
          </p:cNvCxnSpPr>
          <p:nvPr/>
        </p:nvCxnSpPr>
        <p:spPr>
          <a:xfrm rot="10800000" flipH="1">
            <a:off x="6930701" y="3427915"/>
            <a:ext cx="47557" cy="1204549"/>
          </a:xfrm>
          <a:prstGeom prst="curvedConnector3">
            <a:avLst>
              <a:gd name="adj1" fmla="val -48068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67C04EB-3021-60AB-AB17-9B2E3B5F1AA5}"/>
              </a:ext>
            </a:extLst>
          </p:cNvPr>
          <p:cNvSpPr txBox="1"/>
          <p:nvPr/>
        </p:nvSpPr>
        <p:spPr>
          <a:xfrm>
            <a:off x="6978258" y="5623529"/>
            <a:ext cx="4956625" cy="830997"/>
          </a:xfrm>
          <a:prstGeom prst="rect">
            <a:avLst/>
          </a:prstGeom>
          <a:noFill/>
        </p:spPr>
        <p:txBody>
          <a:bodyPr wrap="square">
            <a:spAutoFit/>
          </a:bodyPr>
          <a:lstStyle/>
          <a:p>
            <a:r>
              <a:rPr kumimoji="0" lang="fr-FR"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"fin de la liste"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r>
              <a:rPr lang="fr-FR" sz="2400" dirty="0">
                <a:solidFill>
                  <a:srgbClr val="F2F2F2">
                    <a:lumMod val="50000"/>
                  </a:srgbClr>
                </a:solidFill>
                <a:latin typeface="Consolas" panose="020B0609020204030204" pitchFamily="49" charset="0"/>
              </a:rPr>
              <a:t>    ...</a:t>
            </a:r>
            <a:r>
              <a:rPr kumimoji="0" lang="fr-FR"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 </a:t>
            </a:r>
            <a:endParaRPr lang="en-US" dirty="0"/>
          </a:p>
        </p:txBody>
      </p:sp>
      <p:cxnSp>
        <p:nvCxnSpPr>
          <p:cNvPr id="71" name="Connector: Curved 70">
            <a:extLst>
              <a:ext uri="{FF2B5EF4-FFF2-40B4-BE49-F238E27FC236}">
                <a16:creationId xmlns:a16="http://schemas.microsoft.com/office/drawing/2014/main" id="{AB58603A-47C7-3DF7-4B21-3F6C51C314E6}"/>
              </a:ext>
            </a:extLst>
          </p:cNvPr>
          <p:cNvCxnSpPr>
            <a:cxnSpLocks/>
          </p:cNvCxnSpPr>
          <p:nvPr/>
        </p:nvCxnSpPr>
        <p:spPr>
          <a:xfrm rot="10800000" flipV="1">
            <a:off x="6930634" y="5238506"/>
            <a:ext cx="69" cy="615855"/>
          </a:xfrm>
          <a:prstGeom prst="curvedConnector3">
            <a:avLst>
              <a:gd name="adj1" fmla="val 33140434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642E131-20AA-633A-F0A7-D53B54F3A266}"/>
              </a:ext>
            </a:extLst>
          </p:cNvPr>
          <p:cNvGrpSpPr/>
          <p:nvPr/>
        </p:nvGrpSpPr>
        <p:grpSpPr>
          <a:xfrm>
            <a:off x="998097" y="2784433"/>
            <a:ext cx="5423612" cy="3046988"/>
            <a:chOff x="998097" y="2784433"/>
            <a:chExt cx="5423612" cy="3046988"/>
          </a:xfrm>
        </p:grpSpPr>
        <p:sp>
          <p:nvSpPr>
            <p:cNvPr id="4" name="TextBox 3">
              <a:extLst>
                <a:ext uri="{FF2B5EF4-FFF2-40B4-BE49-F238E27FC236}">
                  <a16:creationId xmlns:a16="http://schemas.microsoft.com/office/drawing/2014/main" id="{5109977C-424A-099C-961F-B771F20057BA}"/>
                </a:ext>
              </a:extLst>
            </p:cNvPr>
            <p:cNvSpPr txBox="1"/>
            <p:nvPr/>
          </p:nvSpPr>
          <p:spPr>
            <a:xfrm>
              <a:off x="998097" y="2784433"/>
              <a:ext cx="5423612" cy="3046988"/>
            </a:xfrm>
            <a:prstGeom prst="rect">
              <a:avLst/>
            </a:prstGeom>
            <a:noFill/>
          </p:spPr>
          <p:txBody>
            <a:bodyPr wrap="square">
              <a:spAutoFit/>
            </a:bodyPr>
            <a:lstStyle/>
            <a:p>
              <a:r>
                <a:rPr lang="fr-FR" sz="2400" dirty="0">
                  <a:solidFill>
                    <a:schemeClr val="accent3"/>
                  </a:solidFill>
                  <a:latin typeface="Consolas" panose="020B0609020204030204" pitchFamily="49" charset="0"/>
                </a:rPr>
                <a:t>nombres</a:t>
              </a:r>
              <a:r>
                <a:rPr lang="fr-FR" sz="2400" dirty="0">
                  <a:solidFill>
                    <a:schemeClr val="tx1">
                      <a:lumMod val="50000"/>
                    </a:schemeClr>
                  </a:solidFill>
                  <a:latin typeface="Consolas" panose="020B0609020204030204" pitchFamily="49" charset="0"/>
                </a:rPr>
                <a:t> = [ </a:t>
              </a:r>
              <a:r>
                <a:rPr lang="fr-FR" sz="2400" dirty="0">
                  <a:solidFill>
                    <a:schemeClr val="accent4"/>
                  </a:solidFill>
                  <a:latin typeface="Consolas" panose="020B0609020204030204" pitchFamily="49" charset="0"/>
                </a:rPr>
                <a:t>5</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67</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12</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104</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3</a:t>
              </a:r>
              <a:r>
                <a:rPr lang="fr-FR" sz="2400" dirty="0">
                  <a:solidFill>
                    <a:schemeClr val="tx1">
                      <a:lumMod val="50000"/>
                    </a:schemeClr>
                  </a:solidFill>
                  <a:latin typeface="Consolas" panose="020B0609020204030204" pitchFamily="49" charset="0"/>
                </a:rPr>
                <a:t> ]</a:t>
              </a:r>
            </a:p>
            <a:p>
              <a:endParaRPr lang="fr-FR" sz="2400" dirty="0">
                <a:solidFill>
                  <a:schemeClr val="accent1"/>
                </a:solidFill>
                <a:latin typeface="Consolas" panose="020B0609020204030204" pitchFamily="49" charset="0"/>
              </a:endParaRPr>
            </a:p>
            <a:p>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"début de la liste"</a:t>
              </a:r>
              <a:r>
                <a:rPr lang="fr-FR" sz="2400" dirty="0">
                  <a:solidFill>
                    <a:schemeClr val="tx1">
                      <a:lumMod val="50000"/>
                    </a:schemeClr>
                  </a:solidFill>
                  <a:latin typeface="Consolas" panose="020B0609020204030204" pitchFamily="49" charset="0"/>
                </a:rPr>
                <a:t>)</a:t>
              </a:r>
            </a:p>
            <a:p>
              <a:endParaRPr lang="fr-FR" sz="2400" dirty="0">
                <a:solidFill>
                  <a:schemeClr val="accent1"/>
                </a:solidFill>
                <a:latin typeface="Consolas" panose="020B0609020204030204" pitchFamily="49" charset="0"/>
              </a:endParaRPr>
            </a:p>
            <a:p>
              <a:r>
                <a:rPr lang="fr-FR" sz="2400" dirty="0">
                  <a:solidFill>
                    <a:schemeClr val="accent1"/>
                  </a:solidFill>
                  <a:latin typeface="Consolas" panose="020B0609020204030204" pitchFamily="49" charset="0"/>
                </a:rPr>
                <a:t>for</a:t>
              </a:r>
              <a:r>
                <a:rPr lang="fr-FR" sz="2400" dirty="0">
                  <a:solidFill>
                    <a:schemeClr val="tx1">
                      <a:lumMod val="50000"/>
                    </a:schemeClr>
                  </a:solidFill>
                  <a:latin typeface="Consolas" panose="020B0609020204030204" pitchFamily="49" charset="0"/>
                </a:rPr>
                <a:t> </a:t>
              </a:r>
              <a:r>
                <a:rPr lang="fr-FR" sz="2400" dirty="0">
                  <a:solidFill>
                    <a:schemeClr val="accent3"/>
                  </a:solidFill>
                  <a:latin typeface="Consolas" panose="020B0609020204030204" pitchFamily="49" charset="0"/>
                </a:rPr>
                <a:t>n</a:t>
              </a:r>
              <a:r>
                <a:rPr lang="fr-FR" sz="2400" dirty="0">
                  <a:solidFill>
                    <a:schemeClr val="tx1">
                      <a:lumMod val="50000"/>
                    </a:schemeClr>
                  </a:solidFill>
                  <a:latin typeface="Consolas" panose="020B0609020204030204" pitchFamily="49" charset="0"/>
                </a:rPr>
                <a:t> </a:t>
              </a:r>
              <a:r>
                <a:rPr lang="fr-FR" sz="2400" dirty="0">
                  <a:solidFill>
                    <a:schemeClr val="accent1"/>
                  </a:solidFill>
                  <a:latin typeface="Consolas" panose="020B0609020204030204" pitchFamily="49" charset="0"/>
                </a:rPr>
                <a:t>in</a:t>
              </a:r>
              <a:r>
                <a:rPr lang="fr-FR" sz="2400" dirty="0">
                  <a:solidFill>
                    <a:schemeClr val="tx1">
                      <a:lumMod val="50000"/>
                    </a:schemeClr>
                  </a:solidFill>
                  <a:latin typeface="Consolas" panose="020B0609020204030204" pitchFamily="49" charset="0"/>
                </a:rPr>
                <a:t> </a:t>
              </a:r>
              <a:r>
                <a:rPr lang="fr-FR" sz="2400" dirty="0">
                  <a:solidFill>
                    <a:schemeClr val="accent3"/>
                  </a:solidFill>
                  <a:latin typeface="Consolas" panose="020B0609020204030204" pitchFamily="49" charset="0"/>
                </a:rPr>
                <a:t>nombres</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3"/>
                  </a:solidFill>
                  <a:latin typeface="Consolas" panose="020B0609020204030204" pitchFamily="49" charset="0"/>
                </a:rPr>
                <a:t>n</a:t>
              </a:r>
              <a:r>
                <a:rPr lang="fr-FR" sz="2400" dirty="0">
                  <a:solidFill>
                    <a:schemeClr val="tx1">
                      <a:lumMod val="50000"/>
                    </a:schemeClr>
                  </a:solidFill>
                  <a:latin typeface="Consolas" panose="020B0609020204030204" pitchFamily="49" charset="0"/>
                </a:rPr>
                <a:t>)</a:t>
              </a:r>
            </a:p>
            <a:p>
              <a:endParaRPr lang="fr-FR" sz="2400" dirty="0">
                <a:solidFill>
                  <a:schemeClr val="accent2"/>
                </a:solidFill>
                <a:latin typeface="Consolas" panose="020B0609020204030204" pitchFamily="49" charset="0"/>
              </a:endParaRPr>
            </a:p>
            <a:p>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"fin de la liste"</a:t>
              </a:r>
              <a:r>
                <a:rPr lang="fr-FR" sz="2400" dirty="0">
                  <a:solidFill>
                    <a:schemeClr val="tx1">
                      <a:lumMod val="50000"/>
                    </a:schemeClr>
                  </a:solidFill>
                  <a:latin typeface="Consolas" panose="020B0609020204030204" pitchFamily="49" charset="0"/>
                </a:rPr>
                <a:t>)</a:t>
              </a:r>
            </a:p>
          </p:txBody>
        </p:sp>
        <p:cxnSp>
          <p:nvCxnSpPr>
            <p:cNvPr id="2" name="Straight Connector 1">
              <a:extLst>
                <a:ext uri="{FF2B5EF4-FFF2-40B4-BE49-F238E27FC236}">
                  <a16:creationId xmlns:a16="http://schemas.microsoft.com/office/drawing/2014/main" id="{06DCE6D0-761D-0178-85BC-0DA29DAE45AB}"/>
                </a:ext>
              </a:extLst>
            </p:cNvPr>
            <p:cNvCxnSpPr>
              <a:cxnSpLocks/>
            </p:cNvCxnSpPr>
            <p:nvPr/>
          </p:nvCxnSpPr>
          <p:spPr>
            <a:xfrm>
              <a:off x="1160657" y="4797425"/>
              <a:ext cx="0" cy="149225"/>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17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8" grpId="0"/>
      <p:bldP spid="7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742545" y="582345"/>
            <a:ext cx="10706910"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BOUCLES IMBRIQUÉES</a:t>
            </a:r>
          </a:p>
        </p:txBody>
      </p:sp>
      <p:sp>
        <p:nvSpPr>
          <p:cNvPr id="5" name="TextBox 4">
            <a:extLst>
              <a:ext uri="{FF2B5EF4-FFF2-40B4-BE49-F238E27FC236}">
                <a16:creationId xmlns:a16="http://schemas.microsoft.com/office/drawing/2014/main" id="{F780FC44-69E4-AF98-CBB7-8414FBED12E9}"/>
              </a:ext>
            </a:extLst>
          </p:cNvPr>
          <p:cNvSpPr txBox="1"/>
          <p:nvPr/>
        </p:nvSpPr>
        <p:spPr>
          <a:xfrm>
            <a:off x="4504490" y="1732707"/>
            <a:ext cx="3183020" cy="969496"/>
          </a:xfrm>
          <a:prstGeom prst="rect">
            <a:avLst/>
          </a:prstGeom>
          <a:noFill/>
        </p:spPr>
        <p:txBody>
          <a:bodyPr wrap="square" rtlCol="0">
            <a:spAutoFit/>
          </a:bodyPr>
          <a:lstStyle/>
          <a:p>
            <a:pPr algn="ctr">
              <a:spcAft>
                <a:spcPts val="600"/>
              </a:spcAft>
            </a:pPr>
            <a:r>
              <a:rPr lang="fr-FR" sz="1600" dirty="0">
                <a:latin typeface="Nunito Sans" pitchFamily="2" charset="0"/>
              </a:rPr>
              <a:t>Boucles imbriquées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Une boucle peut en container une autre qui exécutera du code pour chaque élément de la première boucle</a:t>
            </a:r>
          </a:p>
        </p:txBody>
      </p:sp>
      <p:grpSp>
        <p:nvGrpSpPr>
          <p:cNvPr id="12" name="Group 11">
            <a:extLst>
              <a:ext uri="{FF2B5EF4-FFF2-40B4-BE49-F238E27FC236}">
                <a16:creationId xmlns:a16="http://schemas.microsoft.com/office/drawing/2014/main" id="{A347EFD8-31FF-4150-8921-1406E8B4AE1C}"/>
              </a:ext>
            </a:extLst>
          </p:cNvPr>
          <p:cNvGrpSpPr/>
          <p:nvPr/>
        </p:nvGrpSpPr>
        <p:grpSpPr>
          <a:xfrm>
            <a:off x="3058473" y="3155201"/>
            <a:ext cx="6075054" cy="2677656"/>
            <a:chOff x="3058473" y="3155201"/>
            <a:chExt cx="6075054" cy="2677656"/>
          </a:xfrm>
        </p:grpSpPr>
        <p:sp>
          <p:nvSpPr>
            <p:cNvPr id="4" name="TextBox 3">
              <a:extLst>
                <a:ext uri="{FF2B5EF4-FFF2-40B4-BE49-F238E27FC236}">
                  <a16:creationId xmlns:a16="http://schemas.microsoft.com/office/drawing/2014/main" id="{5109977C-424A-099C-961F-B771F20057BA}"/>
                </a:ext>
              </a:extLst>
            </p:cNvPr>
            <p:cNvSpPr txBox="1"/>
            <p:nvPr/>
          </p:nvSpPr>
          <p:spPr>
            <a:xfrm>
              <a:off x="3058473" y="3155201"/>
              <a:ext cx="6075054" cy="2677656"/>
            </a:xfrm>
            <a:prstGeom prst="rect">
              <a:avLst/>
            </a:prstGeom>
            <a:noFill/>
          </p:spPr>
          <p:txBody>
            <a:bodyPr wrap="square">
              <a:spAutoFit/>
            </a:bodyPr>
            <a:lstStyle/>
            <a:p>
              <a:r>
                <a:rPr lang="fr-FR" sz="2400" dirty="0">
                  <a:solidFill>
                    <a:schemeClr val="accent3"/>
                  </a:solidFill>
                  <a:latin typeface="Consolas" panose="020B0609020204030204" pitchFamily="49" charset="0"/>
                </a:rPr>
                <a:t>nombres</a:t>
              </a:r>
              <a:r>
                <a:rPr lang="fr-FR" sz="2400" dirty="0">
                  <a:solidFill>
                    <a:schemeClr val="tx1">
                      <a:lumMod val="50000"/>
                    </a:schemeClr>
                  </a:solidFill>
                  <a:latin typeface="Consolas" panose="020B0609020204030204" pitchFamily="49" charset="0"/>
                </a:rPr>
                <a:t> = [ </a:t>
              </a:r>
              <a:r>
                <a:rPr lang="fr-FR" sz="2400" dirty="0">
                  <a:solidFill>
                    <a:schemeClr val="accent4"/>
                  </a:solidFill>
                  <a:latin typeface="Consolas" panose="020B0609020204030204" pitchFamily="49" charset="0"/>
                </a:rPr>
                <a:t>5</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67</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12</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104</a:t>
              </a:r>
              <a:r>
                <a:rPr lang="fr-FR" sz="2400" dirty="0">
                  <a:solidFill>
                    <a:schemeClr val="tx1">
                      <a:lumMod val="50000"/>
                    </a:schemeClr>
                  </a:solidFill>
                  <a:latin typeface="Consolas" panose="020B0609020204030204" pitchFamily="49" charset="0"/>
                </a:rPr>
                <a:t>, </a:t>
              </a:r>
              <a:r>
                <a:rPr lang="fr-FR" sz="2400" dirty="0">
                  <a:solidFill>
                    <a:schemeClr val="accent4"/>
                  </a:solidFill>
                  <a:latin typeface="Consolas" panose="020B0609020204030204" pitchFamily="49" charset="0"/>
                </a:rPr>
                <a:t>3</a:t>
              </a:r>
              <a:r>
                <a:rPr lang="fr-FR" sz="2400" dirty="0">
                  <a:solidFill>
                    <a:schemeClr val="tx1">
                      <a:lumMod val="50000"/>
                    </a:schemeClr>
                  </a:solidFill>
                  <a:latin typeface="Consolas" panose="020B0609020204030204" pitchFamily="49" charset="0"/>
                </a:rPr>
                <a:t> ] </a:t>
              </a:r>
              <a:r>
                <a:rPr lang="es-ES" sz="2400" dirty="0" err="1">
                  <a:solidFill>
                    <a:schemeClr val="accent3"/>
                  </a:solidFill>
                  <a:latin typeface="Consolas" panose="020B0609020204030204" pitchFamily="49" charset="0"/>
                </a:rPr>
                <a:t>multiples</a:t>
              </a:r>
              <a:r>
                <a:rPr lang="es-ES" sz="2400" dirty="0">
                  <a:solidFill>
                    <a:schemeClr val="tx1">
                      <a:lumMod val="50000"/>
                    </a:schemeClr>
                  </a:solidFill>
                  <a:latin typeface="Consolas" panose="020B0609020204030204" pitchFamily="49" charset="0"/>
                </a:rPr>
                <a:t> = [ </a:t>
              </a:r>
              <a:r>
                <a:rPr lang="es-ES" sz="2400" dirty="0">
                  <a:solidFill>
                    <a:schemeClr val="accent4"/>
                  </a:solidFill>
                  <a:latin typeface="Consolas" panose="020B0609020204030204" pitchFamily="49" charset="0"/>
                </a:rPr>
                <a:t>2</a:t>
              </a:r>
              <a:r>
                <a:rPr lang="es-ES" sz="2400" dirty="0">
                  <a:solidFill>
                    <a:schemeClr val="tx1">
                      <a:lumMod val="50000"/>
                    </a:schemeClr>
                  </a:solidFill>
                  <a:latin typeface="Consolas" panose="020B0609020204030204" pitchFamily="49" charset="0"/>
                </a:rPr>
                <a:t>, </a:t>
              </a:r>
              <a:r>
                <a:rPr lang="es-ES" sz="2400" dirty="0">
                  <a:solidFill>
                    <a:schemeClr val="accent4"/>
                  </a:solidFill>
                  <a:latin typeface="Consolas" panose="020B0609020204030204" pitchFamily="49" charset="0"/>
                </a:rPr>
                <a:t>3</a:t>
              </a:r>
              <a:r>
                <a:rPr lang="es-ES" sz="2400" dirty="0">
                  <a:solidFill>
                    <a:schemeClr val="tx1">
                      <a:lumMod val="50000"/>
                    </a:schemeClr>
                  </a:solidFill>
                  <a:latin typeface="Consolas" panose="020B0609020204030204" pitchFamily="49" charset="0"/>
                </a:rPr>
                <a:t>, </a:t>
              </a:r>
              <a:r>
                <a:rPr lang="es-ES" sz="2400" dirty="0">
                  <a:solidFill>
                    <a:schemeClr val="accent4"/>
                  </a:solidFill>
                  <a:latin typeface="Consolas" panose="020B0609020204030204" pitchFamily="49" charset="0"/>
                </a:rPr>
                <a:t>5 </a:t>
              </a:r>
              <a:r>
                <a:rPr lang="es-ES" sz="2400" dirty="0">
                  <a:solidFill>
                    <a:schemeClr val="tx1">
                      <a:lumMod val="50000"/>
                    </a:schemeClr>
                  </a:solidFill>
                  <a:latin typeface="Consolas" panose="020B0609020204030204" pitchFamily="49" charset="0"/>
                </a:rPr>
                <a:t>]</a:t>
              </a:r>
            </a:p>
            <a:p>
              <a:endParaRPr lang="es-ES" sz="2400" dirty="0">
                <a:solidFill>
                  <a:schemeClr val="tx1">
                    <a:lumMod val="50000"/>
                  </a:schemeClr>
                </a:solidFill>
                <a:latin typeface="Consolas" panose="020B0609020204030204" pitchFamily="49" charset="0"/>
              </a:endParaRPr>
            </a:p>
            <a:p>
              <a:r>
                <a:rPr lang="es-ES" sz="2400" dirty="0" err="1">
                  <a:solidFill>
                    <a:schemeClr val="accent1"/>
                  </a:solidFill>
                  <a:latin typeface="Consolas" panose="020B0609020204030204" pitchFamily="49" charset="0"/>
                </a:rPr>
                <a:t>for</a:t>
              </a:r>
              <a:r>
                <a:rPr lang="es-ES" sz="2400" dirty="0">
                  <a:solidFill>
                    <a:schemeClr val="tx1">
                      <a:lumMod val="50000"/>
                    </a:schemeClr>
                  </a:solidFill>
                  <a:latin typeface="Consolas" panose="020B0609020204030204" pitchFamily="49" charset="0"/>
                </a:rPr>
                <a:t> </a:t>
              </a:r>
              <a:r>
                <a:rPr lang="es-ES" sz="2400" dirty="0">
                  <a:solidFill>
                    <a:schemeClr val="accent3"/>
                  </a:solidFill>
                  <a:latin typeface="Consolas" panose="020B0609020204030204" pitchFamily="49" charset="0"/>
                </a:rPr>
                <a:t>n</a:t>
              </a:r>
              <a:r>
                <a:rPr lang="es-ES" sz="2400" dirty="0">
                  <a:solidFill>
                    <a:schemeClr val="tx1">
                      <a:lumMod val="50000"/>
                    </a:schemeClr>
                  </a:solidFill>
                  <a:latin typeface="Consolas" panose="020B0609020204030204" pitchFamily="49" charset="0"/>
                </a:rPr>
                <a:t> </a:t>
              </a:r>
              <a:r>
                <a:rPr lang="es-ES" sz="2400" dirty="0">
                  <a:solidFill>
                    <a:schemeClr val="accent1"/>
                  </a:solidFill>
                  <a:latin typeface="Consolas" panose="020B0609020204030204" pitchFamily="49" charset="0"/>
                </a:rPr>
                <a:t>in</a:t>
              </a:r>
              <a:r>
                <a:rPr lang="es-ES" sz="2400" dirty="0">
                  <a:solidFill>
                    <a:schemeClr val="tx1">
                      <a:lumMod val="50000"/>
                    </a:schemeClr>
                  </a:solidFill>
                  <a:latin typeface="Consolas" panose="020B0609020204030204" pitchFamily="49" charset="0"/>
                </a:rPr>
                <a:t> </a:t>
              </a:r>
              <a:r>
                <a:rPr lang="es-ES" sz="2400" dirty="0">
                  <a:solidFill>
                    <a:schemeClr val="accent3"/>
                  </a:solidFill>
                  <a:latin typeface="Consolas" panose="020B0609020204030204" pitchFamily="49" charset="0"/>
                </a:rPr>
                <a:t>nombres</a:t>
              </a:r>
              <a:r>
                <a:rPr lang="es-ES" sz="2400" dirty="0">
                  <a:solidFill>
                    <a:schemeClr val="tx1">
                      <a:lumMod val="50000"/>
                    </a:schemeClr>
                  </a:solidFill>
                  <a:latin typeface="Consolas" panose="020B0609020204030204" pitchFamily="49" charset="0"/>
                </a:rPr>
                <a:t>:</a:t>
              </a:r>
            </a:p>
            <a:p>
              <a:r>
                <a:rPr lang="es-ES" sz="2400" dirty="0">
                  <a:solidFill>
                    <a:schemeClr val="tx1">
                      <a:lumMod val="50000"/>
                    </a:schemeClr>
                  </a:solidFill>
                  <a:latin typeface="Consolas" panose="020B0609020204030204" pitchFamily="49" charset="0"/>
                </a:rPr>
                <a:t>    </a:t>
              </a:r>
              <a:r>
                <a:rPr lang="es-ES" sz="2400" dirty="0" err="1">
                  <a:solidFill>
                    <a:schemeClr val="accent2"/>
                  </a:solidFill>
                  <a:latin typeface="Consolas" panose="020B0609020204030204" pitchFamily="49" charset="0"/>
                </a:rPr>
                <a:t>print</a:t>
              </a:r>
              <a:r>
                <a:rPr lang="es-ES" sz="2400" dirty="0">
                  <a:solidFill>
                    <a:schemeClr val="tx1">
                      <a:lumMod val="50000"/>
                    </a:schemeClr>
                  </a:solidFill>
                  <a:latin typeface="Consolas" panose="020B0609020204030204" pitchFamily="49" charset="0"/>
                </a:rPr>
                <a:t>(</a:t>
              </a:r>
              <a:r>
                <a:rPr lang="es-ES" sz="2400" dirty="0">
                  <a:solidFill>
                    <a:schemeClr val="accent5"/>
                  </a:solidFill>
                  <a:latin typeface="Consolas" panose="020B0609020204030204" pitchFamily="49" charset="0"/>
                </a:rPr>
                <a:t>"</a:t>
              </a:r>
              <a:r>
                <a:rPr lang="es-ES" sz="2400" dirty="0" err="1">
                  <a:solidFill>
                    <a:schemeClr val="accent5"/>
                  </a:solidFill>
                  <a:latin typeface="Consolas" panose="020B0609020204030204" pitchFamily="49" charset="0"/>
                </a:rPr>
                <a:t>Multiples</a:t>
              </a:r>
              <a:r>
                <a:rPr lang="es-ES" sz="2400" dirty="0">
                  <a:solidFill>
                    <a:schemeClr val="accent5"/>
                  </a:solidFill>
                  <a:latin typeface="Consolas" panose="020B0609020204030204" pitchFamily="49" charset="0"/>
                </a:rPr>
                <a:t> de "</a:t>
              </a:r>
              <a:r>
                <a:rPr lang="es-ES" sz="2400" dirty="0">
                  <a:solidFill>
                    <a:schemeClr val="tx1">
                      <a:lumMod val="50000"/>
                    </a:schemeClr>
                  </a:solidFill>
                  <a:latin typeface="Consolas" panose="020B0609020204030204" pitchFamily="49" charset="0"/>
                </a:rPr>
                <a:t> + </a:t>
              </a:r>
              <a:r>
                <a:rPr lang="es-ES" sz="2400" dirty="0" err="1">
                  <a:solidFill>
                    <a:schemeClr val="accent2"/>
                  </a:solidFill>
                  <a:latin typeface="Consolas" panose="020B0609020204030204" pitchFamily="49" charset="0"/>
                </a:rPr>
                <a:t>str</a:t>
              </a:r>
              <a:r>
                <a:rPr lang="es-ES" sz="2400" dirty="0">
                  <a:solidFill>
                    <a:schemeClr val="tx1">
                      <a:lumMod val="50000"/>
                    </a:schemeClr>
                  </a:solidFill>
                  <a:latin typeface="Consolas" panose="020B0609020204030204" pitchFamily="49" charset="0"/>
                </a:rPr>
                <a:t>(</a:t>
              </a:r>
              <a:r>
                <a:rPr lang="es-ES" sz="2400" dirty="0">
                  <a:solidFill>
                    <a:schemeClr val="accent3"/>
                  </a:solidFill>
                  <a:latin typeface="Consolas" panose="020B0609020204030204" pitchFamily="49" charset="0"/>
                </a:rPr>
                <a:t>n</a:t>
              </a:r>
              <a:r>
                <a:rPr lang="es-ES" sz="2400" dirty="0">
                  <a:solidFill>
                    <a:schemeClr val="tx1">
                      <a:lumMod val="50000"/>
                    </a:schemeClr>
                  </a:solidFill>
                  <a:latin typeface="Consolas" panose="020B0609020204030204" pitchFamily="49" charset="0"/>
                </a:rPr>
                <a:t>))</a:t>
              </a:r>
            </a:p>
            <a:p>
              <a:r>
                <a:rPr lang="es-ES" sz="2400" dirty="0">
                  <a:solidFill>
                    <a:schemeClr val="tx1">
                      <a:lumMod val="50000"/>
                    </a:schemeClr>
                  </a:solidFill>
                  <a:latin typeface="Consolas" panose="020B0609020204030204" pitchFamily="49" charset="0"/>
                </a:rPr>
                <a:t>    </a:t>
              </a:r>
              <a:r>
                <a:rPr lang="es-ES" sz="2400" dirty="0" err="1">
                  <a:solidFill>
                    <a:schemeClr val="accent1"/>
                  </a:solidFill>
                  <a:latin typeface="Consolas" panose="020B0609020204030204" pitchFamily="49" charset="0"/>
                </a:rPr>
                <a:t>for</a:t>
              </a:r>
              <a:r>
                <a:rPr lang="es-ES" sz="2400" dirty="0">
                  <a:solidFill>
                    <a:schemeClr val="tx1">
                      <a:lumMod val="50000"/>
                    </a:schemeClr>
                  </a:solidFill>
                  <a:latin typeface="Consolas" panose="020B0609020204030204" pitchFamily="49" charset="0"/>
                </a:rPr>
                <a:t> </a:t>
              </a:r>
              <a:r>
                <a:rPr lang="es-ES" sz="2400" dirty="0">
                  <a:solidFill>
                    <a:schemeClr val="accent3"/>
                  </a:solidFill>
                  <a:latin typeface="Consolas" panose="020B0609020204030204" pitchFamily="49" charset="0"/>
                </a:rPr>
                <a:t>multi</a:t>
              </a:r>
              <a:r>
                <a:rPr lang="es-ES" sz="2400" dirty="0">
                  <a:solidFill>
                    <a:schemeClr val="tx1">
                      <a:lumMod val="50000"/>
                    </a:schemeClr>
                  </a:solidFill>
                  <a:latin typeface="Consolas" panose="020B0609020204030204" pitchFamily="49" charset="0"/>
                </a:rPr>
                <a:t> </a:t>
              </a:r>
              <a:r>
                <a:rPr lang="es-ES" sz="2400" dirty="0">
                  <a:solidFill>
                    <a:schemeClr val="accent1"/>
                  </a:solidFill>
                  <a:latin typeface="Consolas" panose="020B0609020204030204" pitchFamily="49" charset="0"/>
                </a:rPr>
                <a:t>in</a:t>
              </a:r>
              <a:r>
                <a:rPr lang="es-ES" sz="2400" dirty="0">
                  <a:solidFill>
                    <a:schemeClr val="tx1">
                      <a:lumMod val="50000"/>
                    </a:schemeClr>
                  </a:solidFill>
                  <a:latin typeface="Consolas" panose="020B0609020204030204" pitchFamily="49" charset="0"/>
                </a:rPr>
                <a:t> </a:t>
              </a:r>
              <a:r>
                <a:rPr lang="es-ES" sz="2400" dirty="0" err="1">
                  <a:solidFill>
                    <a:schemeClr val="accent3"/>
                  </a:solidFill>
                  <a:latin typeface="Consolas" panose="020B0609020204030204" pitchFamily="49" charset="0"/>
                </a:rPr>
                <a:t>multiples</a:t>
              </a:r>
              <a:r>
                <a:rPr lang="es-ES" sz="2400" dirty="0">
                  <a:solidFill>
                    <a:schemeClr val="tx1">
                      <a:lumMod val="50000"/>
                    </a:schemeClr>
                  </a:solidFill>
                  <a:latin typeface="Consolas" panose="020B0609020204030204" pitchFamily="49" charset="0"/>
                </a:rPr>
                <a:t>:</a:t>
              </a:r>
            </a:p>
            <a:p>
              <a:r>
                <a:rPr lang="es-ES" sz="2400" dirty="0">
                  <a:solidFill>
                    <a:schemeClr val="tx1">
                      <a:lumMod val="50000"/>
                    </a:schemeClr>
                  </a:solidFill>
                  <a:latin typeface="Consolas" panose="020B0609020204030204" pitchFamily="49" charset="0"/>
                </a:rPr>
                <a:t>        </a:t>
              </a:r>
              <a:r>
                <a:rPr lang="es-ES" sz="2400" dirty="0" err="1">
                  <a:solidFill>
                    <a:schemeClr val="accent2"/>
                  </a:solidFill>
                  <a:latin typeface="Consolas" panose="020B0609020204030204" pitchFamily="49" charset="0"/>
                </a:rPr>
                <a:t>print</a:t>
              </a:r>
              <a:r>
                <a:rPr lang="es-ES" sz="2400" dirty="0">
                  <a:solidFill>
                    <a:schemeClr val="tx1">
                      <a:lumMod val="50000"/>
                    </a:schemeClr>
                  </a:solidFill>
                  <a:latin typeface="Consolas" panose="020B0609020204030204" pitchFamily="49" charset="0"/>
                </a:rPr>
                <a:t>(</a:t>
              </a:r>
              <a:r>
                <a:rPr lang="es-ES" sz="2400" dirty="0">
                  <a:solidFill>
                    <a:schemeClr val="accent3"/>
                  </a:solidFill>
                  <a:latin typeface="Consolas" panose="020B0609020204030204" pitchFamily="49" charset="0"/>
                </a:rPr>
                <a:t>n</a:t>
              </a:r>
              <a:r>
                <a:rPr lang="es-ES" sz="2400" dirty="0">
                  <a:solidFill>
                    <a:schemeClr val="tx1">
                      <a:lumMod val="50000"/>
                    </a:schemeClr>
                  </a:solidFill>
                  <a:latin typeface="Consolas" panose="020B0609020204030204" pitchFamily="49" charset="0"/>
                </a:rPr>
                <a:t> * </a:t>
              </a:r>
              <a:r>
                <a:rPr lang="es-ES" sz="2400" dirty="0">
                  <a:solidFill>
                    <a:schemeClr val="accent3"/>
                  </a:solidFill>
                  <a:latin typeface="Consolas" panose="020B0609020204030204" pitchFamily="49" charset="0"/>
                </a:rPr>
                <a:t>multi</a:t>
              </a:r>
              <a:r>
                <a:rPr lang="es-ES" sz="2400" dirty="0">
                  <a:solidFill>
                    <a:schemeClr val="tx1">
                      <a:lumMod val="50000"/>
                    </a:schemeClr>
                  </a:solidFill>
                  <a:latin typeface="Consolas" panose="020B0609020204030204" pitchFamily="49" charset="0"/>
                </a:rPr>
                <a:t>)</a:t>
              </a:r>
            </a:p>
          </p:txBody>
        </p:sp>
        <p:cxnSp>
          <p:nvCxnSpPr>
            <p:cNvPr id="2" name="Straight Connector 1">
              <a:extLst>
                <a:ext uri="{FF2B5EF4-FFF2-40B4-BE49-F238E27FC236}">
                  <a16:creationId xmlns:a16="http://schemas.microsoft.com/office/drawing/2014/main" id="{8A6AF620-DFF7-ED8D-9283-4884A67CA24E}"/>
                </a:ext>
              </a:extLst>
            </p:cNvPr>
            <p:cNvCxnSpPr>
              <a:cxnSpLocks/>
            </p:cNvCxnSpPr>
            <p:nvPr/>
          </p:nvCxnSpPr>
          <p:spPr>
            <a:xfrm>
              <a:off x="3218057" y="4787900"/>
              <a:ext cx="0" cy="90805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DB6AA0-6D88-33F6-BE07-0DDD2F5A6774}"/>
                </a:ext>
              </a:extLst>
            </p:cNvPr>
            <p:cNvCxnSpPr>
              <a:cxnSpLocks/>
            </p:cNvCxnSpPr>
            <p:nvPr/>
          </p:nvCxnSpPr>
          <p:spPr>
            <a:xfrm>
              <a:off x="3891157" y="5530850"/>
              <a:ext cx="0" cy="16510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320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LA FONCTION RANGE</a:t>
            </a:r>
          </a:p>
        </p:txBody>
      </p:sp>
      <p:sp>
        <p:nvSpPr>
          <p:cNvPr id="5" name="TextBox 4">
            <a:extLst>
              <a:ext uri="{FF2B5EF4-FFF2-40B4-BE49-F238E27FC236}">
                <a16:creationId xmlns:a16="http://schemas.microsoft.com/office/drawing/2014/main" id="{F780FC44-69E4-AF98-CBB7-8414FBED12E9}"/>
              </a:ext>
            </a:extLst>
          </p:cNvPr>
          <p:cNvSpPr txBox="1"/>
          <p:nvPr/>
        </p:nvSpPr>
        <p:spPr>
          <a:xfrm>
            <a:off x="750544" y="2131813"/>
            <a:ext cx="2557654" cy="969496"/>
          </a:xfrm>
          <a:prstGeom prst="rect">
            <a:avLst/>
          </a:prstGeom>
          <a:noFill/>
        </p:spPr>
        <p:txBody>
          <a:bodyPr wrap="square" rtlCol="0">
            <a:spAutoFit/>
          </a:bodyPr>
          <a:lstStyle/>
          <a:p>
            <a:pPr algn="ctr">
              <a:spcAft>
                <a:spcPts val="600"/>
              </a:spcAft>
            </a:pPr>
            <a:r>
              <a:rPr lang="fr-FR" sz="1600" dirty="0">
                <a:latin typeface="Nunito Sans" pitchFamily="2" charset="0"/>
              </a:rPr>
              <a:t>La fonction </a:t>
            </a:r>
            <a:r>
              <a:rPr lang="en-US" sz="1600" dirty="0">
                <a:solidFill>
                  <a:schemeClr val="accent2"/>
                </a:solidFill>
                <a:latin typeface="Consolas" panose="020B0609020204030204" pitchFamily="49" charset="0"/>
              </a:rPr>
              <a:t>range</a:t>
            </a:r>
            <a:r>
              <a:rPr lang="en-US" sz="1600" dirty="0">
                <a:solidFill>
                  <a:schemeClr val="tx1">
                    <a:lumMod val="50000"/>
                  </a:schemeClr>
                </a:solidFill>
                <a:latin typeface="Consolas" panose="020B0609020204030204" pitchFamily="49" charset="0"/>
              </a:rPr>
              <a:t>()</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Crée une liste de nombres entiers de 0 jusqu’avant le nombre passé en paramètre</a:t>
            </a:r>
          </a:p>
        </p:txBody>
      </p:sp>
      <p:sp>
        <p:nvSpPr>
          <p:cNvPr id="18" name="TextBox 17">
            <a:extLst>
              <a:ext uri="{FF2B5EF4-FFF2-40B4-BE49-F238E27FC236}">
                <a16:creationId xmlns:a16="http://schemas.microsoft.com/office/drawing/2014/main" id="{D9726738-F07D-F8C7-5CDF-88A371475634}"/>
              </a:ext>
            </a:extLst>
          </p:cNvPr>
          <p:cNvSpPr txBox="1"/>
          <p:nvPr/>
        </p:nvSpPr>
        <p:spPr>
          <a:xfrm>
            <a:off x="9083697" y="4422140"/>
            <a:ext cx="2688798" cy="1154162"/>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Indiquer le début et la fin</a:t>
            </a:r>
            <a:endParaRPr lang="fr-FR" sz="1600" dirty="0">
              <a:solidFill>
                <a:schemeClr val="tx1">
                  <a:lumMod val="50000"/>
                </a:scheme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En indiquant deux paramètres, la liste créée contiendra les nombres entre le premier jusqu’avant le deuxième paramètre</a:t>
            </a:r>
          </a:p>
        </p:txBody>
      </p:sp>
      <p:grpSp>
        <p:nvGrpSpPr>
          <p:cNvPr id="14" name="Group 13">
            <a:extLst>
              <a:ext uri="{FF2B5EF4-FFF2-40B4-BE49-F238E27FC236}">
                <a16:creationId xmlns:a16="http://schemas.microsoft.com/office/drawing/2014/main" id="{55441CED-8C43-3180-0121-3009F95B8F56}"/>
              </a:ext>
            </a:extLst>
          </p:cNvPr>
          <p:cNvGrpSpPr/>
          <p:nvPr/>
        </p:nvGrpSpPr>
        <p:grpSpPr>
          <a:xfrm>
            <a:off x="3676520" y="1647065"/>
            <a:ext cx="5086480" cy="1938992"/>
            <a:chOff x="3676520" y="1647065"/>
            <a:chExt cx="5086480" cy="1938992"/>
          </a:xfrm>
        </p:grpSpPr>
        <p:sp>
          <p:nvSpPr>
            <p:cNvPr id="4" name="TextBox 3">
              <a:extLst>
                <a:ext uri="{FF2B5EF4-FFF2-40B4-BE49-F238E27FC236}">
                  <a16:creationId xmlns:a16="http://schemas.microsoft.com/office/drawing/2014/main" id="{5109977C-424A-099C-961F-B771F20057BA}"/>
                </a:ext>
              </a:extLst>
            </p:cNvPr>
            <p:cNvSpPr txBox="1"/>
            <p:nvPr/>
          </p:nvSpPr>
          <p:spPr>
            <a:xfrm>
              <a:off x="3676520" y="1647065"/>
              <a:ext cx="5086480" cy="1938992"/>
            </a:xfrm>
            <a:prstGeom prst="rect">
              <a:avLst/>
            </a:prstGeom>
            <a:noFill/>
          </p:spPr>
          <p:txBody>
            <a:bodyPr wrap="square">
              <a:spAutoFit/>
            </a:bodyPr>
            <a:lstStyle/>
            <a:p>
              <a:r>
                <a:rPr lang="en-US" sz="2400" dirty="0" err="1">
                  <a:solidFill>
                    <a:schemeClr val="accent3"/>
                  </a:solidFill>
                  <a:latin typeface="Consolas" panose="020B0609020204030204" pitchFamily="49" charset="0"/>
                </a:rPr>
                <a:t>somme</a:t>
              </a:r>
              <a:r>
                <a:rPr lang="en-US" sz="2400" dirty="0">
                  <a:solidFill>
                    <a:schemeClr val="tx1">
                      <a:lumMod val="50000"/>
                    </a:schemeClr>
                  </a:solidFill>
                  <a:latin typeface="Consolas" panose="020B0609020204030204" pitchFamily="49" charset="0"/>
                </a:rPr>
                <a:t> = </a:t>
              </a:r>
              <a:r>
                <a:rPr lang="en-US" sz="2400" dirty="0">
                  <a:solidFill>
                    <a:schemeClr val="accent4"/>
                  </a:solidFill>
                  <a:latin typeface="Consolas" panose="020B0609020204030204" pitchFamily="49" charset="0"/>
                </a:rPr>
                <a:t>0</a:t>
              </a:r>
            </a:p>
            <a:p>
              <a:r>
                <a:rPr lang="en-US" sz="2400" dirty="0" err="1">
                  <a:solidFill>
                    <a:schemeClr val="accent3"/>
                  </a:solidFill>
                  <a:latin typeface="Consolas" panose="020B0609020204030204" pitchFamily="49" charset="0"/>
                </a:rPr>
                <a:t>cible</a:t>
              </a:r>
              <a:r>
                <a:rPr lang="en-US" sz="2400" dirty="0">
                  <a:solidFill>
                    <a:schemeClr val="tx1">
                      <a:lumMod val="50000"/>
                    </a:schemeClr>
                  </a:solidFill>
                  <a:latin typeface="Consolas" panose="020B0609020204030204" pitchFamily="49" charset="0"/>
                </a:rPr>
                <a:t> = </a:t>
              </a:r>
              <a:r>
                <a:rPr lang="en-US" sz="2400" dirty="0">
                  <a:solidFill>
                    <a:schemeClr val="accent4"/>
                  </a:solidFill>
                  <a:latin typeface="Consolas" panose="020B0609020204030204" pitchFamily="49" charset="0"/>
                </a:rPr>
                <a:t>10</a:t>
              </a:r>
            </a:p>
            <a:p>
              <a:endParaRPr lang="en-US" sz="2400" dirty="0">
                <a:solidFill>
                  <a:schemeClr val="tx1">
                    <a:lumMod val="50000"/>
                  </a:schemeClr>
                </a:solidFill>
                <a:latin typeface="Consolas" panose="020B0609020204030204" pitchFamily="49" charset="0"/>
              </a:endParaRPr>
            </a:p>
            <a:p>
              <a:r>
                <a:rPr lang="en-US" sz="2400" dirty="0">
                  <a:solidFill>
                    <a:schemeClr val="accent1"/>
                  </a:solidFill>
                  <a:latin typeface="Consolas" panose="020B0609020204030204" pitchFamily="49" charset="0"/>
                </a:rPr>
                <a:t>for</a:t>
              </a:r>
              <a:r>
                <a:rPr lang="en-US" sz="2400" dirty="0">
                  <a:solidFill>
                    <a:schemeClr val="tx1">
                      <a:lumMod val="50000"/>
                    </a:schemeClr>
                  </a:solidFill>
                  <a:latin typeface="Consolas" panose="020B0609020204030204" pitchFamily="49" charset="0"/>
                </a:rPr>
                <a:t> </a:t>
              </a:r>
              <a:r>
                <a:rPr lang="en-US" sz="2400" dirty="0">
                  <a:solidFill>
                    <a:schemeClr val="accent3"/>
                  </a:solidFill>
                  <a:latin typeface="Consolas" panose="020B0609020204030204" pitchFamily="49" charset="0"/>
                </a:rPr>
                <a:t>n</a:t>
              </a:r>
              <a:r>
                <a:rPr lang="en-US" sz="2400" dirty="0">
                  <a:solidFill>
                    <a:schemeClr val="tx1">
                      <a:lumMod val="50000"/>
                    </a:schemeClr>
                  </a:solidFill>
                  <a:latin typeface="Consolas" panose="020B0609020204030204" pitchFamily="49" charset="0"/>
                </a:rPr>
                <a:t> </a:t>
              </a:r>
              <a:r>
                <a:rPr lang="en-US" sz="2400" dirty="0">
                  <a:solidFill>
                    <a:schemeClr val="accent1"/>
                  </a:solidFill>
                  <a:latin typeface="Consolas" panose="020B0609020204030204" pitchFamily="49" charset="0"/>
                </a:rPr>
                <a:t>in</a:t>
              </a:r>
              <a:r>
                <a:rPr lang="en-US" sz="2400" dirty="0">
                  <a:solidFill>
                    <a:schemeClr val="tx1">
                      <a:lumMod val="50000"/>
                    </a:schemeClr>
                  </a:solidFill>
                  <a:latin typeface="Consolas" panose="020B0609020204030204" pitchFamily="49" charset="0"/>
                </a:rPr>
                <a:t> </a:t>
              </a:r>
              <a:r>
                <a:rPr lang="en-US" sz="2400" dirty="0">
                  <a:solidFill>
                    <a:schemeClr val="accent2"/>
                  </a:solidFill>
                  <a:latin typeface="Consolas" panose="020B0609020204030204" pitchFamily="49" charset="0"/>
                </a:rPr>
                <a:t>range</a:t>
              </a:r>
              <a:r>
                <a:rPr lang="en-US" sz="2400" dirty="0">
                  <a:solidFill>
                    <a:schemeClr val="tx1">
                      <a:lumMod val="50000"/>
                    </a:schemeClr>
                  </a:solidFill>
                  <a:latin typeface="Consolas" panose="020B0609020204030204" pitchFamily="49" charset="0"/>
                </a:rPr>
                <a:t>(</a:t>
              </a:r>
              <a:r>
                <a:rPr lang="en-US" sz="2400" dirty="0" err="1">
                  <a:solidFill>
                    <a:schemeClr val="accent3"/>
                  </a:solidFill>
                  <a:latin typeface="Consolas" panose="020B0609020204030204" pitchFamily="49" charset="0"/>
                </a:rPr>
                <a:t>cible</a:t>
              </a:r>
              <a:r>
                <a:rPr lang="en-US" sz="2400" dirty="0">
                  <a:solidFill>
                    <a:schemeClr val="tx1">
                      <a:lumMod val="50000"/>
                    </a:schemeClr>
                  </a:solidFill>
                  <a:latin typeface="Consolas" panose="020B0609020204030204" pitchFamily="49" charset="0"/>
                </a:rPr>
                <a:t>):</a:t>
              </a:r>
            </a:p>
            <a:p>
              <a:r>
                <a:rPr lang="en-US" sz="2400" dirty="0">
                  <a:solidFill>
                    <a:schemeClr val="tx1">
                      <a:lumMod val="50000"/>
                    </a:schemeClr>
                  </a:solidFill>
                  <a:latin typeface="Consolas" panose="020B0609020204030204" pitchFamily="49" charset="0"/>
                </a:rPr>
                <a:t>    </a:t>
              </a:r>
              <a:r>
                <a:rPr lang="en-US" sz="2400" dirty="0" err="1">
                  <a:solidFill>
                    <a:schemeClr val="accent3"/>
                  </a:solidFill>
                  <a:latin typeface="Consolas" panose="020B0609020204030204" pitchFamily="49" charset="0"/>
                </a:rPr>
                <a:t>somme</a:t>
              </a:r>
              <a:r>
                <a:rPr lang="en-US" sz="2400" dirty="0">
                  <a:solidFill>
                    <a:schemeClr val="tx1">
                      <a:lumMod val="50000"/>
                    </a:schemeClr>
                  </a:solidFill>
                  <a:latin typeface="Consolas" panose="020B0609020204030204" pitchFamily="49" charset="0"/>
                </a:rPr>
                <a:t> += </a:t>
              </a:r>
              <a:r>
                <a:rPr lang="en-US" sz="2400" dirty="0">
                  <a:solidFill>
                    <a:schemeClr val="accent3"/>
                  </a:solidFill>
                  <a:latin typeface="Consolas" panose="020B0609020204030204" pitchFamily="49" charset="0"/>
                </a:rPr>
                <a:t>n</a:t>
              </a:r>
              <a:endParaRPr lang="fr-FR" sz="2400" dirty="0">
                <a:solidFill>
                  <a:schemeClr val="accent3"/>
                </a:solidFill>
                <a:latin typeface="Consolas" panose="020B0609020204030204" pitchFamily="49" charset="0"/>
              </a:endParaRPr>
            </a:p>
          </p:txBody>
        </p:sp>
        <p:cxnSp>
          <p:nvCxnSpPr>
            <p:cNvPr id="2" name="Straight Connector 1">
              <a:extLst>
                <a:ext uri="{FF2B5EF4-FFF2-40B4-BE49-F238E27FC236}">
                  <a16:creationId xmlns:a16="http://schemas.microsoft.com/office/drawing/2014/main" id="{4B056A7D-040C-1C52-3085-34ED663B60C8}"/>
                </a:ext>
              </a:extLst>
            </p:cNvPr>
            <p:cNvCxnSpPr>
              <a:cxnSpLocks/>
            </p:cNvCxnSpPr>
            <p:nvPr/>
          </p:nvCxnSpPr>
          <p:spPr>
            <a:xfrm>
              <a:off x="3837817" y="3284220"/>
              <a:ext cx="0" cy="14478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2CF5F70-E9AA-5702-38F9-5304F18C2B8A}"/>
              </a:ext>
            </a:extLst>
          </p:cNvPr>
          <p:cNvGrpSpPr/>
          <p:nvPr/>
        </p:nvGrpSpPr>
        <p:grpSpPr>
          <a:xfrm>
            <a:off x="3676520" y="3849003"/>
            <a:ext cx="5086480" cy="2308324"/>
            <a:chOff x="3676520" y="3849003"/>
            <a:chExt cx="5086480" cy="2308324"/>
          </a:xfrm>
        </p:grpSpPr>
        <p:sp>
          <p:nvSpPr>
            <p:cNvPr id="9" name="TextBox 8">
              <a:extLst>
                <a:ext uri="{FF2B5EF4-FFF2-40B4-BE49-F238E27FC236}">
                  <a16:creationId xmlns:a16="http://schemas.microsoft.com/office/drawing/2014/main" id="{AD58F70B-1D84-66B1-03DE-0F1B56274322}"/>
                </a:ext>
              </a:extLst>
            </p:cNvPr>
            <p:cNvSpPr txBox="1"/>
            <p:nvPr/>
          </p:nvSpPr>
          <p:spPr>
            <a:xfrm>
              <a:off x="3676520" y="3849003"/>
              <a:ext cx="5086480"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somme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debut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cible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for</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n</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in</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range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debut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cible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somme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n</a:t>
              </a:r>
            </a:p>
          </p:txBody>
        </p:sp>
        <p:cxnSp>
          <p:nvCxnSpPr>
            <p:cNvPr id="10" name="Straight Connector 9">
              <a:extLst>
                <a:ext uri="{FF2B5EF4-FFF2-40B4-BE49-F238E27FC236}">
                  <a16:creationId xmlns:a16="http://schemas.microsoft.com/office/drawing/2014/main" id="{DBE888F0-76B3-742F-AE58-6AC9EFBC140F}"/>
                </a:ext>
              </a:extLst>
            </p:cNvPr>
            <p:cNvCxnSpPr>
              <a:cxnSpLocks/>
            </p:cNvCxnSpPr>
            <p:nvPr/>
          </p:nvCxnSpPr>
          <p:spPr>
            <a:xfrm>
              <a:off x="3837817" y="5852160"/>
              <a:ext cx="0" cy="16002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677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2CD7EC40-F3D1-FE43-D0D3-64B097A6FC8B}"/>
              </a:ext>
            </a:extLst>
          </p:cNvPr>
          <p:cNvSpPr txBox="1"/>
          <p:nvPr/>
        </p:nvSpPr>
        <p:spPr>
          <a:xfrm>
            <a:off x="6779193" y="5444658"/>
            <a:ext cx="5197829" cy="830997"/>
          </a:xfrm>
          <a:prstGeom prst="rect">
            <a:avLst/>
          </a:prstGeom>
          <a:noFill/>
        </p:spPr>
        <p:txBody>
          <a:bodyPr wrap="square">
            <a:spAutoFit/>
          </a:bodyPr>
          <a:lstStyle/>
          <a:p>
            <a:r>
              <a:rPr kumimoji="0" lang="fr-FR"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"Vous avez deviné"</a:t>
            </a:r>
            <a:r>
              <a:rPr lang="fr-FR" sz="2400" dirty="0">
                <a:solidFill>
                  <a:schemeClr val="tx1">
                    <a:lumMod val="50000"/>
                  </a:schemeClr>
                </a:solidFill>
                <a:latin typeface="Consolas" panose="020B0609020204030204" pitchFamily="49" charset="0"/>
              </a:rPr>
              <a:t>)</a:t>
            </a:r>
            <a:endPar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endParaRPr>
          </a:p>
          <a:p>
            <a:r>
              <a:rPr lang="fr-FR" sz="2400" dirty="0">
                <a:solidFill>
                  <a:srgbClr val="F2F2F2">
                    <a:lumMod val="50000"/>
                  </a:srgbClr>
                </a:solidFill>
                <a:latin typeface="Consolas" panose="020B0609020204030204" pitchFamily="49" charset="0"/>
              </a:rPr>
              <a:t>    ...</a:t>
            </a:r>
            <a:r>
              <a:rPr kumimoji="0" lang="fr-FR"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 </a:t>
            </a:r>
            <a:endParaRPr lang="en-US" dirty="0"/>
          </a:p>
        </p:txBody>
      </p:sp>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LA BOUCLE WHILE</a:t>
            </a:r>
          </a:p>
        </p:txBody>
      </p:sp>
      <p:sp>
        <p:nvSpPr>
          <p:cNvPr id="5" name="TextBox 4">
            <a:extLst>
              <a:ext uri="{FF2B5EF4-FFF2-40B4-BE49-F238E27FC236}">
                <a16:creationId xmlns:a16="http://schemas.microsoft.com/office/drawing/2014/main" id="{F780FC44-69E4-AF98-CBB7-8414FBED12E9}"/>
              </a:ext>
            </a:extLst>
          </p:cNvPr>
          <p:cNvSpPr txBox="1"/>
          <p:nvPr/>
        </p:nvSpPr>
        <p:spPr>
          <a:xfrm>
            <a:off x="2116023" y="1639656"/>
            <a:ext cx="3189402" cy="784830"/>
          </a:xfrm>
          <a:prstGeom prst="rect">
            <a:avLst/>
          </a:prstGeom>
          <a:noFill/>
        </p:spPr>
        <p:txBody>
          <a:bodyPr wrap="square" rtlCol="0">
            <a:spAutoFit/>
          </a:bodyPr>
          <a:lstStyle/>
          <a:p>
            <a:pPr algn="ctr">
              <a:spcAft>
                <a:spcPts val="600"/>
              </a:spcAft>
            </a:pPr>
            <a:r>
              <a:rPr lang="fr-FR" sz="1600" dirty="0">
                <a:latin typeface="Nunito Sans" pitchFamily="2" charset="0"/>
              </a:rPr>
              <a:t>La boucle </a:t>
            </a:r>
            <a:r>
              <a:rPr lang="fr-FR" sz="1600" dirty="0" err="1">
                <a:latin typeface="Nunito Sans" pitchFamily="2" charset="0"/>
              </a:rPr>
              <a:t>while</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S’exécute tant que la condition est évaluée à</a:t>
            </a:r>
            <a:r>
              <a:rPr lang="en-US" sz="1200" dirty="0">
                <a:solidFill>
                  <a:schemeClr val="tx1">
                    <a:lumMod val="50000"/>
                  </a:schemeClr>
                </a:solidFill>
                <a:latin typeface="Nunito Sans Light" pitchFamily="2" charset="0"/>
              </a:rPr>
              <a:t> </a:t>
            </a:r>
            <a:r>
              <a:rPr lang="fr-FR" sz="1200" dirty="0">
                <a:solidFill>
                  <a:schemeClr val="tx1">
                    <a:lumMod val="50000"/>
                  </a:schemeClr>
                </a:solidFill>
                <a:latin typeface="Nunito Sans Light" pitchFamily="2" charset="0"/>
              </a:rPr>
              <a:t>la valeur </a:t>
            </a:r>
            <a:r>
              <a:rPr lang="fr-FR" sz="1200" dirty="0" err="1">
                <a:solidFill>
                  <a:schemeClr val="tx1">
                    <a:lumMod val="50000"/>
                  </a:schemeClr>
                </a:solidFill>
                <a:latin typeface="Nunito Sans Light" pitchFamily="2" charset="0"/>
              </a:rPr>
              <a:t>True</a:t>
            </a:r>
            <a:endParaRPr lang="fr-FR" sz="1200" dirty="0">
              <a:solidFill>
                <a:schemeClr val="tx1">
                  <a:lumMod val="50000"/>
                </a:schemeClr>
              </a:solidFill>
              <a:latin typeface="Nunito Sans Light" pitchFamily="2" charset="0"/>
            </a:endParaRPr>
          </a:p>
        </p:txBody>
      </p:sp>
      <p:grpSp>
        <p:nvGrpSpPr>
          <p:cNvPr id="33" name="Group 32">
            <a:extLst>
              <a:ext uri="{FF2B5EF4-FFF2-40B4-BE49-F238E27FC236}">
                <a16:creationId xmlns:a16="http://schemas.microsoft.com/office/drawing/2014/main" id="{7C7835F1-81CF-9B11-51C8-4B458DE30716}"/>
              </a:ext>
            </a:extLst>
          </p:cNvPr>
          <p:cNvGrpSpPr/>
          <p:nvPr/>
        </p:nvGrpSpPr>
        <p:grpSpPr>
          <a:xfrm>
            <a:off x="6778302" y="3215924"/>
            <a:ext cx="4920484" cy="559518"/>
            <a:chOff x="6778302" y="3215924"/>
            <a:chExt cx="4920484" cy="559518"/>
          </a:xfrm>
        </p:grpSpPr>
        <p:sp>
          <p:nvSpPr>
            <p:cNvPr id="16" name="TextBox 15">
              <a:extLst>
                <a:ext uri="{FF2B5EF4-FFF2-40B4-BE49-F238E27FC236}">
                  <a16:creationId xmlns:a16="http://schemas.microsoft.com/office/drawing/2014/main" id="{1A757371-117B-5404-3980-1EA8302B3676}"/>
                </a:ext>
              </a:extLst>
            </p:cNvPr>
            <p:cNvSpPr txBox="1"/>
            <p:nvPr/>
          </p:nvSpPr>
          <p:spPr>
            <a:xfrm>
              <a:off x="6778302" y="3269614"/>
              <a:ext cx="4217142"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chemeClr val="accent1"/>
                  </a:solidFill>
                  <a:effectLst/>
                  <a:uLnTx/>
                  <a:uFillTx/>
                  <a:latin typeface="Consolas" panose="020B0609020204030204" pitchFamily="49" charset="0"/>
                  <a:ea typeface="+mn-ea"/>
                  <a:cs typeface="+mn-cs"/>
                </a:rPr>
                <a:t>if</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p>
          </p:txBody>
        </p:sp>
        <p:sp>
          <p:nvSpPr>
            <p:cNvPr id="46" name="Rectangle: Rounded Corners 45">
              <a:extLst>
                <a:ext uri="{FF2B5EF4-FFF2-40B4-BE49-F238E27FC236}">
                  <a16:creationId xmlns:a16="http://schemas.microsoft.com/office/drawing/2014/main" id="{213A1E42-FAEC-741E-A20C-B689EB38B748}"/>
                </a:ext>
              </a:extLst>
            </p:cNvPr>
            <p:cNvSpPr/>
            <p:nvPr/>
          </p:nvSpPr>
          <p:spPr>
            <a:xfrm>
              <a:off x="7325257" y="3215924"/>
              <a:ext cx="1119252" cy="54999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fr-FR" sz="2400" dirty="0">
                  <a:solidFill>
                    <a:srgbClr val="00FF89"/>
                  </a:solidFill>
                  <a:latin typeface="Consolas" panose="020B0609020204030204" pitchFamily="49" charset="0"/>
                </a:rPr>
                <a:t>essai</a:t>
              </a:r>
              <a:endParaRPr lang="en-US" dirty="0">
                <a:solidFill>
                  <a:schemeClr val="accent3"/>
                </a:solidFill>
                <a:latin typeface="Consolas" panose="020B0609020204030204" pitchFamily="49" charset="0"/>
              </a:endParaRPr>
            </a:p>
          </p:txBody>
        </p:sp>
        <p:sp>
          <p:nvSpPr>
            <p:cNvPr id="47" name="Rectangle: Rounded Corners 46">
              <a:extLst>
                <a:ext uri="{FF2B5EF4-FFF2-40B4-BE49-F238E27FC236}">
                  <a16:creationId xmlns:a16="http://schemas.microsoft.com/office/drawing/2014/main" id="{BF4DA878-8638-BD8F-9E93-C6A403B80AC1}"/>
                </a:ext>
              </a:extLst>
            </p:cNvPr>
            <p:cNvSpPr/>
            <p:nvPr/>
          </p:nvSpPr>
          <p:spPr>
            <a:xfrm>
              <a:off x="9064823" y="3225448"/>
              <a:ext cx="2633963" cy="54999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fr-FR" sz="2400" dirty="0" err="1">
                  <a:solidFill>
                    <a:schemeClr val="accent3"/>
                  </a:solidFill>
                  <a:latin typeface="Consolas" panose="020B0609020204030204" pitchFamily="49" charset="0"/>
                </a:rPr>
                <a:t>nombreADeviner</a:t>
              </a:r>
              <a:endParaRPr lang="en-US" dirty="0">
                <a:solidFill>
                  <a:schemeClr val="accent3"/>
                </a:solidFill>
                <a:latin typeface="Consolas" panose="020B0609020204030204" pitchFamily="49" charset="0"/>
              </a:endParaRPr>
            </a:p>
          </p:txBody>
        </p:sp>
      </p:grpSp>
      <p:cxnSp>
        <p:nvCxnSpPr>
          <p:cNvPr id="64" name="Connector: Curved 63">
            <a:extLst>
              <a:ext uri="{FF2B5EF4-FFF2-40B4-BE49-F238E27FC236}">
                <a16:creationId xmlns:a16="http://schemas.microsoft.com/office/drawing/2014/main" id="{38C1BA5C-531C-3560-E56B-E15136D92E62}"/>
              </a:ext>
            </a:extLst>
          </p:cNvPr>
          <p:cNvCxnSpPr>
            <a:cxnSpLocks/>
            <a:stCxn id="70" idx="1"/>
            <a:endCxn id="16" idx="1"/>
          </p:cNvCxnSpPr>
          <p:nvPr/>
        </p:nvCxnSpPr>
        <p:spPr>
          <a:xfrm rot="10800000" flipH="1">
            <a:off x="6778232" y="3500447"/>
            <a:ext cx="69" cy="783792"/>
          </a:xfrm>
          <a:prstGeom prst="curvedConnector3">
            <a:avLst>
              <a:gd name="adj1" fmla="val -33130434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67C04EB-3021-60AB-AB17-9B2E3B5F1AA5}"/>
              </a:ext>
            </a:extLst>
          </p:cNvPr>
          <p:cNvSpPr txBox="1"/>
          <p:nvPr/>
        </p:nvSpPr>
        <p:spPr>
          <a:xfrm>
            <a:off x="6778233" y="3868740"/>
            <a:ext cx="5413767" cy="830997"/>
          </a:xfrm>
          <a:prstGeom prst="rect">
            <a:avLst/>
          </a:prstGeom>
          <a:noFill/>
        </p:spPr>
        <p:txBody>
          <a:bodyPr wrap="square">
            <a:spAutoFit/>
          </a:bodyPr>
          <a:lstStyle/>
          <a:p>
            <a:pPr lvl="0"/>
            <a:r>
              <a:rPr lang="fr-FR" sz="2400" dirty="0">
                <a:solidFill>
                  <a:srgbClr val="00FF89"/>
                </a:solidFill>
                <a:latin typeface="Consolas" panose="020B0609020204030204" pitchFamily="49" charset="0"/>
              </a:rPr>
              <a:t>    </a:t>
            </a:r>
            <a:r>
              <a:rPr lang="fr-FR" sz="2400" dirty="0" err="1">
                <a:solidFill>
                  <a:srgbClr val="00FF89"/>
                </a:solidFill>
                <a:latin typeface="Consolas" panose="020B0609020204030204" pitchFamily="49" charset="0"/>
              </a:rPr>
              <a:t>entree</a:t>
            </a:r>
            <a:r>
              <a:rPr lang="fr-FR" sz="2400" dirty="0">
                <a:solidFill>
                  <a:srgbClr val="F2F2F2">
                    <a:lumMod val="50000"/>
                  </a:srgbClr>
                </a:solidFill>
                <a:latin typeface="Consolas" panose="020B0609020204030204" pitchFamily="49" charset="0"/>
              </a:rPr>
              <a:t> = </a:t>
            </a:r>
            <a:r>
              <a:rPr lang="fr-FR" sz="2400" dirty="0">
                <a:solidFill>
                  <a:srgbClr val="FF8B00"/>
                </a:solidFill>
                <a:latin typeface="Consolas" panose="020B0609020204030204" pitchFamily="49" charset="0"/>
              </a:rPr>
              <a:t>input</a:t>
            </a:r>
            <a:r>
              <a:rPr lang="fr-FR" sz="2400" dirty="0">
                <a:solidFill>
                  <a:srgbClr val="F2F2F2">
                    <a:lumMod val="50000"/>
                  </a:srgbClr>
                </a:solidFill>
                <a:latin typeface="Consolas" panose="020B0609020204030204" pitchFamily="49" charset="0"/>
              </a:rPr>
              <a:t>(</a:t>
            </a:r>
            <a:r>
              <a:rPr lang="fr-FR" sz="2400" dirty="0">
                <a:solidFill>
                  <a:srgbClr val="FFC580"/>
                </a:solidFill>
                <a:latin typeface="Consolas" panose="020B0609020204030204" pitchFamily="49" charset="0"/>
              </a:rPr>
              <a:t>"Devinez: "</a:t>
            </a:r>
            <a:r>
              <a:rPr lang="fr-FR" sz="2400" dirty="0">
                <a:solidFill>
                  <a:srgbClr val="F2F2F2">
                    <a:lumMod val="50000"/>
                  </a:srgbClr>
                </a:solidFill>
                <a:latin typeface="Consolas" panose="020B0609020204030204" pitchFamily="49" charset="0"/>
              </a:rPr>
              <a:t>)</a:t>
            </a:r>
          </a:p>
          <a:p>
            <a:pPr lvl="0"/>
            <a:r>
              <a:rPr lang="fr-FR" sz="2400" dirty="0">
                <a:solidFill>
                  <a:srgbClr val="F2F2F2">
                    <a:lumMod val="50000"/>
                  </a:srgbClr>
                </a:solidFill>
                <a:latin typeface="Consolas" panose="020B0609020204030204" pitchFamily="49" charset="0"/>
              </a:rPr>
              <a:t>    </a:t>
            </a:r>
            <a:r>
              <a:rPr lang="fr-FR" sz="2400" dirty="0">
                <a:solidFill>
                  <a:srgbClr val="00FF89"/>
                </a:solidFill>
                <a:latin typeface="Consolas" panose="020B0609020204030204" pitchFamily="49" charset="0"/>
              </a:rPr>
              <a:t>essai</a:t>
            </a:r>
            <a:r>
              <a:rPr lang="fr-FR" sz="2400" dirty="0">
                <a:solidFill>
                  <a:srgbClr val="F2F2F2">
                    <a:lumMod val="50000"/>
                  </a:srgbClr>
                </a:solidFill>
                <a:latin typeface="Consolas" panose="020B0609020204030204" pitchFamily="49" charset="0"/>
              </a:rPr>
              <a:t> = </a:t>
            </a:r>
            <a:r>
              <a:rPr lang="fr-FR" sz="2400" dirty="0" err="1">
                <a:solidFill>
                  <a:srgbClr val="FF8B00"/>
                </a:solidFill>
                <a:latin typeface="Consolas" panose="020B0609020204030204" pitchFamily="49" charset="0"/>
              </a:rPr>
              <a:t>int</a:t>
            </a:r>
            <a:r>
              <a:rPr lang="fr-FR" sz="2400" dirty="0">
                <a:solidFill>
                  <a:srgbClr val="F2F2F2">
                    <a:lumMod val="50000"/>
                  </a:srgbClr>
                </a:solidFill>
                <a:latin typeface="Consolas" panose="020B0609020204030204" pitchFamily="49" charset="0"/>
              </a:rPr>
              <a:t>(</a:t>
            </a:r>
            <a:r>
              <a:rPr lang="fr-FR" sz="2400" dirty="0" err="1">
                <a:solidFill>
                  <a:srgbClr val="00FF89"/>
                </a:solidFill>
                <a:latin typeface="Consolas" panose="020B0609020204030204" pitchFamily="49" charset="0"/>
              </a:rPr>
              <a:t>entree</a:t>
            </a:r>
            <a:r>
              <a:rPr lang="fr-FR" sz="2400" dirty="0">
                <a:solidFill>
                  <a:srgbClr val="F2F2F2">
                    <a:lumMod val="50000"/>
                  </a:srgbClr>
                </a:solidFill>
                <a:latin typeface="Consolas" panose="020B0609020204030204" pitchFamily="49" charset="0"/>
              </a:rPr>
              <a:t>)</a:t>
            </a:r>
          </a:p>
        </p:txBody>
      </p:sp>
      <p:cxnSp>
        <p:nvCxnSpPr>
          <p:cNvPr id="71" name="Connector: Curved 70">
            <a:extLst>
              <a:ext uri="{FF2B5EF4-FFF2-40B4-BE49-F238E27FC236}">
                <a16:creationId xmlns:a16="http://schemas.microsoft.com/office/drawing/2014/main" id="{AB58603A-47C7-3DF7-4B21-3F6C51C314E6}"/>
              </a:ext>
            </a:extLst>
          </p:cNvPr>
          <p:cNvCxnSpPr>
            <a:cxnSpLocks/>
            <a:stCxn id="23" idx="1"/>
            <a:endCxn id="24" idx="1"/>
          </p:cNvCxnSpPr>
          <p:nvPr/>
        </p:nvCxnSpPr>
        <p:spPr>
          <a:xfrm rot="10800000" flipV="1">
            <a:off x="6779194" y="5059635"/>
            <a:ext cx="69" cy="800521"/>
          </a:xfrm>
          <a:prstGeom prst="curvedConnector3">
            <a:avLst>
              <a:gd name="adj1" fmla="val 33140434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1D2BE94-2412-C75E-DE8E-395EB2802816}"/>
              </a:ext>
            </a:extLst>
          </p:cNvPr>
          <p:cNvGrpSpPr/>
          <p:nvPr/>
        </p:nvGrpSpPr>
        <p:grpSpPr>
          <a:xfrm>
            <a:off x="6825859" y="1631704"/>
            <a:ext cx="3858567" cy="1138460"/>
            <a:chOff x="6825859" y="1631704"/>
            <a:chExt cx="3858567" cy="1138460"/>
          </a:xfrm>
        </p:grpSpPr>
        <p:sp>
          <p:nvSpPr>
            <p:cNvPr id="9" name="Rectangle: Rounded Corners 8">
              <a:extLst>
                <a:ext uri="{FF2B5EF4-FFF2-40B4-BE49-F238E27FC236}">
                  <a16:creationId xmlns:a16="http://schemas.microsoft.com/office/drawing/2014/main" id="{C1C6529E-20DB-0E3D-FBB7-FF034C3C2669}"/>
                </a:ext>
              </a:extLst>
            </p:cNvPr>
            <p:cNvSpPr/>
            <p:nvPr/>
          </p:nvSpPr>
          <p:spPr>
            <a:xfrm>
              <a:off x="6825859" y="2220170"/>
              <a:ext cx="1109425" cy="54999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fr-FR" sz="2400" dirty="0">
                  <a:solidFill>
                    <a:srgbClr val="00FF89"/>
                  </a:solidFill>
                  <a:latin typeface="Consolas" panose="020B0609020204030204" pitchFamily="49" charset="0"/>
                </a:rPr>
                <a:t>essai</a:t>
              </a:r>
              <a:endParaRPr lang="en-US" dirty="0">
                <a:solidFill>
                  <a:schemeClr val="accent3"/>
                </a:solidFill>
                <a:latin typeface="Consolas" panose="020B0609020204030204" pitchFamily="49" charset="0"/>
              </a:endParaRPr>
            </a:p>
          </p:txBody>
        </p:sp>
        <p:sp>
          <p:nvSpPr>
            <p:cNvPr id="57" name="TextBox 56">
              <a:extLst>
                <a:ext uri="{FF2B5EF4-FFF2-40B4-BE49-F238E27FC236}">
                  <a16:creationId xmlns:a16="http://schemas.microsoft.com/office/drawing/2014/main" id="{6268254F-C219-3B03-39F5-9E58CC7A0820}"/>
                </a:ext>
              </a:extLst>
            </p:cNvPr>
            <p:cNvSpPr txBox="1"/>
            <p:nvPr/>
          </p:nvSpPr>
          <p:spPr>
            <a:xfrm>
              <a:off x="8032116" y="2258793"/>
              <a:ext cx="344136"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2" name="Rectangle: Rounded Corners 1">
              <a:extLst>
                <a:ext uri="{FF2B5EF4-FFF2-40B4-BE49-F238E27FC236}">
                  <a16:creationId xmlns:a16="http://schemas.microsoft.com/office/drawing/2014/main" id="{E2504451-B5BD-6931-C147-8B2AC73C8A57}"/>
                </a:ext>
              </a:extLst>
            </p:cNvPr>
            <p:cNvSpPr/>
            <p:nvPr/>
          </p:nvSpPr>
          <p:spPr>
            <a:xfrm>
              <a:off x="8473084" y="2264601"/>
              <a:ext cx="649242"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-1</a:t>
              </a:r>
            </a:p>
          </p:txBody>
        </p:sp>
        <p:sp>
          <p:nvSpPr>
            <p:cNvPr id="6" name="Rectangle: Rounded Corners 5">
              <a:extLst>
                <a:ext uri="{FF2B5EF4-FFF2-40B4-BE49-F238E27FC236}">
                  <a16:creationId xmlns:a16="http://schemas.microsoft.com/office/drawing/2014/main" id="{F7534563-2FB1-047F-54FD-84E3F48920C9}"/>
                </a:ext>
              </a:extLst>
            </p:cNvPr>
            <p:cNvSpPr/>
            <p:nvPr/>
          </p:nvSpPr>
          <p:spPr>
            <a:xfrm>
              <a:off x="6825859" y="1631704"/>
              <a:ext cx="2633963" cy="54999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fr-FR" sz="2400" dirty="0" err="1">
                  <a:solidFill>
                    <a:schemeClr val="accent3"/>
                  </a:solidFill>
                  <a:latin typeface="Consolas" panose="020B0609020204030204" pitchFamily="49" charset="0"/>
                </a:rPr>
                <a:t>nombreADeviner</a:t>
              </a:r>
              <a:endParaRPr lang="en-US" dirty="0">
                <a:solidFill>
                  <a:schemeClr val="accent3"/>
                </a:solidFill>
                <a:latin typeface="Consolas" panose="020B0609020204030204" pitchFamily="49" charset="0"/>
              </a:endParaRPr>
            </a:p>
          </p:txBody>
        </p:sp>
        <p:sp>
          <p:nvSpPr>
            <p:cNvPr id="7" name="TextBox 6">
              <a:extLst>
                <a:ext uri="{FF2B5EF4-FFF2-40B4-BE49-F238E27FC236}">
                  <a16:creationId xmlns:a16="http://schemas.microsoft.com/office/drawing/2014/main" id="{27D325B4-F079-A834-1E18-4CA2444414F0}"/>
                </a:ext>
              </a:extLst>
            </p:cNvPr>
            <p:cNvSpPr txBox="1"/>
            <p:nvPr/>
          </p:nvSpPr>
          <p:spPr>
            <a:xfrm>
              <a:off x="9575435" y="1670327"/>
              <a:ext cx="344136"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15" name="Rectangle: Rounded Corners 14">
              <a:extLst>
                <a:ext uri="{FF2B5EF4-FFF2-40B4-BE49-F238E27FC236}">
                  <a16:creationId xmlns:a16="http://schemas.microsoft.com/office/drawing/2014/main" id="{C6FCB462-ECB0-AF68-0DAB-51D79BC3C35A}"/>
                </a:ext>
              </a:extLst>
            </p:cNvPr>
            <p:cNvSpPr/>
            <p:nvPr/>
          </p:nvSpPr>
          <p:spPr>
            <a:xfrm>
              <a:off x="10035184" y="1676135"/>
              <a:ext cx="649242" cy="46166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dirty="0">
                  <a:latin typeface="Consolas" panose="020B0609020204030204" pitchFamily="49" charset="0"/>
                </a:rPr>
                <a:t>12</a:t>
              </a:r>
            </a:p>
          </p:txBody>
        </p:sp>
      </p:grpSp>
      <p:sp>
        <p:nvSpPr>
          <p:cNvPr id="23" name="TextBox 22">
            <a:extLst>
              <a:ext uri="{FF2B5EF4-FFF2-40B4-BE49-F238E27FC236}">
                <a16:creationId xmlns:a16="http://schemas.microsoft.com/office/drawing/2014/main" id="{E713A1B0-A205-6AC7-AE6D-32FE9C9A93F3}"/>
              </a:ext>
            </a:extLst>
          </p:cNvPr>
          <p:cNvSpPr txBox="1"/>
          <p:nvPr/>
        </p:nvSpPr>
        <p:spPr>
          <a:xfrm>
            <a:off x="6779262" y="4828803"/>
            <a:ext cx="4842197"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chemeClr val="accent1"/>
                </a:solidFill>
                <a:effectLst/>
                <a:uLnTx/>
                <a:uFillTx/>
                <a:latin typeface="Consolas" panose="020B0609020204030204" pitchFamily="49" charset="0"/>
                <a:ea typeface="+mn-ea"/>
                <a:cs typeface="+mn-cs"/>
              </a:rPr>
              <a:t>else</a:t>
            </a:r>
            <a:endParaRPr kumimoji="0" lang="fr-FR" sz="2400" b="0" i="0" u="none" strike="noStrike" kern="1200" cap="none" spc="0" normalizeH="0" baseline="0" noProof="0" dirty="0">
              <a:ln>
                <a:noFill/>
              </a:ln>
              <a:solidFill>
                <a:schemeClr val="accent1"/>
              </a:solidFill>
              <a:effectLst/>
              <a:uLnTx/>
              <a:uFillTx/>
              <a:latin typeface="Consolas" panose="020B0609020204030204" pitchFamily="49" charset="0"/>
              <a:ea typeface="+mn-ea"/>
              <a:cs typeface="+mn-cs"/>
            </a:endParaRPr>
          </a:p>
        </p:txBody>
      </p:sp>
      <p:grpSp>
        <p:nvGrpSpPr>
          <p:cNvPr id="13" name="Group 12">
            <a:extLst>
              <a:ext uri="{FF2B5EF4-FFF2-40B4-BE49-F238E27FC236}">
                <a16:creationId xmlns:a16="http://schemas.microsoft.com/office/drawing/2014/main" id="{C2F16A09-0499-E5AE-C0C1-1FE957725E9D}"/>
              </a:ext>
            </a:extLst>
          </p:cNvPr>
          <p:cNvGrpSpPr/>
          <p:nvPr/>
        </p:nvGrpSpPr>
        <p:grpSpPr>
          <a:xfrm>
            <a:off x="998097" y="2784433"/>
            <a:ext cx="5423612" cy="3046988"/>
            <a:chOff x="998097" y="2784433"/>
            <a:chExt cx="5423612" cy="3046988"/>
          </a:xfrm>
        </p:grpSpPr>
        <p:sp>
          <p:nvSpPr>
            <p:cNvPr id="4" name="TextBox 3">
              <a:extLst>
                <a:ext uri="{FF2B5EF4-FFF2-40B4-BE49-F238E27FC236}">
                  <a16:creationId xmlns:a16="http://schemas.microsoft.com/office/drawing/2014/main" id="{5109977C-424A-099C-961F-B771F20057BA}"/>
                </a:ext>
              </a:extLst>
            </p:cNvPr>
            <p:cNvSpPr txBox="1"/>
            <p:nvPr/>
          </p:nvSpPr>
          <p:spPr>
            <a:xfrm>
              <a:off x="998097" y="2784433"/>
              <a:ext cx="5423612" cy="3046988"/>
            </a:xfrm>
            <a:prstGeom prst="rect">
              <a:avLst/>
            </a:prstGeom>
            <a:noFill/>
          </p:spPr>
          <p:txBody>
            <a:bodyPr wrap="square">
              <a:spAutoFit/>
            </a:bodyPr>
            <a:lstStyle/>
            <a:p>
              <a:r>
                <a:rPr lang="fr-FR" sz="2400" dirty="0" err="1">
                  <a:solidFill>
                    <a:schemeClr val="accent3"/>
                  </a:solidFill>
                  <a:latin typeface="Consolas" panose="020B0609020204030204" pitchFamily="49" charset="0"/>
                </a:rPr>
                <a:t>nombreADeviner</a:t>
              </a:r>
              <a:r>
                <a:rPr lang="fr-FR" sz="2400" dirty="0">
                  <a:solidFill>
                    <a:schemeClr val="tx1">
                      <a:lumMod val="50000"/>
                    </a:schemeClr>
                  </a:solidFill>
                  <a:latin typeface="Consolas" panose="020B0609020204030204" pitchFamily="49" charset="0"/>
                </a:rPr>
                <a:t> = </a:t>
              </a:r>
              <a:r>
                <a:rPr lang="fr-FR" sz="2400" dirty="0">
                  <a:solidFill>
                    <a:schemeClr val="accent4"/>
                  </a:solidFill>
                  <a:latin typeface="Consolas" panose="020B0609020204030204" pitchFamily="49" charset="0"/>
                </a:rPr>
                <a:t>12</a:t>
              </a:r>
            </a:p>
            <a:p>
              <a:r>
                <a:rPr lang="fr-FR" sz="2400" dirty="0">
                  <a:solidFill>
                    <a:schemeClr val="accent3"/>
                  </a:solidFill>
                  <a:latin typeface="Consolas" panose="020B0609020204030204" pitchFamily="49" charset="0"/>
                </a:rPr>
                <a:t>essai</a:t>
              </a:r>
              <a:r>
                <a:rPr lang="fr-FR" sz="2400" dirty="0">
                  <a:solidFill>
                    <a:schemeClr val="tx1">
                      <a:lumMod val="50000"/>
                    </a:schemeClr>
                  </a:solidFill>
                  <a:latin typeface="Consolas" panose="020B0609020204030204" pitchFamily="49" charset="0"/>
                </a:rPr>
                <a:t> = </a:t>
              </a:r>
              <a:r>
                <a:rPr lang="fr-FR" sz="2400" dirty="0">
                  <a:solidFill>
                    <a:schemeClr val="accent4"/>
                  </a:solidFill>
                  <a:latin typeface="Consolas" panose="020B0609020204030204" pitchFamily="49" charset="0"/>
                </a:rPr>
                <a:t>-1</a:t>
              </a:r>
            </a:p>
            <a:p>
              <a:endParaRPr lang="fr-FR" sz="2400" dirty="0">
                <a:solidFill>
                  <a:schemeClr val="tx1">
                    <a:lumMod val="50000"/>
                  </a:schemeClr>
                </a:solidFill>
                <a:latin typeface="Consolas" panose="020B0609020204030204" pitchFamily="49" charset="0"/>
              </a:endParaRPr>
            </a:p>
            <a:p>
              <a:r>
                <a:rPr lang="fr-FR" sz="2400" dirty="0" err="1">
                  <a:solidFill>
                    <a:schemeClr val="accent1"/>
                  </a:solidFill>
                  <a:latin typeface="Consolas" panose="020B0609020204030204" pitchFamily="49" charset="0"/>
                </a:rPr>
                <a:t>while</a:t>
              </a:r>
              <a:r>
                <a:rPr lang="fr-FR" sz="2400" dirty="0">
                  <a:solidFill>
                    <a:schemeClr val="tx1">
                      <a:lumMod val="50000"/>
                    </a:schemeClr>
                  </a:solidFill>
                  <a:latin typeface="Consolas" panose="020B0609020204030204" pitchFamily="49" charset="0"/>
                </a:rPr>
                <a:t> </a:t>
              </a:r>
              <a:r>
                <a:rPr lang="fr-FR" sz="2400" dirty="0">
                  <a:solidFill>
                    <a:schemeClr val="accent3"/>
                  </a:solidFill>
                  <a:latin typeface="Consolas" panose="020B0609020204030204" pitchFamily="49" charset="0"/>
                </a:rPr>
                <a:t>essai</a:t>
              </a:r>
              <a:r>
                <a:rPr lang="fr-FR" sz="2400" dirty="0">
                  <a:solidFill>
                    <a:schemeClr val="tx1">
                      <a:lumMod val="50000"/>
                    </a:schemeClr>
                  </a:solidFill>
                  <a:latin typeface="Consolas" panose="020B0609020204030204" pitchFamily="49" charset="0"/>
                </a:rPr>
                <a:t> != </a:t>
              </a:r>
              <a:r>
                <a:rPr lang="fr-FR" sz="2400" dirty="0" err="1">
                  <a:solidFill>
                    <a:schemeClr val="accent3"/>
                  </a:solidFill>
                  <a:latin typeface="Consolas" panose="020B0609020204030204" pitchFamily="49" charset="0"/>
                </a:rPr>
                <a:t>nombreADeviner</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3"/>
                  </a:solidFill>
                  <a:latin typeface="Consolas" panose="020B0609020204030204" pitchFamily="49" charset="0"/>
                </a:rPr>
                <a:t>entree</a:t>
              </a:r>
              <a:r>
                <a:rPr lang="fr-FR" sz="2400" dirty="0">
                  <a:solidFill>
                    <a:schemeClr val="tx1">
                      <a:lumMod val="50000"/>
                    </a:schemeClr>
                  </a:solidFill>
                  <a:latin typeface="Consolas" panose="020B0609020204030204" pitchFamily="49" charset="0"/>
                </a:rPr>
                <a:t> = </a:t>
              </a:r>
              <a:r>
                <a:rPr lang="fr-FR" sz="2400" dirty="0">
                  <a:solidFill>
                    <a:schemeClr val="accent2"/>
                  </a:solidFill>
                  <a:latin typeface="Consolas" panose="020B0609020204030204" pitchFamily="49" charset="0"/>
                </a:rPr>
                <a:t>input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"Devinez: "</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a:solidFill>
                    <a:schemeClr val="accent3"/>
                  </a:solidFill>
                  <a:latin typeface="Consolas" panose="020B0609020204030204" pitchFamily="49" charset="0"/>
                </a:rPr>
                <a:t>essai</a:t>
              </a:r>
              <a:r>
                <a:rPr lang="fr-FR" sz="2400" dirty="0">
                  <a:solidFill>
                    <a:schemeClr val="tx1">
                      <a:lumMod val="50000"/>
                    </a:schemeClr>
                  </a:solidFill>
                  <a:latin typeface="Consolas" panose="020B0609020204030204" pitchFamily="49" charset="0"/>
                </a:rPr>
                <a:t> = </a:t>
              </a:r>
              <a:r>
                <a:rPr lang="fr-FR" sz="2400" dirty="0" err="1">
                  <a:solidFill>
                    <a:schemeClr val="accent2"/>
                  </a:solidFill>
                  <a:latin typeface="Consolas" panose="020B0609020204030204" pitchFamily="49" charset="0"/>
                </a:rPr>
                <a:t>int</a:t>
              </a:r>
              <a:r>
                <a:rPr lang="fr-FR" sz="2400" dirty="0">
                  <a:solidFill>
                    <a:schemeClr val="tx1">
                      <a:lumMod val="50000"/>
                    </a:schemeClr>
                  </a:solidFill>
                  <a:latin typeface="Consolas" panose="020B0609020204030204" pitchFamily="49" charset="0"/>
                </a:rPr>
                <a:t>(</a:t>
              </a:r>
              <a:r>
                <a:rPr lang="fr-FR" sz="2400" dirty="0" err="1">
                  <a:solidFill>
                    <a:schemeClr val="accent3"/>
                  </a:solidFill>
                  <a:latin typeface="Consolas" panose="020B0609020204030204" pitchFamily="49" charset="0"/>
                </a:rPr>
                <a:t>entree</a:t>
              </a:r>
              <a:r>
                <a:rPr lang="fr-FR" sz="2400" dirty="0">
                  <a:solidFill>
                    <a:schemeClr val="tx1">
                      <a:lumMod val="50000"/>
                    </a:schemeClr>
                  </a:solidFill>
                  <a:latin typeface="Consolas" panose="020B0609020204030204" pitchFamily="49" charset="0"/>
                </a:rPr>
                <a:t>)</a:t>
              </a:r>
            </a:p>
            <a:p>
              <a:endParaRPr lang="fr-FR" sz="2400" dirty="0">
                <a:solidFill>
                  <a:schemeClr val="tx1">
                    <a:lumMod val="50000"/>
                  </a:schemeClr>
                </a:solidFill>
                <a:latin typeface="Consolas" panose="020B0609020204030204" pitchFamily="49" charset="0"/>
              </a:endParaRPr>
            </a:p>
            <a:p>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"Vous avez deviné"</a:t>
              </a:r>
              <a:r>
                <a:rPr lang="fr-FR" sz="2400" dirty="0">
                  <a:solidFill>
                    <a:schemeClr val="tx1">
                      <a:lumMod val="50000"/>
                    </a:schemeClr>
                  </a:solidFill>
                  <a:latin typeface="Consolas" panose="020B0609020204030204" pitchFamily="49" charset="0"/>
                </a:rPr>
                <a:t>)</a:t>
              </a:r>
            </a:p>
          </p:txBody>
        </p:sp>
        <p:cxnSp>
          <p:nvCxnSpPr>
            <p:cNvPr id="8" name="Straight Connector 7">
              <a:extLst>
                <a:ext uri="{FF2B5EF4-FFF2-40B4-BE49-F238E27FC236}">
                  <a16:creationId xmlns:a16="http://schemas.microsoft.com/office/drawing/2014/main" id="{D475FB80-2A95-CE55-D483-D761329BAAD2}"/>
                </a:ext>
              </a:extLst>
            </p:cNvPr>
            <p:cNvCxnSpPr>
              <a:cxnSpLocks/>
            </p:cNvCxnSpPr>
            <p:nvPr/>
          </p:nvCxnSpPr>
          <p:spPr>
            <a:xfrm>
              <a:off x="1151767" y="4419600"/>
              <a:ext cx="0" cy="51435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07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70"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8AA840-4303-3D5E-9382-9BCE1A85CD33}"/>
              </a:ext>
            </a:extLst>
          </p:cNvPr>
          <p:cNvSpPr>
            <a:spLocks noGrp="1"/>
          </p:cNvSpPr>
          <p:nvPr>
            <p:ph type="sldNum" sz="quarter" idx="11"/>
          </p:nvPr>
        </p:nvSpPr>
        <p:spPr/>
        <p:txBody>
          <a:bodyPr/>
          <a:lstStyle/>
          <a:p>
            <a:fld id="{52F3A71C-A943-4884-923F-65D9756AB03E}" type="slidenum">
              <a:rPr lang="en-US" smtClean="0"/>
              <a:pPr/>
              <a:t>47</a:t>
            </a:fld>
            <a:endParaRPr lang="en-US" dirty="0"/>
          </a:p>
        </p:txBody>
      </p:sp>
      <p:sp>
        <p:nvSpPr>
          <p:cNvPr id="3" name="Text Placeholder 2">
            <a:extLst>
              <a:ext uri="{FF2B5EF4-FFF2-40B4-BE49-F238E27FC236}">
                <a16:creationId xmlns:a16="http://schemas.microsoft.com/office/drawing/2014/main" id="{6F180F8D-8BD2-3024-C976-A09438090DB5}"/>
              </a:ext>
            </a:extLst>
          </p:cNvPr>
          <p:cNvSpPr>
            <a:spLocks noGrp="1"/>
          </p:cNvSpPr>
          <p:nvPr>
            <p:ph type="body" sz="quarter" idx="12"/>
          </p:nvPr>
        </p:nvSpPr>
        <p:spPr/>
        <p:txBody>
          <a:bodyPr/>
          <a:lstStyle/>
          <a:p>
            <a:r>
              <a:rPr lang="en-US" dirty="0"/>
              <a:t>TP6</a:t>
            </a:r>
          </a:p>
        </p:txBody>
      </p:sp>
      <p:sp>
        <p:nvSpPr>
          <p:cNvPr id="4" name="Text Placeholder 3">
            <a:extLst>
              <a:ext uri="{FF2B5EF4-FFF2-40B4-BE49-F238E27FC236}">
                <a16:creationId xmlns:a16="http://schemas.microsoft.com/office/drawing/2014/main" id="{C554A878-7045-9B2A-F3DB-CECFDD8CD804}"/>
              </a:ext>
            </a:extLst>
          </p:cNvPr>
          <p:cNvSpPr>
            <a:spLocks noGrp="1"/>
          </p:cNvSpPr>
          <p:nvPr>
            <p:ph type="body" sz="quarter" idx="13"/>
          </p:nvPr>
        </p:nvSpPr>
        <p:spPr/>
        <p:txBody>
          <a:bodyPr/>
          <a:lstStyle/>
          <a:p>
            <a:r>
              <a:rPr lang="en-US" dirty="0"/>
              <a:t>15 minutes</a:t>
            </a:r>
          </a:p>
        </p:txBody>
      </p:sp>
      <p:sp>
        <p:nvSpPr>
          <p:cNvPr id="5" name="Text Placeholder 4">
            <a:extLst>
              <a:ext uri="{FF2B5EF4-FFF2-40B4-BE49-F238E27FC236}">
                <a16:creationId xmlns:a16="http://schemas.microsoft.com/office/drawing/2014/main" id="{979E0024-DA30-32BD-5D13-2A641F4EE4A0}"/>
              </a:ext>
            </a:extLst>
          </p:cNvPr>
          <p:cNvSpPr>
            <a:spLocks noGrp="1"/>
          </p:cNvSpPr>
          <p:nvPr>
            <p:ph type="body" sz="quarter" idx="14"/>
          </p:nvPr>
        </p:nvSpPr>
        <p:spPr>
          <a:xfrm rot="1535881">
            <a:off x="1645095" y="893004"/>
            <a:ext cx="1837269" cy="812057"/>
          </a:xfrm>
        </p:spPr>
        <p:txBody>
          <a:bodyPr/>
          <a:lstStyle/>
          <a:p>
            <a:r>
              <a:rPr lang="fr-FR" dirty="0"/>
              <a:t>Calcul de la moyenne</a:t>
            </a:r>
          </a:p>
        </p:txBody>
      </p:sp>
      <p:sp>
        <p:nvSpPr>
          <p:cNvPr id="6" name="Text Placeholder 5">
            <a:extLst>
              <a:ext uri="{FF2B5EF4-FFF2-40B4-BE49-F238E27FC236}">
                <a16:creationId xmlns:a16="http://schemas.microsoft.com/office/drawing/2014/main" id="{18B9E2D6-AA3B-9CDA-80FD-DC239D978DDB}"/>
              </a:ext>
            </a:extLst>
          </p:cNvPr>
          <p:cNvSpPr>
            <a:spLocks noGrp="1"/>
          </p:cNvSpPr>
          <p:nvPr>
            <p:ph type="body" sz="quarter" idx="16"/>
          </p:nvPr>
        </p:nvSpPr>
        <p:spPr/>
        <p:txBody>
          <a:bodyPr/>
          <a:lstStyle/>
          <a:p>
            <a:r>
              <a:rPr lang="fr-FR" dirty="0"/>
              <a:t>Créez une liste vide</a:t>
            </a:r>
          </a:p>
          <a:p>
            <a:r>
              <a:rPr lang="fr-FR" dirty="0"/>
              <a:t>Demandez au minimum 5 nombres à l’utilisateur et stockez les dans la liste</a:t>
            </a:r>
          </a:p>
          <a:p>
            <a:r>
              <a:rPr lang="fr-FR" dirty="0"/>
              <a:t>Calculez la moyenne des nombres de la liste</a:t>
            </a:r>
          </a:p>
          <a:p>
            <a:pPr lvl="1">
              <a:spcBef>
                <a:spcPts val="0"/>
              </a:spcBef>
              <a:spcAft>
                <a:spcPts val="600"/>
              </a:spcAft>
            </a:pPr>
            <a:r>
              <a:rPr lang="fr-FR" sz="1200" dirty="0">
                <a:solidFill>
                  <a:schemeClr val="bg1">
                    <a:lumMod val="50000"/>
                  </a:schemeClr>
                </a:solidFill>
                <a:latin typeface="Nunito Sans Light" pitchFamily="2" charset="0"/>
              </a:rPr>
              <a:t>Pour cela, une boucle </a:t>
            </a:r>
            <a:r>
              <a:rPr lang="fr-FR" sz="1200" dirty="0">
                <a:solidFill>
                  <a:schemeClr val="bg1">
                    <a:lumMod val="50000"/>
                  </a:schemeClr>
                </a:solidFill>
                <a:latin typeface="Consolas" panose="020B0609020204030204" pitchFamily="49" charset="0"/>
              </a:rPr>
              <a:t>for</a:t>
            </a:r>
            <a:r>
              <a:rPr lang="fr-FR" sz="1200" dirty="0">
                <a:solidFill>
                  <a:schemeClr val="bg1">
                    <a:lumMod val="50000"/>
                  </a:schemeClr>
                </a:solidFill>
                <a:latin typeface="Nunito Sans Light" pitchFamily="2" charset="0"/>
              </a:rPr>
              <a:t> convient</a:t>
            </a:r>
          </a:p>
          <a:p>
            <a:r>
              <a:rPr lang="fr-FR" dirty="0"/>
              <a:t>Affichez la liste et sa moyenne</a:t>
            </a:r>
          </a:p>
          <a:p>
            <a:endParaRPr lang="fr-FR" dirty="0"/>
          </a:p>
          <a:p>
            <a:r>
              <a:rPr lang="fr-FR" dirty="0">
                <a:latin typeface="Nunito Sans Bold" panose="00000800000000000000" pitchFamily="2" charset="0"/>
              </a:rPr>
              <a:t>Challenge</a:t>
            </a:r>
            <a:r>
              <a:rPr lang="fr-FR" dirty="0"/>
              <a:t>: Demandez à l’utilisateur autant de nombres qu’il souhaite saisir</a:t>
            </a:r>
          </a:p>
        </p:txBody>
      </p:sp>
      <p:pic>
        <p:nvPicPr>
          <p:cNvPr id="11" name="Picture Placeholder 10">
            <a:extLst>
              <a:ext uri="{FF2B5EF4-FFF2-40B4-BE49-F238E27FC236}">
                <a16:creationId xmlns:a16="http://schemas.microsoft.com/office/drawing/2014/main" id="{D9EE4B49-7F4F-1BED-49C1-38773D99C028}"/>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54196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FONCTIONS</a:t>
            </a:r>
          </a:p>
        </p:txBody>
      </p:sp>
      <p:sp>
        <p:nvSpPr>
          <p:cNvPr id="5" name="TextBox 4">
            <a:extLst>
              <a:ext uri="{FF2B5EF4-FFF2-40B4-BE49-F238E27FC236}">
                <a16:creationId xmlns:a16="http://schemas.microsoft.com/office/drawing/2014/main" id="{F780FC44-69E4-AF98-CBB7-8414FBED12E9}"/>
              </a:ext>
            </a:extLst>
          </p:cNvPr>
          <p:cNvSpPr txBox="1"/>
          <p:nvPr/>
        </p:nvSpPr>
        <p:spPr>
          <a:xfrm>
            <a:off x="602425" y="3111113"/>
            <a:ext cx="2055050" cy="1338828"/>
          </a:xfrm>
          <a:prstGeom prst="rect">
            <a:avLst/>
          </a:prstGeom>
          <a:noFill/>
        </p:spPr>
        <p:txBody>
          <a:bodyPr wrap="square" rtlCol="0">
            <a:spAutoFit/>
          </a:bodyPr>
          <a:lstStyle/>
          <a:p>
            <a:pPr algn="ctr">
              <a:spcAft>
                <a:spcPts val="600"/>
              </a:spcAft>
            </a:pPr>
            <a:r>
              <a:rPr lang="fr-FR" sz="1600" dirty="0">
                <a:latin typeface="Nunito Sans" pitchFamily="2" charset="0"/>
              </a:rPr>
              <a:t>Le mot-clé </a:t>
            </a:r>
            <a:r>
              <a:rPr lang="fr-FR" sz="1600" dirty="0" err="1">
                <a:solidFill>
                  <a:schemeClr val="accent1"/>
                </a:solidFill>
                <a:latin typeface="Consolas" panose="020B0609020204030204" pitchFamily="49" charset="0"/>
              </a:rPr>
              <a:t>def</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 de définir une fonction. Le code de sa définition ne s’exécute pas tant que la fonction n’est pas appelée</a:t>
            </a:r>
          </a:p>
        </p:txBody>
      </p:sp>
      <p:sp>
        <p:nvSpPr>
          <p:cNvPr id="18" name="TextBox 17">
            <a:extLst>
              <a:ext uri="{FF2B5EF4-FFF2-40B4-BE49-F238E27FC236}">
                <a16:creationId xmlns:a16="http://schemas.microsoft.com/office/drawing/2014/main" id="{D9726738-F07D-F8C7-5CDF-88A371475634}"/>
              </a:ext>
            </a:extLst>
          </p:cNvPr>
          <p:cNvSpPr txBox="1"/>
          <p:nvPr/>
        </p:nvSpPr>
        <p:spPr>
          <a:xfrm>
            <a:off x="9534525" y="4999221"/>
            <a:ext cx="2289558" cy="969496"/>
          </a:xfrm>
          <a:prstGeom prst="rect">
            <a:avLst/>
          </a:prstGeom>
          <a:noFill/>
        </p:spPr>
        <p:txBody>
          <a:bodyPr wrap="square" rtlCol="0">
            <a:spAutoFit/>
          </a:bodyPr>
          <a:lstStyle/>
          <a:p>
            <a:pPr lvl="0" algn="ctr">
              <a:spcAft>
                <a:spcPts val="600"/>
              </a:spcAft>
            </a:pPr>
            <a:r>
              <a:rPr lang="fr-FR" sz="1600" dirty="0">
                <a:solidFill>
                  <a:srgbClr val="F2F2F2"/>
                </a:solidFill>
                <a:latin typeface="Nunito Sans" pitchFamily="2" charset="0"/>
              </a:rPr>
              <a:t>Appel de la fonction</a:t>
            </a:r>
            <a:endParaRPr lang="fr-FR" sz="1600" dirty="0">
              <a:solidFill>
                <a:schemeClr val="tx1">
                  <a:lumMod val="50000"/>
                </a:schemeClr>
              </a:solidFill>
              <a:latin typeface="Consolas" panose="020B0609020204030204" pitchFamily="49" charset="0"/>
            </a:endParaRPr>
          </a:p>
          <a:p>
            <a:pPr lvl="0" algn="ctr"/>
            <a:r>
              <a:rPr lang="fr-FR" sz="1200" dirty="0">
                <a:solidFill>
                  <a:srgbClr val="F2F2F2">
                    <a:lumMod val="50000"/>
                  </a:srgbClr>
                </a:solidFill>
                <a:latin typeface="Nunito Sans Light" pitchFamily="2" charset="0"/>
              </a:rPr>
              <a:t>Pour appeler une fonction, il suffit d’utiliser le nom donnée lors de sa définition</a:t>
            </a:r>
          </a:p>
        </p:txBody>
      </p:sp>
      <p:sp>
        <p:nvSpPr>
          <p:cNvPr id="6" name="TextBox 5">
            <a:extLst>
              <a:ext uri="{FF2B5EF4-FFF2-40B4-BE49-F238E27FC236}">
                <a16:creationId xmlns:a16="http://schemas.microsoft.com/office/drawing/2014/main" id="{BFF047CB-C1E7-C5F9-2851-3440B6A00608}"/>
              </a:ext>
            </a:extLst>
          </p:cNvPr>
          <p:cNvSpPr txBox="1"/>
          <p:nvPr/>
        </p:nvSpPr>
        <p:spPr>
          <a:xfrm>
            <a:off x="2904995" y="5247645"/>
            <a:ext cx="66295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afficherFormulaire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grpSp>
        <p:nvGrpSpPr>
          <p:cNvPr id="9" name="Group 8">
            <a:extLst>
              <a:ext uri="{FF2B5EF4-FFF2-40B4-BE49-F238E27FC236}">
                <a16:creationId xmlns:a16="http://schemas.microsoft.com/office/drawing/2014/main" id="{45480951-DE54-225B-F49E-F3FB2D3776E5}"/>
              </a:ext>
            </a:extLst>
          </p:cNvPr>
          <p:cNvGrpSpPr/>
          <p:nvPr/>
        </p:nvGrpSpPr>
        <p:grpSpPr>
          <a:xfrm>
            <a:off x="2904995" y="1952233"/>
            <a:ext cx="6629530" cy="3046988"/>
            <a:chOff x="2904995" y="1952233"/>
            <a:chExt cx="6629530" cy="3046988"/>
          </a:xfrm>
        </p:grpSpPr>
        <p:sp>
          <p:nvSpPr>
            <p:cNvPr id="4" name="TextBox 3">
              <a:extLst>
                <a:ext uri="{FF2B5EF4-FFF2-40B4-BE49-F238E27FC236}">
                  <a16:creationId xmlns:a16="http://schemas.microsoft.com/office/drawing/2014/main" id="{5109977C-424A-099C-961F-B771F20057BA}"/>
                </a:ext>
              </a:extLst>
            </p:cNvPr>
            <p:cNvSpPr txBox="1"/>
            <p:nvPr/>
          </p:nvSpPr>
          <p:spPr>
            <a:xfrm>
              <a:off x="2904995" y="1952233"/>
              <a:ext cx="6629530" cy="3046988"/>
            </a:xfrm>
            <a:prstGeom prst="rect">
              <a:avLst/>
            </a:prstGeom>
            <a:noFill/>
          </p:spPr>
          <p:txBody>
            <a:bodyPr wrap="square">
              <a:spAutoFit/>
            </a:bodyPr>
            <a:lstStyle/>
            <a:p>
              <a:r>
                <a:rPr lang="fr-FR" sz="2400" dirty="0" err="1">
                  <a:solidFill>
                    <a:schemeClr val="accent1"/>
                  </a:solidFill>
                  <a:latin typeface="Consolas" panose="020B0609020204030204" pitchFamily="49" charset="0"/>
                </a:rPr>
                <a:t>def</a:t>
              </a:r>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afficherFormulaire</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"Question 1"</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a:solidFill>
                    <a:schemeClr val="accent3"/>
                  </a:solidFill>
                  <a:latin typeface="Consolas" panose="020B0609020204030204" pitchFamily="49" charset="0"/>
                </a:rPr>
                <a:t>q1</a:t>
              </a:r>
              <a:r>
                <a:rPr lang="fr-FR" sz="2400" dirty="0">
                  <a:solidFill>
                    <a:schemeClr val="tx1">
                      <a:lumMod val="50000"/>
                    </a:schemeClr>
                  </a:solidFill>
                  <a:latin typeface="Consolas" panose="020B0609020204030204" pitchFamily="49" charset="0"/>
                </a:rPr>
                <a:t> = </a:t>
              </a:r>
              <a:r>
                <a:rPr lang="fr-FR" sz="2400" dirty="0">
                  <a:solidFill>
                    <a:schemeClr val="accent2"/>
                  </a:solidFill>
                  <a:latin typeface="Consolas" panose="020B0609020204030204" pitchFamily="49" charset="0"/>
                </a:rPr>
                <a:t>input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"Votre adresse mail: "</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"Question 2"</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a:solidFill>
                    <a:schemeClr val="accent3"/>
                  </a:solidFill>
                  <a:latin typeface="Consolas" panose="020B0609020204030204" pitchFamily="49" charset="0"/>
                </a:rPr>
                <a:t>q2</a:t>
              </a:r>
              <a:r>
                <a:rPr lang="fr-FR" sz="2400" dirty="0">
                  <a:solidFill>
                    <a:schemeClr val="tx1">
                      <a:lumMod val="50000"/>
                    </a:schemeClr>
                  </a:solidFill>
                  <a:latin typeface="Consolas" panose="020B0609020204030204" pitchFamily="49" charset="0"/>
                </a:rPr>
                <a:t> = </a:t>
              </a:r>
              <a:r>
                <a:rPr lang="fr-FR" sz="2400" dirty="0" err="1">
                  <a:solidFill>
                    <a:schemeClr val="accent2"/>
                  </a:solidFill>
                  <a:latin typeface="Consolas" panose="020B0609020204030204" pitchFamily="49" charset="0"/>
                </a:rPr>
                <a:t>int</a:t>
              </a:r>
              <a:r>
                <a:rPr lang="fr-FR" sz="2400" dirty="0">
                  <a:solidFill>
                    <a:schemeClr val="tx1">
                      <a:lumMod val="50000"/>
                    </a:schemeClr>
                  </a:solidFill>
                  <a:latin typeface="Consolas" panose="020B0609020204030204" pitchFamily="49" charset="0"/>
                </a:rPr>
                <a:t>(</a:t>
              </a:r>
              <a:r>
                <a:rPr lang="fr-FR" sz="2400" dirty="0">
                  <a:solidFill>
                    <a:schemeClr val="accent2"/>
                  </a:solidFill>
                  <a:latin typeface="Consolas" panose="020B0609020204030204" pitchFamily="49" charset="0"/>
                </a:rPr>
                <a:t>input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"Votre </a:t>
              </a:r>
              <a:r>
                <a:rPr lang="fr-FR" sz="2400" dirty="0" err="1">
                  <a:solidFill>
                    <a:schemeClr val="accent5"/>
                  </a:solidFill>
                  <a:latin typeface="Consolas" panose="020B0609020204030204" pitchFamily="49" charset="0"/>
                </a:rPr>
                <a:t>age</a:t>
              </a:r>
              <a:r>
                <a:rPr lang="fr-FR" sz="2400" dirty="0">
                  <a:solidFill>
                    <a:schemeClr val="accent5"/>
                  </a:solidFill>
                  <a:latin typeface="Consolas" panose="020B0609020204030204" pitchFamily="49" charset="0"/>
                </a:rPr>
                <a:t>: "</a:t>
              </a:r>
              <a:r>
                <a:rPr lang="fr-FR" sz="2400" dirty="0">
                  <a:solidFill>
                    <a:schemeClr val="tx1">
                      <a:lumMod val="50000"/>
                    </a:schemeClr>
                  </a:solidFill>
                  <a:latin typeface="Consolas" panose="020B0609020204030204" pitchFamily="49" charset="0"/>
                </a:rPr>
                <a:t>))</a:t>
              </a:r>
            </a:p>
            <a:p>
              <a:endParaRPr lang="fr-FR" sz="2400" dirty="0">
                <a:solidFill>
                  <a:schemeClr val="tx1">
                    <a:lumMod val="50000"/>
                  </a:schemeClr>
                </a:solidFill>
                <a:latin typeface="Consolas" panose="020B0609020204030204" pitchFamily="49" charset="0"/>
              </a:endParaRP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"Vos réponses: "</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3"/>
                  </a:solidFill>
                  <a:latin typeface="Consolas" panose="020B0609020204030204" pitchFamily="49" charset="0"/>
                </a:rPr>
                <a:t>q1</a:t>
              </a:r>
              <a:r>
                <a:rPr lang="fr-FR" sz="2400" dirty="0">
                  <a:solidFill>
                    <a:schemeClr val="tx1">
                      <a:lumMod val="50000"/>
                    </a:schemeClr>
                  </a:solidFill>
                  <a:latin typeface="Consolas" panose="020B0609020204030204" pitchFamily="49" charset="0"/>
                </a:rPr>
                <a:t> + </a:t>
              </a:r>
              <a:r>
                <a:rPr lang="fr-FR" sz="2400" dirty="0">
                  <a:solidFill>
                    <a:schemeClr val="accent5"/>
                  </a:solidFill>
                  <a:latin typeface="Consolas" panose="020B0609020204030204" pitchFamily="49" charset="0"/>
                </a:rPr>
                <a:t>" "</a:t>
              </a:r>
              <a:r>
                <a:rPr lang="fr-FR" sz="2400" dirty="0">
                  <a:solidFill>
                    <a:schemeClr val="tx1">
                      <a:lumMod val="50000"/>
                    </a:schemeClr>
                  </a:solidFill>
                  <a:latin typeface="Consolas" panose="020B0609020204030204" pitchFamily="49" charset="0"/>
                </a:rPr>
                <a:t> + </a:t>
              </a:r>
              <a:r>
                <a:rPr lang="fr-FR" sz="2400" dirty="0" err="1">
                  <a:solidFill>
                    <a:schemeClr val="accent2"/>
                  </a:solidFill>
                  <a:latin typeface="Consolas" panose="020B0609020204030204" pitchFamily="49" charset="0"/>
                </a:rPr>
                <a:t>str</a:t>
              </a:r>
              <a:r>
                <a:rPr lang="fr-FR" sz="2400" dirty="0">
                  <a:solidFill>
                    <a:schemeClr val="tx1">
                      <a:lumMod val="50000"/>
                    </a:schemeClr>
                  </a:solidFill>
                  <a:latin typeface="Consolas" panose="020B0609020204030204" pitchFamily="49" charset="0"/>
                </a:rPr>
                <a:t>(</a:t>
              </a:r>
              <a:r>
                <a:rPr lang="fr-FR" sz="2400" dirty="0">
                  <a:solidFill>
                    <a:schemeClr val="accent3"/>
                  </a:solidFill>
                  <a:latin typeface="Consolas" panose="020B0609020204030204" pitchFamily="49" charset="0"/>
                </a:rPr>
                <a:t>q2</a:t>
              </a:r>
              <a:r>
                <a:rPr lang="fr-FR" sz="2400" dirty="0">
                  <a:solidFill>
                    <a:schemeClr val="tx1">
                      <a:lumMod val="50000"/>
                    </a:schemeClr>
                  </a:solidFill>
                  <a:latin typeface="Consolas" panose="020B0609020204030204" pitchFamily="49" charset="0"/>
                </a:rPr>
                <a:t>))</a:t>
              </a:r>
            </a:p>
          </p:txBody>
        </p:sp>
        <p:cxnSp>
          <p:nvCxnSpPr>
            <p:cNvPr id="2" name="Straight Connector 1">
              <a:extLst>
                <a:ext uri="{FF2B5EF4-FFF2-40B4-BE49-F238E27FC236}">
                  <a16:creationId xmlns:a16="http://schemas.microsoft.com/office/drawing/2014/main" id="{EB7924E3-5DB8-672C-9CAB-8ABDE4CDBF87}"/>
                </a:ext>
              </a:extLst>
            </p:cNvPr>
            <p:cNvCxnSpPr>
              <a:cxnSpLocks/>
            </p:cNvCxnSpPr>
            <p:nvPr/>
          </p:nvCxnSpPr>
          <p:spPr>
            <a:xfrm>
              <a:off x="3075817" y="2514600"/>
              <a:ext cx="0" cy="234315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826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PARAMETRES ET RETURN</a:t>
            </a:r>
          </a:p>
        </p:txBody>
      </p:sp>
      <p:sp>
        <p:nvSpPr>
          <p:cNvPr id="9" name="TextBox 8">
            <a:extLst>
              <a:ext uri="{FF2B5EF4-FFF2-40B4-BE49-F238E27FC236}">
                <a16:creationId xmlns:a16="http://schemas.microsoft.com/office/drawing/2014/main" id="{06266928-A8A8-92DC-A85E-FA99C523214D}"/>
              </a:ext>
            </a:extLst>
          </p:cNvPr>
          <p:cNvSpPr txBox="1"/>
          <p:nvPr/>
        </p:nvSpPr>
        <p:spPr>
          <a:xfrm>
            <a:off x="869005" y="4673049"/>
            <a:ext cx="556989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afficher</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"Bonjour"</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10" name="TextBox 9">
            <a:extLst>
              <a:ext uri="{FF2B5EF4-FFF2-40B4-BE49-F238E27FC236}">
                <a16:creationId xmlns:a16="http://schemas.microsoft.com/office/drawing/2014/main" id="{A65BB302-CD8B-7D6B-807A-33F4473D2FCA}"/>
              </a:ext>
            </a:extLst>
          </p:cNvPr>
          <p:cNvSpPr txBox="1"/>
          <p:nvPr/>
        </p:nvSpPr>
        <p:spPr>
          <a:xfrm>
            <a:off x="1328056" y="1393161"/>
            <a:ext cx="4651794" cy="969496"/>
          </a:xfrm>
          <a:prstGeom prst="rect">
            <a:avLst/>
          </a:prstGeom>
          <a:noFill/>
        </p:spPr>
        <p:txBody>
          <a:bodyPr wrap="square" rtlCol="0">
            <a:spAutoFit/>
          </a:bodyPr>
          <a:lstStyle/>
          <a:p>
            <a:pPr algn="ctr">
              <a:spcAft>
                <a:spcPts val="600"/>
              </a:spcAft>
            </a:pPr>
            <a:r>
              <a:rPr lang="fr-FR" sz="1600" dirty="0">
                <a:latin typeface="Nunito Sans" pitchFamily="2" charset="0"/>
              </a:rPr>
              <a:t>Les paramètres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Sont des variables temporaires disponibles uniquement dans la fonctions et permettent de changer le comportement de la fonction selon les besoin de celui qui l’appelle</a:t>
            </a:r>
          </a:p>
        </p:txBody>
      </p:sp>
      <p:sp>
        <p:nvSpPr>
          <p:cNvPr id="11" name="TextBox 10">
            <a:extLst>
              <a:ext uri="{FF2B5EF4-FFF2-40B4-BE49-F238E27FC236}">
                <a16:creationId xmlns:a16="http://schemas.microsoft.com/office/drawing/2014/main" id="{D08CBB22-69E0-E26A-1A59-C6FC1A1598B8}"/>
              </a:ext>
            </a:extLst>
          </p:cNvPr>
          <p:cNvSpPr txBox="1"/>
          <p:nvPr/>
        </p:nvSpPr>
        <p:spPr>
          <a:xfrm>
            <a:off x="2057864" y="5676269"/>
            <a:ext cx="3192178" cy="784830"/>
          </a:xfrm>
          <a:prstGeom prst="rect">
            <a:avLst/>
          </a:prstGeom>
          <a:noFill/>
        </p:spPr>
        <p:txBody>
          <a:bodyPr wrap="square" rtlCol="0">
            <a:spAutoFit/>
          </a:bodyPr>
          <a:lstStyle/>
          <a:p>
            <a:pPr algn="ctr">
              <a:spcAft>
                <a:spcPts val="600"/>
              </a:spcAft>
            </a:pPr>
            <a:r>
              <a:rPr lang="fr-FR" sz="1600" dirty="0">
                <a:latin typeface="Nunito Sans" pitchFamily="2" charset="0"/>
              </a:rPr>
              <a:t>Le mot-clé </a:t>
            </a:r>
            <a:r>
              <a:rPr lang="fr-FR" sz="1600" dirty="0">
                <a:solidFill>
                  <a:srgbClr val="9200FF"/>
                </a:solidFill>
                <a:latin typeface="Consolas" panose="020B0609020204030204" pitchFamily="49" charset="0"/>
              </a:rPr>
              <a:t>return</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Quitte la fonction et permet d’envoyer une valeur à celui qui appelle la fonction</a:t>
            </a:r>
          </a:p>
        </p:txBody>
      </p:sp>
      <p:sp>
        <p:nvSpPr>
          <p:cNvPr id="13" name="TextBox 12">
            <a:extLst>
              <a:ext uri="{FF2B5EF4-FFF2-40B4-BE49-F238E27FC236}">
                <a16:creationId xmlns:a16="http://schemas.microsoft.com/office/drawing/2014/main" id="{152C5130-97C6-4762-C635-C83AEF51B0F8}"/>
              </a:ext>
            </a:extLst>
          </p:cNvPr>
          <p:cNvSpPr txBox="1"/>
          <p:nvPr/>
        </p:nvSpPr>
        <p:spPr>
          <a:xfrm>
            <a:off x="869004" y="5041358"/>
            <a:ext cx="556989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resultat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add</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2</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3</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14" name="Rectangle: Rounded Corners 13">
            <a:extLst>
              <a:ext uri="{FF2B5EF4-FFF2-40B4-BE49-F238E27FC236}">
                <a16:creationId xmlns:a16="http://schemas.microsoft.com/office/drawing/2014/main" id="{474E1A39-4607-9C62-361D-853E05E17FCA}"/>
              </a:ext>
            </a:extLst>
          </p:cNvPr>
          <p:cNvSpPr/>
          <p:nvPr/>
        </p:nvSpPr>
        <p:spPr>
          <a:xfrm>
            <a:off x="7591955" y="3370352"/>
            <a:ext cx="3571346" cy="1177174"/>
          </a:xfrm>
          <a:prstGeom prst="roundRect">
            <a:avLst>
              <a:gd name="adj" fmla="val 8835"/>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t"/>
          <a:lstStyle/>
          <a:p>
            <a:r>
              <a:rPr lang="en-US" dirty="0">
                <a:solidFill>
                  <a:schemeClr val="accent3"/>
                </a:solidFill>
                <a:latin typeface="Consolas" panose="020B0609020204030204" pitchFamily="49" charset="0"/>
              </a:rPr>
              <a:t>add</a:t>
            </a:r>
          </a:p>
        </p:txBody>
      </p:sp>
      <p:grpSp>
        <p:nvGrpSpPr>
          <p:cNvPr id="1031" name="Group 1030">
            <a:extLst>
              <a:ext uri="{FF2B5EF4-FFF2-40B4-BE49-F238E27FC236}">
                <a16:creationId xmlns:a16="http://schemas.microsoft.com/office/drawing/2014/main" id="{7303057A-5544-07DD-A714-80D2DD24E112}"/>
              </a:ext>
            </a:extLst>
          </p:cNvPr>
          <p:cNvGrpSpPr/>
          <p:nvPr/>
        </p:nvGrpSpPr>
        <p:grpSpPr>
          <a:xfrm>
            <a:off x="7950200" y="2865250"/>
            <a:ext cx="933099" cy="563750"/>
            <a:chOff x="7778750" y="2990773"/>
            <a:chExt cx="933099" cy="563750"/>
          </a:xfrm>
        </p:grpSpPr>
        <p:grpSp>
          <p:nvGrpSpPr>
            <p:cNvPr id="22" name="Group 21">
              <a:extLst>
                <a:ext uri="{FF2B5EF4-FFF2-40B4-BE49-F238E27FC236}">
                  <a16:creationId xmlns:a16="http://schemas.microsoft.com/office/drawing/2014/main" id="{A31F63AF-8951-2ADA-6AC2-DC006DAD2412}"/>
                </a:ext>
              </a:extLst>
            </p:cNvPr>
            <p:cNvGrpSpPr/>
            <p:nvPr/>
          </p:nvGrpSpPr>
          <p:grpSpPr>
            <a:xfrm>
              <a:off x="7778750" y="3217973"/>
              <a:ext cx="933099" cy="336550"/>
              <a:chOff x="7778750" y="2501900"/>
              <a:chExt cx="933099" cy="336550"/>
            </a:xfrm>
          </p:grpSpPr>
          <p:cxnSp>
            <p:nvCxnSpPr>
              <p:cNvPr id="16" name="Straight Connector 15">
                <a:extLst>
                  <a:ext uri="{FF2B5EF4-FFF2-40B4-BE49-F238E27FC236}">
                    <a16:creationId xmlns:a16="http://schemas.microsoft.com/office/drawing/2014/main" id="{A50C1726-B0F5-993D-C02A-98BDD5720F5F}"/>
                  </a:ext>
                </a:extLst>
              </p:cNvPr>
              <p:cNvCxnSpPr/>
              <p:nvPr/>
            </p:nvCxnSpPr>
            <p:spPr>
              <a:xfrm flipH="1" flipV="1">
                <a:off x="7778750" y="2501900"/>
                <a:ext cx="285750" cy="2857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ACB3C4B-D3B9-99BA-FDE7-F358DB4306A0}"/>
                  </a:ext>
                </a:extLst>
              </p:cNvPr>
              <p:cNvCxnSpPr/>
              <p:nvPr/>
            </p:nvCxnSpPr>
            <p:spPr>
              <a:xfrm flipV="1">
                <a:off x="8432800" y="2508250"/>
                <a:ext cx="279049" cy="27904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669E961-F374-CE26-E663-81C0B40DBC3C}"/>
                  </a:ext>
                </a:extLst>
              </p:cNvPr>
              <p:cNvSpPr/>
              <p:nvPr/>
            </p:nvSpPr>
            <p:spPr>
              <a:xfrm>
                <a:off x="8064500" y="2730500"/>
                <a:ext cx="368300" cy="107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4" name="TextBox 1023">
              <a:extLst>
                <a:ext uri="{FF2B5EF4-FFF2-40B4-BE49-F238E27FC236}">
                  <a16:creationId xmlns:a16="http://schemas.microsoft.com/office/drawing/2014/main" id="{B17A7CC6-01AC-E461-0739-4A7CBB830FC6}"/>
                </a:ext>
              </a:extLst>
            </p:cNvPr>
            <p:cNvSpPr txBox="1"/>
            <p:nvPr/>
          </p:nvSpPr>
          <p:spPr>
            <a:xfrm>
              <a:off x="7976870" y="2990773"/>
              <a:ext cx="543560" cy="369332"/>
            </a:xfrm>
            <a:prstGeom prst="rect">
              <a:avLst/>
            </a:prstGeom>
            <a:noFill/>
          </p:spPr>
          <p:txBody>
            <a:bodyPr wrap="square" rtlCol="0" anchor="ctr">
              <a:spAutoFit/>
            </a:bodyPr>
            <a:lstStyle/>
            <a:p>
              <a:pPr algn="ctr"/>
              <a:r>
                <a:rPr kumimoji="0" lang="fr-FR"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a</a:t>
              </a:r>
              <a:endParaRPr lang="en-US" dirty="0"/>
            </a:p>
          </p:txBody>
        </p:sp>
      </p:grpSp>
      <p:grpSp>
        <p:nvGrpSpPr>
          <p:cNvPr id="1032" name="Group 1031">
            <a:extLst>
              <a:ext uri="{FF2B5EF4-FFF2-40B4-BE49-F238E27FC236}">
                <a16:creationId xmlns:a16="http://schemas.microsoft.com/office/drawing/2014/main" id="{B31697F1-1323-D084-A32E-BC0D33B8C8A7}"/>
              </a:ext>
            </a:extLst>
          </p:cNvPr>
          <p:cNvGrpSpPr/>
          <p:nvPr/>
        </p:nvGrpSpPr>
        <p:grpSpPr>
          <a:xfrm>
            <a:off x="9873012" y="2865250"/>
            <a:ext cx="933099" cy="563007"/>
            <a:chOff x="9701562" y="2990773"/>
            <a:chExt cx="933099" cy="563007"/>
          </a:xfrm>
        </p:grpSpPr>
        <p:grpSp>
          <p:nvGrpSpPr>
            <p:cNvPr id="23" name="Group 22">
              <a:extLst>
                <a:ext uri="{FF2B5EF4-FFF2-40B4-BE49-F238E27FC236}">
                  <a16:creationId xmlns:a16="http://schemas.microsoft.com/office/drawing/2014/main" id="{FCFDACDD-2CF5-7A2B-BB0F-8CDEE60FCFC1}"/>
                </a:ext>
              </a:extLst>
            </p:cNvPr>
            <p:cNvGrpSpPr/>
            <p:nvPr/>
          </p:nvGrpSpPr>
          <p:grpSpPr>
            <a:xfrm>
              <a:off x="9701562" y="3217230"/>
              <a:ext cx="933099" cy="336550"/>
              <a:chOff x="7778750" y="2501900"/>
              <a:chExt cx="933099" cy="336550"/>
            </a:xfrm>
          </p:grpSpPr>
          <p:cxnSp>
            <p:nvCxnSpPr>
              <p:cNvPr id="24" name="Straight Connector 23">
                <a:extLst>
                  <a:ext uri="{FF2B5EF4-FFF2-40B4-BE49-F238E27FC236}">
                    <a16:creationId xmlns:a16="http://schemas.microsoft.com/office/drawing/2014/main" id="{CC1C700C-F97D-6D8D-0AAF-D46BC4A2F7D8}"/>
                  </a:ext>
                </a:extLst>
              </p:cNvPr>
              <p:cNvCxnSpPr/>
              <p:nvPr/>
            </p:nvCxnSpPr>
            <p:spPr>
              <a:xfrm flipH="1" flipV="1">
                <a:off x="7778750" y="2501900"/>
                <a:ext cx="285750" cy="2857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17EC062-7A50-4111-3138-F4C782B52DF7}"/>
                  </a:ext>
                </a:extLst>
              </p:cNvPr>
              <p:cNvCxnSpPr/>
              <p:nvPr/>
            </p:nvCxnSpPr>
            <p:spPr>
              <a:xfrm flipV="1">
                <a:off x="8432800" y="2508250"/>
                <a:ext cx="279049" cy="27904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DF007F9-A33C-6708-1FD3-9CB6C55DF10E}"/>
                  </a:ext>
                </a:extLst>
              </p:cNvPr>
              <p:cNvSpPr/>
              <p:nvPr/>
            </p:nvSpPr>
            <p:spPr>
              <a:xfrm>
                <a:off x="8064500" y="2730500"/>
                <a:ext cx="368300" cy="107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5" name="TextBox 1024">
              <a:extLst>
                <a:ext uri="{FF2B5EF4-FFF2-40B4-BE49-F238E27FC236}">
                  <a16:creationId xmlns:a16="http://schemas.microsoft.com/office/drawing/2014/main" id="{B6356C3A-9550-9C03-93E1-6F894CA192B3}"/>
                </a:ext>
              </a:extLst>
            </p:cNvPr>
            <p:cNvSpPr txBox="1"/>
            <p:nvPr/>
          </p:nvSpPr>
          <p:spPr>
            <a:xfrm>
              <a:off x="9904042" y="2990773"/>
              <a:ext cx="543560" cy="369332"/>
            </a:xfrm>
            <a:prstGeom prst="rect">
              <a:avLst/>
            </a:prstGeom>
            <a:noFill/>
          </p:spPr>
          <p:txBody>
            <a:bodyPr wrap="square" rtlCol="0" anchor="ctr">
              <a:spAutoFit/>
            </a:bodyPr>
            <a:lstStyle/>
            <a:p>
              <a:pPr algn="ctr"/>
              <a:r>
                <a:rPr kumimoji="0" lang="fr-FR"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b</a:t>
              </a:r>
              <a:endParaRPr lang="en-US" dirty="0"/>
            </a:p>
          </p:txBody>
        </p:sp>
      </p:grpSp>
      <p:grpSp>
        <p:nvGrpSpPr>
          <p:cNvPr id="1033" name="Group 1032">
            <a:extLst>
              <a:ext uri="{FF2B5EF4-FFF2-40B4-BE49-F238E27FC236}">
                <a16:creationId xmlns:a16="http://schemas.microsoft.com/office/drawing/2014/main" id="{07C2F2D6-30E9-207D-074D-FBC2E667F692}"/>
              </a:ext>
            </a:extLst>
          </p:cNvPr>
          <p:cNvGrpSpPr/>
          <p:nvPr/>
        </p:nvGrpSpPr>
        <p:grpSpPr>
          <a:xfrm>
            <a:off x="8911077" y="4488878"/>
            <a:ext cx="933099" cy="560008"/>
            <a:chOff x="8739627" y="4614401"/>
            <a:chExt cx="933099" cy="560008"/>
          </a:xfrm>
        </p:grpSpPr>
        <p:grpSp>
          <p:nvGrpSpPr>
            <p:cNvPr id="27" name="Group 26">
              <a:extLst>
                <a:ext uri="{FF2B5EF4-FFF2-40B4-BE49-F238E27FC236}">
                  <a16:creationId xmlns:a16="http://schemas.microsoft.com/office/drawing/2014/main" id="{9043534C-51AD-01BF-2D64-AEEF839D8C01}"/>
                </a:ext>
              </a:extLst>
            </p:cNvPr>
            <p:cNvGrpSpPr/>
            <p:nvPr/>
          </p:nvGrpSpPr>
          <p:grpSpPr>
            <a:xfrm rot="10800000">
              <a:off x="8739627" y="4614401"/>
              <a:ext cx="933099" cy="336550"/>
              <a:chOff x="7778750" y="2501900"/>
              <a:chExt cx="933099" cy="336550"/>
            </a:xfrm>
          </p:grpSpPr>
          <p:cxnSp>
            <p:nvCxnSpPr>
              <p:cNvPr id="28" name="Straight Connector 27">
                <a:extLst>
                  <a:ext uri="{FF2B5EF4-FFF2-40B4-BE49-F238E27FC236}">
                    <a16:creationId xmlns:a16="http://schemas.microsoft.com/office/drawing/2014/main" id="{466CC148-B5DB-CCE9-93A0-CFFF3556ECCF}"/>
                  </a:ext>
                </a:extLst>
              </p:cNvPr>
              <p:cNvCxnSpPr/>
              <p:nvPr/>
            </p:nvCxnSpPr>
            <p:spPr>
              <a:xfrm flipH="1" flipV="1">
                <a:off x="7778750" y="2501900"/>
                <a:ext cx="285750" cy="2857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B94072-2A0A-ED2D-67B0-DEBB855C4F4B}"/>
                  </a:ext>
                </a:extLst>
              </p:cNvPr>
              <p:cNvCxnSpPr/>
              <p:nvPr/>
            </p:nvCxnSpPr>
            <p:spPr>
              <a:xfrm flipV="1">
                <a:off x="8432800" y="2508250"/>
                <a:ext cx="279049" cy="27904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1239A3F-4FDD-B9F4-5556-D3BD2C1555DC}"/>
                  </a:ext>
                </a:extLst>
              </p:cNvPr>
              <p:cNvSpPr/>
              <p:nvPr/>
            </p:nvSpPr>
            <p:spPr>
              <a:xfrm>
                <a:off x="8064500" y="2730500"/>
                <a:ext cx="368300" cy="107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7" name="TextBox 1026">
              <a:extLst>
                <a:ext uri="{FF2B5EF4-FFF2-40B4-BE49-F238E27FC236}">
                  <a16:creationId xmlns:a16="http://schemas.microsoft.com/office/drawing/2014/main" id="{1B0114A4-3088-3756-AA23-702C48050FE2}"/>
                </a:ext>
              </a:extLst>
            </p:cNvPr>
            <p:cNvSpPr txBox="1"/>
            <p:nvPr/>
          </p:nvSpPr>
          <p:spPr>
            <a:xfrm>
              <a:off x="8741986" y="4805077"/>
              <a:ext cx="930740" cy="369332"/>
            </a:xfrm>
            <a:prstGeom prst="rect">
              <a:avLst/>
            </a:prstGeom>
            <a:noFill/>
          </p:spPr>
          <p:txBody>
            <a:bodyPr wrap="square" rtlCol="0" anchor="ctr">
              <a:spAutoFit/>
            </a:bodyPr>
            <a:lstStyle/>
            <a:p>
              <a:pPr algn="ctr"/>
              <a:r>
                <a:rPr kumimoji="0" lang="fr-FR"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a</a:t>
              </a:r>
              <a:r>
                <a:rPr kumimoji="0" lang="fr-FR"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rPr>
                <a:t> + </a:t>
              </a:r>
              <a:r>
                <a:rPr kumimoji="0" lang="fr-FR"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b</a:t>
              </a:r>
              <a:endParaRPr lang="en-US" dirty="0">
                <a:solidFill>
                  <a:schemeClr val="accent3"/>
                </a:solidFill>
              </a:endParaRPr>
            </a:p>
          </p:txBody>
        </p:sp>
      </p:grpSp>
      <p:sp>
        <p:nvSpPr>
          <p:cNvPr id="1029" name="TextBox 1028">
            <a:extLst>
              <a:ext uri="{FF2B5EF4-FFF2-40B4-BE49-F238E27FC236}">
                <a16:creationId xmlns:a16="http://schemas.microsoft.com/office/drawing/2014/main" id="{61C35F72-D711-BDF6-E184-E382CACFD87B}"/>
              </a:ext>
            </a:extLst>
          </p:cNvPr>
          <p:cNvSpPr txBox="1"/>
          <p:nvPr/>
        </p:nvSpPr>
        <p:spPr>
          <a:xfrm>
            <a:off x="8440826" y="3774273"/>
            <a:ext cx="1866900" cy="369332"/>
          </a:xfrm>
          <a:prstGeom prst="rect">
            <a:avLst/>
          </a:prstGeom>
          <a:noFill/>
        </p:spPr>
        <p:txBody>
          <a:bodyPr wrap="square">
            <a:spAutoFit/>
          </a:bodyPr>
          <a:lstStyle/>
          <a:p>
            <a:pPr algn="ctr"/>
            <a:r>
              <a:rPr kumimoji="0" lang="fr-FR" sz="18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return</a:t>
            </a:r>
            <a:r>
              <a:rPr kumimoji="0" lang="fr-FR" sz="18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18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a</a:t>
            </a:r>
            <a:r>
              <a:rPr kumimoji="0" lang="fr-FR" sz="18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18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b</a:t>
            </a:r>
            <a:endParaRPr lang="en-US" dirty="0"/>
          </a:p>
        </p:txBody>
      </p:sp>
      <p:pic>
        <p:nvPicPr>
          <p:cNvPr id="1030" name="Picture 4">
            <a:extLst>
              <a:ext uri="{FF2B5EF4-FFF2-40B4-BE49-F238E27FC236}">
                <a16:creationId xmlns:a16="http://schemas.microsoft.com/office/drawing/2014/main" id="{1B14C6BD-9E08-E939-B29D-0AE566213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929" y="3756282"/>
            <a:ext cx="405314" cy="40531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0EA0BAA3-18C2-7142-03D7-9405EFD601AE}"/>
              </a:ext>
            </a:extLst>
          </p:cNvPr>
          <p:cNvGrpSpPr/>
          <p:nvPr/>
        </p:nvGrpSpPr>
        <p:grpSpPr>
          <a:xfrm>
            <a:off x="869005" y="2476108"/>
            <a:ext cx="5569896" cy="830997"/>
            <a:chOff x="869005" y="2476108"/>
            <a:chExt cx="5569896" cy="830997"/>
          </a:xfrm>
        </p:grpSpPr>
        <p:sp>
          <p:nvSpPr>
            <p:cNvPr id="4" name="TextBox 3">
              <a:extLst>
                <a:ext uri="{FF2B5EF4-FFF2-40B4-BE49-F238E27FC236}">
                  <a16:creationId xmlns:a16="http://schemas.microsoft.com/office/drawing/2014/main" id="{5109977C-424A-099C-961F-B771F20057BA}"/>
                </a:ext>
              </a:extLst>
            </p:cNvPr>
            <p:cNvSpPr txBox="1"/>
            <p:nvPr/>
          </p:nvSpPr>
          <p:spPr>
            <a:xfrm>
              <a:off x="869005" y="2476108"/>
              <a:ext cx="5569896" cy="830997"/>
            </a:xfrm>
            <a:prstGeom prst="rect">
              <a:avLst/>
            </a:prstGeom>
            <a:noFill/>
          </p:spPr>
          <p:txBody>
            <a:bodyPr wrap="square">
              <a:spAutoFit/>
            </a:bodyPr>
            <a:lstStyle/>
            <a:p>
              <a:r>
                <a:rPr lang="fr-FR" sz="2400" dirty="0" err="1">
                  <a:solidFill>
                    <a:schemeClr val="accent1"/>
                  </a:solidFill>
                  <a:latin typeface="Consolas" panose="020B0609020204030204" pitchFamily="49" charset="0"/>
                </a:rPr>
                <a:t>def</a:t>
              </a:r>
              <a:r>
                <a:rPr lang="fr-FR" sz="2400" dirty="0">
                  <a:solidFill>
                    <a:schemeClr val="tx1">
                      <a:lumMod val="50000"/>
                    </a:schemeClr>
                  </a:solidFill>
                  <a:latin typeface="Consolas" panose="020B0609020204030204" pitchFamily="49" charset="0"/>
                </a:rPr>
                <a:t> </a:t>
              </a:r>
              <a:r>
                <a:rPr lang="fr-FR" sz="2400" dirty="0">
                  <a:solidFill>
                    <a:schemeClr val="accent2"/>
                  </a:solidFill>
                  <a:latin typeface="Consolas" panose="020B0609020204030204" pitchFamily="49" charset="0"/>
                </a:rPr>
                <a:t>afficher</a:t>
              </a:r>
              <a:r>
                <a:rPr lang="fr-FR" sz="2400" dirty="0">
                  <a:solidFill>
                    <a:schemeClr val="tx1">
                      <a:lumMod val="50000"/>
                    </a:schemeClr>
                  </a:solidFill>
                  <a:latin typeface="Consolas" panose="020B0609020204030204" pitchFamily="49" charset="0"/>
                </a:rPr>
                <a:t>(</a:t>
              </a:r>
              <a:r>
                <a:rPr lang="fr-FR" sz="2400" dirty="0">
                  <a:solidFill>
                    <a:schemeClr val="accent3"/>
                  </a:solidFill>
                  <a:latin typeface="Consolas" panose="020B0609020204030204" pitchFamily="49" charset="0"/>
                </a:rPr>
                <a:t>message</a:t>
              </a:r>
              <a:r>
                <a:rPr lang="fr-FR" sz="2400" dirty="0">
                  <a:solidFill>
                    <a:schemeClr val="tx1">
                      <a:lumMod val="50000"/>
                    </a:schemeClr>
                  </a:solidFill>
                  <a:latin typeface="Consolas" panose="020B0609020204030204" pitchFamily="49" charset="0"/>
                </a:rPr>
                <a:t>):</a:t>
              </a:r>
            </a:p>
            <a:p>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"Message: "</a:t>
              </a:r>
              <a:r>
                <a:rPr lang="fr-FR" sz="2400" dirty="0">
                  <a:solidFill>
                    <a:schemeClr val="tx1">
                      <a:lumMod val="50000"/>
                    </a:schemeClr>
                  </a:solidFill>
                  <a:latin typeface="Consolas" panose="020B0609020204030204" pitchFamily="49" charset="0"/>
                </a:rPr>
                <a:t> + </a:t>
              </a:r>
              <a:r>
                <a:rPr lang="fr-FR" sz="2400" dirty="0">
                  <a:solidFill>
                    <a:schemeClr val="accent3"/>
                  </a:solidFill>
                  <a:latin typeface="Consolas" panose="020B0609020204030204" pitchFamily="49" charset="0"/>
                </a:rPr>
                <a:t>message</a:t>
              </a:r>
              <a:r>
                <a:rPr lang="fr-FR" sz="2400" dirty="0">
                  <a:solidFill>
                    <a:schemeClr val="tx1">
                      <a:lumMod val="50000"/>
                    </a:schemeClr>
                  </a:solidFill>
                  <a:latin typeface="Consolas" panose="020B0609020204030204" pitchFamily="49" charset="0"/>
                </a:rPr>
                <a:t>)</a:t>
              </a:r>
            </a:p>
          </p:txBody>
        </p:sp>
        <p:cxnSp>
          <p:nvCxnSpPr>
            <p:cNvPr id="2" name="Straight Connector 1">
              <a:extLst>
                <a:ext uri="{FF2B5EF4-FFF2-40B4-BE49-F238E27FC236}">
                  <a16:creationId xmlns:a16="http://schemas.microsoft.com/office/drawing/2014/main" id="{C281F79B-6A5A-6913-F0DF-8D2174537F55}"/>
                </a:ext>
              </a:extLst>
            </p:cNvPr>
            <p:cNvCxnSpPr>
              <a:cxnSpLocks/>
            </p:cNvCxnSpPr>
            <p:nvPr/>
          </p:nvCxnSpPr>
          <p:spPr>
            <a:xfrm>
              <a:off x="1027942" y="3019425"/>
              <a:ext cx="0" cy="161925"/>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3427739C-B82E-7985-D1BA-FB6671DC52A9}"/>
              </a:ext>
            </a:extLst>
          </p:cNvPr>
          <p:cNvGrpSpPr/>
          <p:nvPr/>
        </p:nvGrpSpPr>
        <p:grpSpPr>
          <a:xfrm>
            <a:off x="869005" y="3574579"/>
            <a:ext cx="5569896" cy="830997"/>
            <a:chOff x="869005" y="3574579"/>
            <a:chExt cx="5569896" cy="830997"/>
          </a:xfrm>
        </p:grpSpPr>
        <p:sp>
          <p:nvSpPr>
            <p:cNvPr id="7" name="TextBox 6">
              <a:extLst>
                <a:ext uri="{FF2B5EF4-FFF2-40B4-BE49-F238E27FC236}">
                  <a16:creationId xmlns:a16="http://schemas.microsoft.com/office/drawing/2014/main" id="{AD44160A-D3EE-69B6-03F0-8ED4FDB5A02A}"/>
                </a:ext>
              </a:extLst>
            </p:cNvPr>
            <p:cNvSpPr txBox="1"/>
            <p:nvPr/>
          </p:nvSpPr>
          <p:spPr>
            <a:xfrm>
              <a:off x="869005" y="3574579"/>
              <a:ext cx="556989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9200FF"/>
                  </a:solidFill>
                  <a:effectLst/>
                  <a:uLnTx/>
                  <a:uFillTx/>
                  <a:latin typeface="Consolas" panose="020B0609020204030204" pitchFamily="49" charset="0"/>
                  <a:ea typeface="+mn-ea"/>
                  <a:cs typeface="+mn-cs"/>
                </a:rPr>
                <a:t>def</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add</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a</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b</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return</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a</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b</a:t>
              </a:r>
              <a:endPar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endParaRPr>
            </a:p>
          </p:txBody>
        </p:sp>
        <p:cxnSp>
          <p:nvCxnSpPr>
            <p:cNvPr id="8" name="Straight Connector 7">
              <a:extLst>
                <a:ext uri="{FF2B5EF4-FFF2-40B4-BE49-F238E27FC236}">
                  <a16:creationId xmlns:a16="http://schemas.microsoft.com/office/drawing/2014/main" id="{79679E78-8078-F264-113F-1FF29132AC27}"/>
                </a:ext>
              </a:extLst>
            </p:cNvPr>
            <p:cNvCxnSpPr>
              <a:cxnSpLocks/>
            </p:cNvCxnSpPr>
            <p:nvPr/>
          </p:nvCxnSpPr>
          <p:spPr>
            <a:xfrm>
              <a:off x="1040642" y="4143605"/>
              <a:ext cx="0" cy="13312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611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animBg="1"/>
      <p:bldP spid="10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077072-CE8E-F4D7-13EE-0BBAC81A762E}"/>
              </a:ext>
            </a:extLst>
          </p:cNvPr>
          <p:cNvSpPr>
            <a:spLocks noGrp="1"/>
          </p:cNvSpPr>
          <p:nvPr>
            <p:ph type="body" sz="quarter" idx="14"/>
          </p:nvPr>
        </p:nvSpPr>
        <p:spPr/>
        <p:txBody>
          <a:bodyPr/>
          <a:lstStyle/>
          <a:p>
            <a:r>
              <a:rPr lang="en-US" dirty="0"/>
              <a:t>ChatGPT, Bing Chat, </a:t>
            </a:r>
            <a:r>
              <a:rPr lang="en-US" dirty="0" err="1"/>
              <a:t>phind</a:t>
            </a:r>
            <a:r>
              <a:rPr lang="en-US" dirty="0"/>
              <a:t>, etc.</a:t>
            </a:r>
          </a:p>
        </p:txBody>
      </p:sp>
      <p:pic>
        <p:nvPicPr>
          <p:cNvPr id="11" name="Picture Placeholder 10">
            <a:extLst>
              <a:ext uri="{FF2B5EF4-FFF2-40B4-BE49-F238E27FC236}">
                <a16:creationId xmlns:a16="http://schemas.microsoft.com/office/drawing/2014/main" id="{C9E40A0E-A23F-B15B-5EDB-191D23FE84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4" name="Title 3">
            <a:extLst>
              <a:ext uri="{FF2B5EF4-FFF2-40B4-BE49-F238E27FC236}">
                <a16:creationId xmlns:a16="http://schemas.microsoft.com/office/drawing/2014/main" id="{067B987B-63D2-4A4F-7D02-75F9E0C3E05E}"/>
              </a:ext>
            </a:extLst>
          </p:cNvPr>
          <p:cNvSpPr>
            <a:spLocks noGrp="1"/>
          </p:cNvSpPr>
          <p:nvPr>
            <p:ph type="ctrTitle"/>
          </p:nvPr>
        </p:nvSpPr>
        <p:spPr/>
        <p:txBody>
          <a:bodyPr/>
          <a:lstStyle/>
          <a:p>
            <a:r>
              <a:rPr lang="en-US" dirty="0"/>
              <a:t>ATTENTION AUX OUTILS IA</a:t>
            </a:r>
          </a:p>
        </p:txBody>
      </p:sp>
      <p:sp>
        <p:nvSpPr>
          <p:cNvPr id="5" name="Text Placeholder 4">
            <a:extLst>
              <a:ext uri="{FF2B5EF4-FFF2-40B4-BE49-F238E27FC236}">
                <a16:creationId xmlns:a16="http://schemas.microsoft.com/office/drawing/2014/main" id="{A564B8E0-D89B-5D92-C77A-8BA8599FF1E7}"/>
              </a:ext>
            </a:extLst>
          </p:cNvPr>
          <p:cNvSpPr>
            <a:spLocks noGrp="1"/>
          </p:cNvSpPr>
          <p:nvPr>
            <p:ph type="body" sz="quarter" idx="15"/>
          </p:nvPr>
        </p:nvSpPr>
        <p:spPr/>
        <p:txBody>
          <a:bodyPr/>
          <a:lstStyle/>
          <a:p>
            <a:r>
              <a:rPr lang="fr-FR" dirty="0"/>
              <a:t>Souci de droit intellectuel</a:t>
            </a:r>
          </a:p>
        </p:txBody>
      </p:sp>
      <p:pic>
        <p:nvPicPr>
          <p:cNvPr id="13" name="Picture Placeholder 12">
            <a:extLst>
              <a:ext uri="{FF2B5EF4-FFF2-40B4-BE49-F238E27FC236}">
                <a16:creationId xmlns:a16="http://schemas.microsoft.com/office/drawing/2014/main" id="{824D7AFA-31E3-220F-A490-F4090F6EA4C5}"/>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p:pic>
      <p:sp>
        <p:nvSpPr>
          <p:cNvPr id="7" name="Text Placeholder 6">
            <a:extLst>
              <a:ext uri="{FF2B5EF4-FFF2-40B4-BE49-F238E27FC236}">
                <a16:creationId xmlns:a16="http://schemas.microsoft.com/office/drawing/2014/main" id="{224E2CD3-C968-98FE-1F76-DCB9A26F8C40}"/>
              </a:ext>
            </a:extLst>
          </p:cNvPr>
          <p:cNvSpPr>
            <a:spLocks noGrp="1"/>
          </p:cNvSpPr>
          <p:nvPr>
            <p:ph type="body" sz="quarter" idx="17"/>
          </p:nvPr>
        </p:nvSpPr>
        <p:spPr/>
        <p:txBody>
          <a:bodyPr/>
          <a:lstStyle/>
          <a:p>
            <a:r>
              <a:rPr lang="fr-FR" dirty="0"/>
              <a:t>Failles de sécurité</a:t>
            </a:r>
          </a:p>
        </p:txBody>
      </p:sp>
      <p:pic>
        <p:nvPicPr>
          <p:cNvPr id="15" name="Picture Placeholder 14">
            <a:extLst>
              <a:ext uri="{FF2B5EF4-FFF2-40B4-BE49-F238E27FC236}">
                <a16:creationId xmlns:a16="http://schemas.microsoft.com/office/drawing/2014/main" id="{7FD1A711-A4E5-1A86-34B2-6D30F2CF62C6}"/>
              </a:ext>
            </a:extLst>
          </p:cNvPr>
          <p:cNvPicPr>
            <a:picLocks noGrp="1" noChangeAspect="1"/>
          </p:cNvPicPr>
          <p:nvPr>
            <p:ph type="pic" sz="quarter" idx="18"/>
          </p:nvPr>
        </p:nvPicPr>
        <p:blipFill rotWithShape="1">
          <a:blip r:embed="rId5">
            <a:extLst>
              <a:ext uri="{28A0092B-C50C-407E-A947-70E740481C1C}">
                <a14:useLocalDpi xmlns:a14="http://schemas.microsoft.com/office/drawing/2010/main" val="0"/>
              </a:ext>
            </a:extLst>
          </a:blip>
          <a:srcRect/>
          <a:stretch/>
        </p:blipFill>
        <p:spPr/>
      </p:pic>
      <p:sp>
        <p:nvSpPr>
          <p:cNvPr id="9" name="Slide Number Placeholder 8">
            <a:extLst>
              <a:ext uri="{FF2B5EF4-FFF2-40B4-BE49-F238E27FC236}">
                <a16:creationId xmlns:a16="http://schemas.microsoft.com/office/drawing/2014/main" id="{9B788C11-1CA1-ECC5-6E8D-6B459A89E98F}"/>
              </a:ext>
            </a:extLst>
          </p:cNvPr>
          <p:cNvSpPr>
            <a:spLocks noGrp="1"/>
          </p:cNvSpPr>
          <p:nvPr>
            <p:ph type="sldNum" sz="quarter" idx="11"/>
          </p:nvPr>
        </p:nvSpPr>
        <p:spPr/>
        <p:txBody>
          <a:bodyPr/>
          <a:lstStyle/>
          <a:p>
            <a:fld id="{52F3A71C-A943-4884-923F-65D9756AB03E}" type="slidenum">
              <a:rPr lang="en-US" smtClean="0"/>
              <a:pPr/>
              <a:t>5</a:t>
            </a:fld>
            <a:endParaRPr lang="en-US" dirty="0"/>
          </a:p>
        </p:txBody>
      </p:sp>
    </p:spTree>
    <p:extLst>
      <p:ext uri="{BB962C8B-B14F-4D97-AF65-F5344CB8AC3E}">
        <p14:creationId xmlns:p14="http://schemas.microsoft.com/office/powerpoint/2010/main" val="3260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P spid="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TextBox 1047">
            <a:extLst>
              <a:ext uri="{FF2B5EF4-FFF2-40B4-BE49-F238E27FC236}">
                <a16:creationId xmlns:a16="http://schemas.microsoft.com/office/drawing/2014/main" id="{52F33403-422A-EB47-8A21-0C928CA71849}"/>
              </a:ext>
            </a:extLst>
          </p:cNvPr>
          <p:cNvSpPr txBox="1"/>
          <p:nvPr/>
        </p:nvSpPr>
        <p:spPr>
          <a:xfrm>
            <a:off x="3995606" y="5152078"/>
            <a:ext cx="12526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F2F2F2"/>
              </a:solidFill>
              <a:effectLst/>
              <a:uLnTx/>
              <a:uFillTx/>
              <a:latin typeface="Nunito Sans"/>
              <a:ea typeface="+mn-ea"/>
              <a:cs typeface="+mn-cs"/>
            </a:endParaRPr>
          </a:p>
        </p:txBody>
      </p:sp>
      <p:sp>
        <p:nvSpPr>
          <p:cNvPr id="1039" name="TextBox 1038">
            <a:extLst>
              <a:ext uri="{FF2B5EF4-FFF2-40B4-BE49-F238E27FC236}">
                <a16:creationId xmlns:a16="http://schemas.microsoft.com/office/drawing/2014/main" id="{86D6B7E2-73BD-8241-EE57-0B4B70CC2B7B}"/>
              </a:ext>
            </a:extLst>
          </p:cNvPr>
          <p:cNvSpPr txBox="1"/>
          <p:nvPr/>
        </p:nvSpPr>
        <p:spPr>
          <a:xfrm>
            <a:off x="4657725" y="5157138"/>
            <a:ext cx="3486018" cy="461665"/>
          </a:xfrm>
          <a:prstGeom prst="rect">
            <a:avLst/>
          </a:prstGeom>
          <a:noFill/>
        </p:spPr>
        <p:txBody>
          <a:bodyPr wrap="square" anchor="ctr">
            <a:spAutoFit/>
          </a:bodyPr>
          <a:lstStyle/>
          <a:p>
            <a:pPr algn="ctr"/>
            <a:r>
              <a:rPr kumimoji="0" lang="fr-FR" sz="2400"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chemeClr val="accent4"/>
                </a:solidFill>
                <a:effectLst/>
                <a:uLnTx/>
                <a:uFillTx/>
                <a:latin typeface="Consolas" panose="020B0609020204030204" pitchFamily="49" charset="0"/>
                <a:ea typeface="+mn-ea"/>
                <a:cs typeface="+mn-cs"/>
              </a:rPr>
              <a:t>5</a:t>
            </a:r>
            <a:r>
              <a:rPr kumimoji="0" lang="fr-FR" sz="2400"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lang="fr-FR" sz="2400" dirty="0">
                <a:solidFill>
                  <a:srgbClr val="C981FF"/>
                </a:solidFill>
                <a:latin typeface="Consolas" panose="020B0609020204030204" pitchFamily="49" charset="0"/>
              </a:rPr>
              <a:t>  </a:t>
            </a:r>
            <a:r>
              <a:rPr lang="en-US" sz="2400" noProof="0" dirty="0"/>
              <a:t> </a:t>
            </a:r>
            <a:r>
              <a:rPr kumimoji="0" lang="fr-FR" sz="2400"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rPr>
              <a:t>  )</a:t>
            </a:r>
            <a:endParaRPr lang="en-US" dirty="0">
              <a:solidFill>
                <a:schemeClr val="tx1">
                  <a:lumMod val="50000"/>
                </a:schemeClr>
              </a:solidFill>
            </a:endParaRPr>
          </a:p>
        </p:txBody>
      </p:sp>
      <p:sp>
        <p:nvSpPr>
          <p:cNvPr id="1045" name="TextBox 1044">
            <a:extLst>
              <a:ext uri="{FF2B5EF4-FFF2-40B4-BE49-F238E27FC236}">
                <a16:creationId xmlns:a16="http://schemas.microsoft.com/office/drawing/2014/main" id="{8B9DADD8-303E-9CEC-69E2-52CD22C261CA}"/>
              </a:ext>
            </a:extLst>
          </p:cNvPr>
          <p:cNvSpPr txBox="1"/>
          <p:nvPr/>
        </p:nvSpPr>
        <p:spPr>
          <a:xfrm>
            <a:off x="5853112" y="5158085"/>
            <a:ext cx="1800225" cy="461665"/>
          </a:xfrm>
          <a:prstGeom prst="rect">
            <a:avLst/>
          </a:prstGeom>
          <a:noFill/>
        </p:spPr>
        <p:txBody>
          <a:bodyPr wrap="square">
            <a:spAutoFit/>
          </a:bodyPr>
          <a:lstStyle/>
          <a:p>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10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2F2F2"/>
                </a:solidFill>
                <a:effectLst/>
                <a:uLnTx/>
                <a:uFillTx/>
                <a:latin typeface="Nunito Sans"/>
                <a:ea typeface="+mn-ea"/>
                <a:cs typeface="+mn-cs"/>
              </a:rPr>
              <a:t>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endParaRPr lang="en-US" dirty="0"/>
          </a:p>
        </p:txBody>
      </p:sp>
      <p:sp>
        <p:nvSpPr>
          <p:cNvPr id="1034" name="TextBox 1033">
            <a:extLst>
              <a:ext uri="{FF2B5EF4-FFF2-40B4-BE49-F238E27FC236}">
                <a16:creationId xmlns:a16="http://schemas.microsoft.com/office/drawing/2014/main" id="{23DB2987-250C-7C03-EBF9-271FDE8D3137}"/>
              </a:ext>
            </a:extLst>
          </p:cNvPr>
          <p:cNvSpPr txBox="1"/>
          <p:nvPr/>
        </p:nvSpPr>
        <p:spPr>
          <a:xfrm>
            <a:off x="3266944" y="4446725"/>
            <a:ext cx="59056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F2F2F2"/>
              </a:solidFill>
              <a:effectLst/>
              <a:uLnTx/>
              <a:uFillTx/>
              <a:latin typeface="Nunito Sans"/>
              <a:ea typeface="+mn-ea"/>
              <a:cs typeface="+mn-cs"/>
            </a:endParaRPr>
          </a:p>
        </p:txBody>
      </p:sp>
      <p:sp>
        <p:nvSpPr>
          <p:cNvPr id="1026" name="TextBox 1025">
            <a:extLst>
              <a:ext uri="{FF2B5EF4-FFF2-40B4-BE49-F238E27FC236}">
                <a16:creationId xmlns:a16="http://schemas.microsoft.com/office/drawing/2014/main" id="{AFB84A2B-72A1-0084-7B2E-487EAE3A7BA4}"/>
              </a:ext>
            </a:extLst>
          </p:cNvPr>
          <p:cNvSpPr txBox="1"/>
          <p:nvPr/>
        </p:nvSpPr>
        <p:spPr>
          <a:xfrm>
            <a:off x="4286250" y="4444195"/>
            <a:ext cx="4733925" cy="461665"/>
          </a:xfrm>
          <a:prstGeom prst="rect">
            <a:avLst/>
          </a:prstGeom>
          <a:noFill/>
        </p:spPr>
        <p:txBody>
          <a:bodyPr wrap="square">
            <a:spAutoFit/>
          </a:bodyPr>
          <a:lstStyle/>
          <a:p>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add</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5</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endParaRPr lang="en-US" dirty="0"/>
          </a:p>
        </p:txBody>
      </p:sp>
      <p:sp>
        <p:nvSpPr>
          <p:cNvPr id="19" name="TextBox 18">
            <a:extLst>
              <a:ext uri="{FF2B5EF4-FFF2-40B4-BE49-F238E27FC236}">
                <a16:creationId xmlns:a16="http://schemas.microsoft.com/office/drawing/2014/main" id="{7656D8A5-26C3-13C8-D75D-7433EAC76FFB}"/>
              </a:ext>
            </a:extLst>
          </p:cNvPr>
          <p:cNvSpPr txBox="1"/>
          <p:nvPr/>
        </p:nvSpPr>
        <p:spPr>
          <a:xfrm>
            <a:off x="5457825" y="4451785"/>
            <a:ext cx="3409950" cy="461665"/>
          </a:xfrm>
          <a:prstGeom prst="rect">
            <a:avLst/>
          </a:prstGeom>
          <a:noFill/>
        </p:spPr>
        <p:txBody>
          <a:bodyPr wrap="square">
            <a:spAutoFit/>
          </a:bodyPr>
          <a:lstStyle/>
          <a:p>
            <a:r>
              <a:rPr kumimoji="0" lang="fr-FR"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sous</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10</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endParaRPr lang="en-US" dirty="0"/>
          </a:p>
        </p:txBody>
      </p:sp>
      <p:sp>
        <p:nvSpPr>
          <p:cNvPr id="17" name="TextBox 16">
            <a:extLst>
              <a:ext uri="{FF2B5EF4-FFF2-40B4-BE49-F238E27FC236}">
                <a16:creationId xmlns:a16="http://schemas.microsoft.com/office/drawing/2014/main" id="{BF0479C5-E1BB-476E-CEA4-6E53AF668ED9}"/>
              </a:ext>
            </a:extLst>
          </p:cNvPr>
          <p:cNvSpPr txBox="1"/>
          <p:nvPr/>
        </p:nvSpPr>
        <p:spPr>
          <a:xfrm>
            <a:off x="6972300" y="4456250"/>
            <a:ext cx="1733550" cy="461665"/>
          </a:xfrm>
          <a:prstGeom prst="rect">
            <a:avLst/>
          </a:prstGeom>
          <a:noFill/>
        </p:spPr>
        <p:txBody>
          <a:bodyPr wrap="square">
            <a:spAutoFit/>
          </a:bodyPr>
          <a:lstStyle/>
          <a:p>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add</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1</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2</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endParaRPr lang="en-US" dirty="0"/>
          </a:p>
        </p:txBody>
      </p:sp>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ENCHAÎNEMENT DE FONCTIONS</a:t>
            </a:r>
          </a:p>
        </p:txBody>
      </p:sp>
      <p:sp>
        <p:nvSpPr>
          <p:cNvPr id="1035" name="TextBox 1034">
            <a:extLst>
              <a:ext uri="{FF2B5EF4-FFF2-40B4-BE49-F238E27FC236}">
                <a16:creationId xmlns:a16="http://schemas.microsoft.com/office/drawing/2014/main" id="{C0D4A965-26DF-AFBF-AD73-03A6209F16E0}"/>
              </a:ext>
            </a:extLst>
          </p:cNvPr>
          <p:cNvSpPr txBox="1"/>
          <p:nvPr/>
        </p:nvSpPr>
        <p:spPr>
          <a:xfrm>
            <a:off x="561973" y="2836560"/>
            <a:ext cx="2457452" cy="784830"/>
          </a:xfrm>
          <a:prstGeom prst="rect">
            <a:avLst/>
          </a:prstGeom>
          <a:noFill/>
        </p:spPr>
        <p:txBody>
          <a:bodyPr wrap="square" rtlCol="0">
            <a:spAutoFit/>
          </a:bodyPr>
          <a:lstStyle/>
          <a:p>
            <a:pPr algn="ctr">
              <a:spcAft>
                <a:spcPts val="600"/>
              </a:spcAft>
            </a:pPr>
            <a:r>
              <a:rPr lang="fr-FR" sz="1600" dirty="0">
                <a:latin typeface="Nunito Sans" pitchFamily="2" charset="0"/>
              </a:rPr>
              <a:t>Chaine de fonctions</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Les fonctions ayant des </a:t>
            </a:r>
            <a:r>
              <a:rPr lang="fr-FR" sz="1200" dirty="0">
                <a:solidFill>
                  <a:srgbClr val="9200FF"/>
                </a:solidFill>
                <a:latin typeface="Consolas" panose="020B0609020204030204" pitchFamily="49" charset="0"/>
              </a:rPr>
              <a:t>return</a:t>
            </a:r>
            <a:r>
              <a:rPr lang="fr-FR" sz="1200" dirty="0">
                <a:solidFill>
                  <a:schemeClr val="tx1">
                    <a:lumMod val="50000"/>
                  </a:schemeClr>
                </a:solidFill>
                <a:latin typeface="Nunito Sans Light" pitchFamily="2" charset="0"/>
              </a:rPr>
              <a:t> peuvent être enchainées</a:t>
            </a:r>
          </a:p>
        </p:txBody>
      </p:sp>
      <p:sp>
        <p:nvSpPr>
          <p:cNvPr id="1036" name="TextBox 1035">
            <a:extLst>
              <a:ext uri="{FF2B5EF4-FFF2-40B4-BE49-F238E27FC236}">
                <a16:creationId xmlns:a16="http://schemas.microsoft.com/office/drawing/2014/main" id="{8ED7DB87-EAA0-4F9D-79DA-0F9625DFCA09}"/>
              </a:ext>
            </a:extLst>
          </p:cNvPr>
          <p:cNvSpPr txBox="1"/>
          <p:nvPr/>
        </p:nvSpPr>
        <p:spPr>
          <a:xfrm>
            <a:off x="9467848" y="3920870"/>
            <a:ext cx="2266952" cy="1523494"/>
          </a:xfrm>
          <a:prstGeom prst="rect">
            <a:avLst/>
          </a:prstGeom>
          <a:noFill/>
        </p:spPr>
        <p:txBody>
          <a:bodyPr wrap="square" rtlCol="0">
            <a:spAutoFit/>
          </a:bodyPr>
          <a:lstStyle/>
          <a:p>
            <a:pPr algn="ctr">
              <a:spcAft>
                <a:spcPts val="600"/>
              </a:spcAft>
            </a:pPr>
            <a:r>
              <a:rPr lang="fr-FR" sz="1600" dirty="0">
                <a:latin typeface="Nunito Sans" pitchFamily="2" charset="0"/>
              </a:rPr>
              <a:t>Ordre d’évaluation</a:t>
            </a:r>
            <a:endParaRPr lang="fr-FR" sz="1600" dirty="0">
              <a:solidFill>
                <a:schemeClr val="tx1">
                  <a:lumMod val="50000"/>
                </a:schemeClr>
              </a:solidFill>
              <a:latin typeface="Consolas" panose="020B0609020204030204" pitchFamily="49" charset="0"/>
            </a:endParaRPr>
          </a:p>
          <a:p>
            <a:pPr algn="ctr"/>
            <a:r>
              <a:rPr lang="fr-FR" sz="1200" dirty="0">
                <a:solidFill>
                  <a:schemeClr val="tx1">
                    <a:lumMod val="50000"/>
                  </a:schemeClr>
                </a:solidFill>
                <a:latin typeface="Nunito Sans Light" pitchFamily="2" charset="0"/>
              </a:rPr>
              <a:t>Dans ces cas, la dernière fonction de la hiérarchie est évaluée d’abord, puis le résultat est utilisé comme paramètre de la fonction parent</a:t>
            </a:r>
          </a:p>
        </p:txBody>
      </p:sp>
      <p:sp>
        <p:nvSpPr>
          <p:cNvPr id="1041" name="TextBox 1040">
            <a:extLst>
              <a:ext uri="{FF2B5EF4-FFF2-40B4-BE49-F238E27FC236}">
                <a16:creationId xmlns:a16="http://schemas.microsoft.com/office/drawing/2014/main" id="{B9D41302-A4EE-0DDF-DAF1-110BD701F939}"/>
              </a:ext>
            </a:extLst>
          </p:cNvPr>
          <p:cNvSpPr txBox="1"/>
          <p:nvPr/>
        </p:nvSpPr>
        <p:spPr>
          <a:xfrm>
            <a:off x="7000875" y="5151584"/>
            <a:ext cx="400050" cy="461665"/>
          </a:xfrm>
          <a:prstGeom prst="rect">
            <a:avLst/>
          </a:prstGeom>
          <a:noFill/>
        </p:spPr>
        <p:txBody>
          <a:bodyPr wrap="square">
            <a:spAutoFit/>
          </a:bodyPr>
          <a:lstStyle/>
          <a:p>
            <a:pPr algn="ctr"/>
            <a:r>
              <a:rPr kumimoji="0" lang="fr-FR"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3</a:t>
            </a:r>
            <a:endParaRPr lang="en-US" dirty="0"/>
          </a:p>
        </p:txBody>
      </p:sp>
      <p:grpSp>
        <p:nvGrpSpPr>
          <p:cNvPr id="12" name="Group 11">
            <a:extLst>
              <a:ext uri="{FF2B5EF4-FFF2-40B4-BE49-F238E27FC236}">
                <a16:creationId xmlns:a16="http://schemas.microsoft.com/office/drawing/2014/main" id="{AD59C4D9-E63A-CAB2-3D3C-918BDCE0DD3E}"/>
              </a:ext>
            </a:extLst>
          </p:cNvPr>
          <p:cNvGrpSpPr/>
          <p:nvPr/>
        </p:nvGrpSpPr>
        <p:grpSpPr>
          <a:xfrm>
            <a:off x="3266945" y="2259479"/>
            <a:ext cx="5905630" cy="1938992"/>
            <a:chOff x="3266945" y="2259479"/>
            <a:chExt cx="5905630" cy="1938992"/>
          </a:xfrm>
        </p:grpSpPr>
        <p:sp>
          <p:nvSpPr>
            <p:cNvPr id="2" name="TextBox 1">
              <a:extLst>
                <a:ext uri="{FF2B5EF4-FFF2-40B4-BE49-F238E27FC236}">
                  <a16:creationId xmlns:a16="http://schemas.microsoft.com/office/drawing/2014/main" id="{CE6FBA93-6D72-D3E7-94CA-1285943E1F51}"/>
                </a:ext>
              </a:extLst>
            </p:cNvPr>
            <p:cNvSpPr txBox="1"/>
            <p:nvPr/>
          </p:nvSpPr>
          <p:spPr>
            <a:xfrm>
              <a:off x="3266945" y="2259479"/>
              <a:ext cx="5905630" cy="1938992"/>
            </a:xfrm>
            <a:prstGeom prst="rect">
              <a:avLst/>
            </a:prstGeom>
            <a:noFill/>
          </p:spPr>
          <p:txBody>
            <a:bodyPr wrap="square">
              <a:spAutoFit/>
            </a:bodyPr>
            <a:lstStyle/>
            <a:p>
              <a:pPr lvl="0">
                <a:defRPr/>
              </a:pPr>
              <a:r>
                <a:rPr lang="fr-FR" sz="2400" dirty="0" err="1">
                  <a:solidFill>
                    <a:srgbClr val="9200FF"/>
                  </a:solidFill>
                  <a:latin typeface="Consolas" panose="020B0609020204030204" pitchFamily="49" charset="0"/>
                </a:rPr>
                <a:t>def</a:t>
              </a:r>
              <a:r>
                <a:rPr lang="fr-FR" sz="2400" dirty="0">
                  <a:solidFill>
                    <a:srgbClr val="F2F2F2">
                      <a:lumMod val="50000"/>
                    </a:srgbClr>
                  </a:solidFill>
                  <a:latin typeface="Consolas" panose="020B0609020204030204" pitchFamily="49" charset="0"/>
                </a:rPr>
                <a:t> </a:t>
              </a:r>
              <a:r>
                <a:rPr lang="fr-FR" sz="2400" dirty="0" err="1">
                  <a:solidFill>
                    <a:srgbClr val="FF8B00"/>
                  </a:solidFill>
                  <a:latin typeface="Consolas" panose="020B0609020204030204" pitchFamily="49" charset="0"/>
                </a:rPr>
                <a:t>add</a:t>
              </a:r>
              <a:r>
                <a:rPr lang="fr-FR" sz="2400" dirty="0">
                  <a:solidFill>
                    <a:srgbClr val="F2F2F2">
                      <a:lumMod val="50000"/>
                    </a:srgbClr>
                  </a:solidFill>
                  <a:latin typeface="Consolas" panose="020B0609020204030204" pitchFamily="49" charset="0"/>
                </a:rPr>
                <a:t>(</a:t>
              </a:r>
              <a:r>
                <a:rPr lang="fr-FR" sz="2400" dirty="0">
                  <a:solidFill>
                    <a:srgbClr val="00FF89"/>
                  </a:solidFill>
                  <a:latin typeface="Consolas" panose="020B0609020204030204" pitchFamily="49" charset="0"/>
                </a:rPr>
                <a:t>a</a:t>
              </a:r>
              <a:r>
                <a:rPr lang="fr-FR" sz="2400" dirty="0">
                  <a:solidFill>
                    <a:srgbClr val="F2F2F2">
                      <a:lumMod val="50000"/>
                    </a:srgbClr>
                  </a:solidFill>
                  <a:latin typeface="Consolas" panose="020B0609020204030204" pitchFamily="49" charset="0"/>
                </a:rPr>
                <a:t>, </a:t>
              </a:r>
              <a:r>
                <a:rPr lang="fr-FR" sz="2400" dirty="0">
                  <a:solidFill>
                    <a:srgbClr val="00FF89"/>
                  </a:solidFill>
                  <a:latin typeface="Consolas" panose="020B0609020204030204" pitchFamily="49" charset="0"/>
                </a:rPr>
                <a:t>b</a:t>
              </a:r>
              <a:r>
                <a:rPr lang="fr-FR" sz="2400" dirty="0">
                  <a:solidFill>
                    <a:srgbClr val="F2F2F2">
                      <a:lumMod val="50000"/>
                    </a:srgbClr>
                  </a:solidFill>
                  <a:latin typeface="Consolas" panose="020B0609020204030204" pitchFamily="49" charset="0"/>
                </a:rPr>
                <a:t>):</a:t>
              </a:r>
            </a:p>
            <a:p>
              <a:pPr lvl="0">
                <a:defRPr/>
              </a:pPr>
              <a:r>
                <a:rPr lang="fr-FR" sz="2400" dirty="0">
                  <a:solidFill>
                    <a:srgbClr val="F2F2F2">
                      <a:lumMod val="50000"/>
                    </a:srgbClr>
                  </a:solidFill>
                  <a:latin typeface="Consolas" panose="020B0609020204030204" pitchFamily="49" charset="0"/>
                </a:rPr>
                <a:t>    </a:t>
              </a:r>
              <a:r>
                <a:rPr lang="fr-FR" sz="2400" dirty="0">
                  <a:solidFill>
                    <a:srgbClr val="9200FF"/>
                  </a:solidFill>
                  <a:latin typeface="Consolas" panose="020B0609020204030204" pitchFamily="49" charset="0"/>
                </a:rPr>
                <a:t>return</a:t>
              </a:r>
              <a:r>
                <a:rPr lang="fr-FR" sz="2400" dirty="0">
                  <a:solidFill>
                    <a:srgbClr val="F2F2F2">
                      <a:lumMod val="50000"/>
                    </a:srgbClr>
                  </a:solidFill>
                  <a:latin typeface="Consolas" panose="020B0609020204030204" pitchFamily="49" charset="0"/>
                </a:rPr>
                <a:t> </a:t>
              </a:r>
              <a:r>
                <a:rPr lang="fr-FR" sz="2400" dirty="0">
                  <a:solidFill>
                    <a:srgbClr val="00FF89"/>
                  </a:solidFill>
                  <a:latin typeface="Consolas" panose="020B0609020204030204" pitchFamily="49" charset="0"/>
                </a:rPr>
                <a:t>a</a:t>
              </a:r>
              <a:r>
                <a:rPr lang="fr-FR" sz="2400" dirty="0">
                  <a:solidFill>
                    <a:srgbClr val="F2F2F2">
                      <a:lumMod val="50000"/>
                    </a:srgbClr>
                  </a:solidFill>
                  <a:latin typeface="Consolas" panose="020B0609020204030204" pitchFamily="49" charset="0"/>
                </a:rPr>
                <a:t> + </a:t>
              </a:r>
              <a:r>
                <a:rPr lang="fr-FR" sz="2400" dirty="0">
                  <a:solidFill>
                    <a:srgbClr val="00FF89"/>
                  </a:solidFill>
                  <a:latin typeface="Consolas" panose="020B0609020204030204" pitchFamily="49" charset="0"/>
                </a:rPr>
                <a:t>b</a:t>
              </a:r>
            </a:p>
            <a:p>
              <a:pPr lvl="0">
                <a:defRPr/>
              </a:pPr>
              <a:endParaRPr lang="fr-FR" sz="2400" dirty="0">
                <a:solidFill>
                  <a:srgbClr val="00FF89"/>
                </a:solidFill>
                <a:latin typeface="Consolas" panose="020B0609020204030204" pitchFamily="49" charset="0"/>
              </a:endParaRPr>
            </a:p>
            <a:p>
              <a:pPr lvl="0">
                <a:defRPr/>
              </a:pPr>
              <a:r>
                <a:rPr lang="fr-FR" sz="2400" dirty="0" err="1">
                  <a:solidFill>
                    <a:srgbClr val="9200FF"/>
                  </a:solidFill>
                  <a:latin typeface="Consolas" panose="020B0609020204030204" pitchFamily="49" charset="0"/>
                </a:rPr>
                <a:t>def</a:t>
              </a:r>
              <a:r>
                <a:rPr lang="fr-FR" sz="2400" dirty="0">
                  <a:solidFill>
                    <a:srgbClr val="F2F2F2">
                      <a:lumMod val="50000"/>
                    </a:srgbClr>
                  </a:solidFill>
                  <a:latin typeface="Consolas" panose="020B0609020204030204" pitchFamily="49" charset="0"/>
                </a:rPr>
                <a:t> </a:t>
              </a:r>
              <a:r>
                <a:rPr lang="fr-FR" sz="2400" dirty="0">
                  <a:solidFill>
                    <a:srgbClr val="FF8B00"/>
                  </a:solidFill>
                  <a:latin typeface="Consolas" panose="020B0609020204030204" pitchFamily="49" charset="0"/>
                </a:rPr>
                <a:t>sous</a:t>
              </a:r>
              <a:r>
                <a:rPr lang="fr-FR" sz="2400" dirty="0">
                  <a:solidFill>
                    <a:srgbClr val="F2F2F2">
                      <a:lumMod val="50000"/>
                    </a:srgbClr>
                  </a:solidFill>
                  <a:latin typeface="Consolas" panose="020B0609020204030204" pitchFamily="49" charset="0"/>
                </a:rPr>
                <a:t>(</a:t>
              </a:r>
              <a:r>
                <a:rPr lang="fr-FR" sz="2400" dirty="0">
                  <a:solidFill>
                    <a:srgbClr val="00FF89"/>
                  </a:solidFill>
                  <a:latin typeface="Consolas" panose="020B0609020204030204" pitchFamily="49" charset="0"/>
                </a:rPr>
                <a:t>a</a:t>
              </a:r>
              <a:r>
                <a:rPr lang="fr-FR" sz="2400" dirty="0">
                  <a:solidFill>
                    <a:srgbClr val="F2F2F2">
                      <a:lumMod val="50000"/>
                    </a:srgbClr>
                  </a:solidFill>
                  <a:latin typeface="Consolas" panose="020B0609020204030204" pitchFamily="49" charset="0"/>
                </a:rPr>
                <a:t>, </a:t>
              </a:r>
              <a:r>
                <a:rPr lang="fr-FR" sz="2400" dirty="0">
                  <a:solidFill>
                    <a:srgbClr val="00FF89"/>
                  </a:solidFill>
                  <a:latin typeface="Consolas" panose="020B0609020204030204" pitchFamily="49" charset="0"/>
                </a:rPr>
                <a:t>b</a:t>
              </a:r>
              <a:r>
                <a:rPr lang="fr-FR" sz="2400" dirty="0">
                  <a:solidFill>
                    <a:srgbClr val="F2F2F2">
                      <a:lumMod val="50000"/>
                    </a:srgbClr>
                  </a:solidFill>
                  <a:latin typeface="Consolas" panose="020B0609020204030204" pitchFamily="49" charset="0"/>
                </a:rPr>
                <a:t>):</a:t>
              </a:r>
            </a:p>
            <a:p>
              <a:pPr lvl="0">
                <a:defRPr/>
              </a:pPr>
              <a:r>
                <a:rPr lang="fr-FR" sz="2400" dirty="0">
                  <a:solidFill>
                    <a:srgbClr val="F2F2F2">
                      <a:lumMod val="50000"/>
                    </a:srgbClr>
                  </a:solidFill>
                  <a:latin typeface="Consolas" panose="020B0609020204030204" pitchFamily="49" charset="0"/>
                </a:rPr>
                <a:t>    </a:t>
              </a:r>
              <a:r>
                <a:rPr lang="fr-FR" sz="2400" dirty="0">
                  <a:solidFill>
                    <a:srgbClr val="9200FF"/>
                  </a:solidFill>
                  <a:latin typeface="Consolas" panose="020B0609020204030204" pitchFamily="49" charset="0"/>
                </a:rPr>
                <a:t>return</a:t>
              </a:r>
              <a:r>
                <a:rPr lang="fr-FR" sz="2400" dirty="0">
                  <a:solidFill>
                    <a:srgbClr val="F2F2F2">
                      <a:lumMod val="50000"/>
                    </a:srgbClr>
                  </a:solidFill>
                  <a:latin typeface="Consolas" panose="020B0609020204030204" pitchFamily="49" charset="0"/>
                </a:rPr>
                <a:t> </a:t>
              </a:r>
              <a:r>
                <a:rPr lang="fr-FR" sz="2400" dirty="0">
                  <a:solidFill>
                    <a:srgbClr val="00FF89"/>
                  </a:solidFill>
                  <a:latin typeface="Consolas" panose="020B0609020204030204" pitchFamily="49" charset="0"/>
                </a:rPr>
                <a:t>a</a:t>
              </a:r>
              <a:r>
                <a:rPr lang="fr-FR" sz="2400" dirty="0">
                  <a:solidFill>
                    <a:srgbClr val="F2F2F2">
                      <a:lumMod val="50000"/>
                    </a:srgbClr>
                  </a:solidFill>
                  <a:latin typeface="Consolas" panose="020B0609020204030204" pitchFamily="49" charset="0"/>
                </a:rPr>
                <a:t> – </a:t>
              </a:r>
              <a:r>
                <a:rPr lang="fr-FR" sz="2400" dirty="0">
                  <a:solidFill>
                    <a:srgbClr val="00FF89"/>
                  </a:solidFill>
                  <a:latin typeface="Consolas" panose="020B0609020204030204" pitchFamily="49" charset="0"/>
                </a:rPr>
                <a:t>b</a:t>
              </a:r>
              <a:endParaRPr lang="en-US" sz="2400" dirty="0"/>
            </a:p>
          </p:txBody>
        </p:sp>
        <p:cxnSp>
          <p:nvCxnSpPr>
            <p:cNvPr id="4" name="Straight Connector 3">
              <a:extLst>
                <a:ext uri="{FF2B5EF4-FFF2-40B4-BE49-F238E27FC236}">
                  <a16:creationId xmlns:a16="http://schemas.microsoft.com/office/drawing/2014/main" id="{1AECD0FD-03C9-60DD-4163-91947F3ABD8E}"/>
                </a:ext>
              </a:extLst>
            </p:cNvPr>
            <p:cNvCxnSpPr>
              <a:cxnSpLocks/>
            </p:cNvCxnSpPr>
            <p:nvPr/>
          </p:nvCxnSpPr>
          <p:spPr>
            <a:xfrm>
              <a:off x="3428242" y="2807494"/>
              <a:ext cx="0" cy="150019"/>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E6C84EA-86F5-8C54-47F7-9B3F57B326AF}"/>
                </a:ext>
              </a:extLst>
            </p:cNvPr>
            <p:cNvCxnSpPr>
              <a:cxnSpLocks/>
            </p:cNvCxnSpPr>
            <p:nvPr/>
          </p:nvCxnSpPr>
          <p:spPr>
            <a:xfrm>
              <a:off x="3428242" y="3895725"/>
              <a:ext cx="0" cy="147638"/>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096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1" nodeType="clickEffect">
                                  <p:stCondLst>
                                    <p:cond delay="0"/>
                                  </p:stCondLst>
                                  <p:childTnLst>
                                    <p:animEffect transition="out" filter="fade">
                                      <p:cBhvr>
                                        <p:cTn id="24" dur="500" tmFilter="0, 0; .2, .5; .8, .5; 1, 0"/>
                                        <p:tgtEl>
                                          <p:spTgt spid="17"/>
                                        </p:tgtEl>
                                      </p:cBhvr>
                                    </p:animEffect>
                                    <p:animScale>
                                      <p:cBhvr>
                                        <p:cTn id="25" dur="250" autoRev="1" fill="hold"/>
                                        <p:tgtEl>
                                          <p:spTgt spid="17"/>
                                        </p:tgtEl>
                                      </p:cBhvr>
                                      <p:by x="105000" y="105000"/>
                                    </p:animScale>
                                  </p:childTnLst>
                                </p:cTn>
                              </p:par>
                              <p:par>
                                <p:cTn id="26" presetID="1" presetClass="entr" presetSubtype="0" fill="hold" grpId="0" nodeType="withEffect">
                                  <p:stCondLst>
                                    <p:cond delay="0"/>
                                  </p:stCondLst>
                                  <p:childTnLst>
                                    <p:set>
                                      <p:cBhvr>
                                        <p:cTn id="27" dur="1" fill="hold">
                                          <p:stCondLst>
                                            <p:cond delay="0"/>
                                          </p:stCondLst>
                                        </p:cTn>
                                        <p:tgtEl>
                                          <p:spTgt spid="104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1" nodeType="clickEffect">
                                  <p:stCondLst>
                                    <p:cond delay="0"/>
                                  </p:stCondLst>
                                  <p:childTnLst>
                                    <p:animEffect transition="out" filter="fade">
                                      <p:cBhvr>
                                        <p:cTn id="31" dur="500" tmFilter="0, 0; .2, .5; .8, .5; 1, 0"/>
                                        <p:tgtEl>
                                          <p:spTgt spid="19"/>
                                        </p:tgtEl>
                                      </p:cBhvr>
                                    </p:animEffect>
                                    <p:animScale>
                                      <p:cBhvr>
                                        <p:cTn id="32" dur="250" autoRev="1" fill="hold"/>
                                        <p:tgtEl>
                                          <p:spTgt spid="19"/>
                                        </p:tgtEl>
                                      </p:cBhvr>
                                      <p:by x="105000" y="105000"/>
                                    </p:animScale>
                                  </p:childTnLst>
                                </p:cTn>
                              </p:par>
                              <p:par>
                                <p:cTn id="33" presetID="1" presetClass="entr" presetSubtype="0" fill="hold" grpId="0" nodeType="withEffect">
                                  <p:stCondLst>
                                    <p:cond delay="0"/>
                                  </p:stCondLst>
                                  <p:childTnLst>
                                    <p:set>
                                      <p:cBhvr>
                                        <p:cTn id="34" dur="1" fill="hold">
                                          <p:stCondLst>
                                            <p:cond delay="0"/>
                                          </p:stCondLst>
                                        </p:cTn>
                                        <p:tgtEl>
                                          <p:spTgt spid="10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1" nodeType="clickEffect">
                                  <p:stCondLst>
                                    <p:cond delay="0"/>
                                  </p:stCondLst>
                                  <p:childTnLst>
                                    <p:animEffect transition="out" filter="fade">
                                      <p:cBhvr>
                                        <p:cTn id="38" dur="500" tmFilter="0, 0; .2, .5; .8, .5; 1, 0"/>
                                        <p:tgtEl>
                                          <p:spTgt spid="1026"/>
                                        </p:tgtEl>
                                      </p:cBhvr>
                                    </p:animEffect>
                                    <p:animScale>
                                      <p:cBhvr>
                                        <p:cTn id="39" dur="250" autoRev="1" fill="hold"/>
                                        <p:tgtEl>
                                          <p:spTgt spid="1026"/>
                                        </p:tgtEl>
                                      </p:cBhvr>
                                      <p:by x="105000" y="105000"/>
                                    </p:animScale>
                                  </p:childTnLst>
                                </p:cTn>
                              </p:par>
                              <p:par>
                                <p:cTn id="40" presetID="1" presetClass="entr" presetSubtype="0" fill="hold" grpId="0" nodeType="withEffect">
                                  <p:stCondLst>
                                    <p:cond delay="0"/>
                                  </p:stCondLst>
                                  <p:childTnLst>
                                    <p:set>
                                      <p:cBhvr>
                                        <p:cTn id="41" dur="1" fill="hold">
                                          <p:stCondLst>
                                            <p:cond delay="0"/>
                                          </p:stCondLst>
                                        </p:cTn>
                                        <p:tgtEl>
                                          <p:spTgt spid="103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grpId="1" nodeType="clickEffect">
                                  <p:stCondLst>
                                    <p:cond delay="0"/>
                                  </p:stCondLst>
                                  <p:childTnLst>
                                    <p:animEffect transition="out" filter="fade">
                                      <p:cBhvr>
                                        <p:cTn id="45" dur="500" tmFilter="0, 0; .2, .5; .8, .5; 1, 0"/>
                                        <p:tgtEl>
                                          <p:spTgt spid="1034"/>
                                        </p:tgtEl>
                                      </p:cBhvr>
                                    </p:animEffect>
                                    <p:animScale>
                                      <p:cBhvr>
                                        <p:cTn id="46" dur="250" autoRev="1" fill="hold"/>
                                        <p:tgtEl>
                                          <p:spTgt spid="1034"/>
                                        </p:tgtEl>
                                      </p:cBhvr>
                                      <p:by x="105000" y="105000"/>
                                    </p:animScale>
                                  </p:childTnLst>
                                </p:cTn>
                              </p:par>
                              <p:par>
                                <p:cTn id="47" presetID="1" presetClass="entr" presetSubtype="0" fill="hold" grpId="0" nodeType="withEffect">
                                  <p:stCondLst>
                                    <p:cond delay="0"/>
                                  </p:stCondLst>
                                  <p:childTnLst>
                                    <p:set>
                                      <p:cBhvr>
                                        <p:cTn id="48" dur="1" fill="hold">
                                          <p:stCondLst>
                                            <p:cond delay="0"/>
                                          </p:stCondLst>
                                        </p:cTn>
                                        <p:tgtEl>
                                          <p:spTgt spid="1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p:bldP spid="1039" grpId="0"/>
      <p:bldP spid="1045" grpId="0"/>
      <p:bldP spid="1034" grpId="0"/>
      <p:bldP spid="1034" grpId="1"/>
      <p:bldP spid="1026" grpId="0"/>
      <p:bldP spid="1026" grpId="1"/>
      <p:bldP spid="19" grpId="0"/>
      <p:bldP spid="19" grpId="1"/>
      <p:bldP spid="17" grpId="0"/>
      <p:bldP spid="17" grpId="1"/>
      <p:bldP spid="1035" grpId="0"/>
      <p:bldP spid="1036" grpId="0"/>
      <p:bldP spid="104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8AA840-4303-3D5E-9382-9BCE1A85CD33}"/>
              </a:ext>
            </a:extLst>
          </p:cNvPr>
          <p:cNvSpPr>
            <a:spLocks noGrp="1"/>
          </p:cNvSpPr>
          <p:nvPr>
            <p:ph type="sldNum" sz="quarter" idx="11"/>
          </p:nvPr>
        </p:nvSpPr>
        <p:spPr/>
        <p:txBody>
          <a:bodyPr/>
          <a:lstStyle/>
          <a:p>
            <a:fld id="{52F3A71C-A943-4884-923F-65D9756AB03E}" type="slidenum">
              <a:rPr lang="en-US" smtClean="0"/>
              <a:pPr/>
              <a:t>51</a:t>
            </a:fld>
            <a:endParaRPr lang="en-US" dirty="0"/>
          </a:p>
        </p:txBody>
      </p:sp>
      <p:sp>
        <p:nvSpPr>
          <p:cNvPr id="3" name="Text Placeholder 2">
            <a:extLst>
              <a:ext uri="{FF2B5EF4-FFF2-40B4-BE49-F238E27FC236}">
                <a16:creationId xmlns:a16="http://schemas.microsoft.com/office/drawing/2014/main" id="{6F180F8D-8BD2-3024-C976-A09438090DB5}"/>
              </a:ext>
            </a:extLst>
          </p:cNvPr>
          <p:cNvSpPr>
            <a:spLocks noGrp="1"/>
          </p:cNvSpPr>
          <p:nvPr>
            <p:ph type="body" sz="quarter" idx="12"/>
          </p:nvPr>
        </p:nvSpPr>
        <p:spPr/>
        <p:txBody>
          <a:bodyPr/>
          <a:lstStyle/>
          <a:p>
            <a:r>
              <a:rPr lang="en-US" dirty="0"/>
              <a:t>TP7</a:t>
            </a:r>
          </a:p>
        </p:txBody>
      </p:sp>
      <p:sp>
        <p:nvSpPr>
          <p:cNvPr id="4" name="Text Placeholder 3">
            <a:extLst>
              <a:ext uri="{FF2B5EF4-FFF2-40B4-BE49-F238E27FC236}">
                <a16:creationId xmlns:a16="http://schemas.microsoft.com/office/drawing/2014/main" id="{C554A878-7045-9B2A-F3DB-CECFDD8CD804}"/>
              </a:ext>
            </a:extLst>
          </p:cNvPr>
          <p:cNvSpPr>
            <a:spLocks noGrp="1"/>
          </p:cNvSpPr>
          <p:nvPr>
            <p:ph type="body" sz="quarter" idx="13"/>
          </p:nvPr>
        </p:nvSpPr>
        <p:spPr/>
        <p:txBody>
          <a:bodyPr/>
          <a:lstStyle/>
          <a:p>
            <a:r>
              <a:rPr lang="en-US" dirty="0"/>
              <a:t>15 minutes</a:t>
            </a:r>
          </a:p>
        </p:txBody>
      </p:sp>
      <p:sp>
        <p:nvSpPr>
          <p:cNvPr id="5" name="Text Placeholder 4">
            <a:extLst>
              <a:ext uri="{FF2B5EF4-FFF2-40B4-BE49-F238E27FC236}">
                <a16:creationId xmlns:a16="http://schemas.microsoft.com/office/drawing/2014/main" id="{979E0024-DA30-32BD-5D13-2A641F4EE4A0}"/>
              </a:ext>
            </a:extLst>
          </p:cNvPr>
          <p:cNvSpPr>
            <a:spLocks noGrp="1"/>
          </p:cNvSpPr>
          <p:nvPr>
            <p:ph type="body" sz="quarter" idx="14"/>
          </p:nvPr>
        </p:nvSpPr>
        <p:spPr/>
        <p:txBody>
          <a:bodyPr/>
          <a:lstStyle/>
          <a:p>
            <a:r>
              <a:rPr lang="fr-FR" dirty="0"/>
              <a:t>Bibliothèque de fonctions mathématiques</a:t>
            </a:r>
          </a:p>
        </p:txBody>
      </p:sp>
      <p:sp>
        <p:nvSpPr>
          <p:cNvPr id="6" name="Text Placeholder 5">
            <a:extLst>
              <a:ext uri="{FF2B5EF4-FFF2-40B4-BE49-F238E27FC236}">
                <a16:creationId xmlns:a16="http://schemas.microsoft.com/office/drawing/2014/main" id="{18B9E2D6-AA3B-9CDA-80FD-DC239D978DDB}"/>
              </a:ext>
            </a:extLst>
          </p:cNvPr>
          <p:cNvSpPr>
            <a:spLocks noGrp="1"/>
          </p:cNvSpPr>
          <p:nvPr>
            <p:ph type="body" sz="quarter" idx="16"/>
          </p:nvPr>
        </p:nvSpPr>
        <p:spPr/>
        <p:txBody>
          <a:bodyPr/>
          <a:lstStyle/>
          <a:p>
            <a:r>
              <a:rPr lang="fr-FR" dirty="0"/>
              <a:t>Ecrivez la fonction </a:t>
            </a:r>
            <a:r>
              <a:rPr lang="fr-FR" dirty="0" err="1">
                <a:latin typeface="Consolas" panose="020B0609020204030204" pitchFamily="49" charset="0"/>
              </a:rPr>
              <a:t>pythagore</a:t>
            </a:r>
            <a:r>
              <a:rPr lang="fr-FR" dirty="0">
                <a:latin typeface="Consolas" panose="020B0609020204030204" pitchFamily="49" charset="0"/>
              </a:rPr>
              <a:t>(a, b)</a:t>
            </a:r>
            <a:r>
              <a:rPr lang="fr-FR" dirty="0"/>
              <a:t> qui calculera l’hypoténuse à partir des côtés </a:t>
            </a:r>
            <a:r>
              <a:rPr lang="fr-FR" dirty="0">
                <a:latin typeface="Consolas" panose="020B0609020204030204" pitchFamily="49" charset="0"/>
              </a:rPr>
              <a:t>a</a:t>
            </a:r>
            <a:r>
              <a:rPr lang="fr-FR" dirty="0"/>
              <a:t> et </a:t>
            </a:r>
            <a:r>
              <a:rPr lang="fr-FR" dirty="0">
                <a:latin typeface="Consolas" panose="020B0609020204030204" pitchFamily="49" charset="0"/>
              </a:rPr>
              <a:t>b</a:t>
            </a:r>
          </a:p>
          <a:p>
            <a:r>
              <a:rPr lang="fr-FR" dirty="0"/>
              <a:t>Ecrivez la fonction </a:t>
            </a:r>
            <a:r>
              <a:rPr lang="fr-FR" dirty="0">
                <a:latin typeface="Consolas" panose="020B0609020204030204" pitchFamily="49" charset="0"/>
              </a:rPr>
              <a:t>distance(</a:t>
            </a:r>
            <a:r>
              <a:rPr lang="fr-FR" dirty="0" err="1">
                <a:latin typeface="Consolas" panose="020B0609020204030204" pitchFamily="49" charset="0"/>
              </a:rPr>
              <a:t>xA</a:t>
            </a:r>
            <a:r>
              <a:rPr lang="fr-FR" dirty="0">
                <a:latin typeface="Consolas" panose="020B0609020204030204" pitchFamily="49" charset="0"/>
              </a:rPr>
              <a:t>, </a:t>
            </a:r>
            <a:r>
              <a:rPr lang="fr-FR" dirty="0" err="1">
                <a:latin typeface="Consolas" panose="020B0609020204030204" pitchFamily="49" charset="0"/>
              </a:rPr>
              <a:t>yA</a:t>
            </a:r>
            <a:r>
              <a:rPr lang="fr-FR" dirty="0">
                <a:latin typeface="Consolas" panose="020B0609020204030204" pitchFamily="49" charset="0"/>
              </a:rPr>
              <a:t>, </a:t>
            </a:r>
            <a:r>
              <a:rPr lang="fr-FR" dirty="0" err="1">
                <a:latin typeface="Consolas" panose="020B0609020204030204" pitchFamily="49" charset="0"/>
              </a:rPr>
              <a:t>xB</a:t>
            </a:r>
            <a:r>
              <a:rPr lang="fr-FR" dirty="0">
                <a:latin typeface="Consolas" panose="020B0609020204030204" pitchFamily="49" charset="0"/>
              </a:rPr>
              <a:t>, </a:t>
            </a:r>
            <a:r>
              <a:rPr lang="fr-FR" dirty="0" err="1">
                <a:latin typeface="Consolas" panose="020B0609020204030204" pitchFamily="49" charset="0"/>
              </a:rPr>
              <a:t>yB</a:t>
            </a:r>
            <a:r>
              <a:rPr lang="fr-FR" dirty="0">
                <a:latin typeface="Consolas" panose="020B0609020204030204" pitchFamily="49" charset="0"/>
              </a:rPr>
              <a:t>)</a:t>
            </a:r>
            <a:r>
              <a:rPr lang="fr-FR" dirty="0"/>
              <a:t> qui calculera la distance entre les points A et B</a:t>
            </a:r>
          </a:p>
          <a:p>
            <a:r>
              <a:rPr lang="fr-FR" dirty="0"/>
              <a:t>Ecrivez la fonction </a:t>
            </a:r>
            <a:r>
              <a:rPr lang="fr-FR" dirty="0">
                <a:latin typeface="Consolas" panose="020B0609020204030204" pitchFamily="49" charset="0"/>
              </a:rPr>
              <a:t>moyenne(liste)</a:t>
            </a:r>
            <a:r>
              <a:rPr lang="fr-FR" dirty="0"/>
              <a:t> qui, à partir d’une liste de nombres, calcule sa moyenne</a:t>
            </a:r>
          </a:p>
          <a:p>
            <a:endParaRPr lang="fr-FR" dirty="0"/>
          </a:p>
          <a:p>
            <a:r>
              <a:rPr lang="fr-FR" dirty="0">
                <a:latin typeface="Nunito Sans Bold" panose="00000800000000000000" pitchFamily="2" charset="0"/>
              </a:rPr>
              <a:t>Challenge</a:t>
            </a:r>
            <a:r>
              <a:rPr lang="fr-FR" dirty="0"/>
              <a:t>: Ecrivez les fonctions </a:t>
            </a:r>
            <a:r>
              <a:rPr lang="fr-FR" dirty="0">
                <a:latin typeface="Consolas" panose="020B0609020204030204" pitchFamily="49" charset="0"/>
              </a:rPr>
              <a:t>min(liste)</a:t>
            </a:r>
            <a:r>
              <a:rPr lang="fr-FR" dirty="0"/>
              <a:t> et </a:t>
            </a:r>
            <a:r>
              <a:rPr lang="fr-FR" dirty="0">
                <a:latin typeface="Consolas" panose="020B0609020204030204" pitchFamily="49" charset="0"/>
              </a:rPr>
              <a:t>max(liste)</a:t>
            </a:r>
            <a:r>
              <a:rPr lang="fr-FR" dirty="0"/>
              <a:t> qui nous retourne l’élément le plus petit et l’élément le plus grand de la liste</a:t>
            </a:r>
          </a:p>
        </p:txBody>
      </p:sp>
      <p:pic>
        <p:nvPicPr>
          <p:cNvPr id="9" name="Picture Placeholder 8">
            <a:extLst>
              <a:ext uri="{FF2B5EF4-FFF2-40B4-BE49-F238E27FC236}">
                <a16:creationId xmlns:a16="http://schemas.microsoft.com/office/drawing/2014/main" id="{15D7CAAB-2692-08DF-D2CA-7211A91B511D}"/>
              </a:ext>
            </a:extLst>
          </p:cNvPr>
          <p:cNvPicPr>
            <a:picLocks noGrp="1" noChangeAspect="1"/>
          </p:cNvPicPr>
          <p:nvPr>
            <p:ph type="pic" sz="quarter" idx="17"/>
          </p:nvPr>
        </p:nvPicPr>
        <p:blipFill>
          <a:blip r:embed="rId3"/>
          <a:srcRect/>
          <a:stretch/>
        </p:blipFill>
        <p:spPr/>
      </p:pic>
    </p:spTree>
    <p:extLst>
      <p:ext uri="{BB962C8B-B14F-4D97-AF65-F5344CB8AC3E}">
        <p14:creationId xmlns:p14="http://schemas.microsoft.com/office/powerpoint/2010/main" val="25697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704850" y="582345"/>
            <a:ext cx="10782300"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400" dirty="0">
                <a:latin typeface="+mj-lt"/>
              </a:rPr>
              <a:t>ERREURS DE SYNTAXE ET EXCEPTIONS</a:t>
            </a:r>
            <a:endParaRPr lang="fr-FR" sz="4800" dirty="0">
              <a:latin typeface="+mj-lt"/>
            </a:endParaRPr>
          </a:p>
        </p:txBody>
      </p:sp>
      <p:sp>
        <p:nvSpPr>
          <p:cNvPr id="1035" name="TextBox 1034">
            <a:extLst>
              <a:ext uri="{FF2B5EF4-FFF2-40B4-BE49-F238E27FC236}">
                <a16:creationId xmlns:a16="http://schemas.microsoft.com/office/drawing/2014/main" id="{C0D4A965-26DF-AFBF-AD73-03A6209F16E0}"/>
              </a:ext>
            </a:extLst>
          </p:cNvPr>
          <p:cNvSpPr txBox="1"/>
          <p:nvPr/>
        </p:nvSpPr>
        <p:spPr>
          <a:xfrm>
            <a:off x="4867274" y="1633282"/>
            <a:ext cx="2457452" cy="784830"/>
          </a:xfrm>
          <a:prstGeom prst="rect">
            <a:avLst/>
          </a:prstGeom>
          <a:noFill/>
        </p:spPr>
        <p:txBody>
          <a:bodyPr wrap="square" rtlCol="0">
            <a:spAutoFit/>
          </a:bodyPr>
          <a:lstStyle/>
          <a:p>
            <a:pPr algn="ctr">
              <a:spcAft>
                <a:spcPts val="600"/>
              </a:spcAft>
            </a:pPr>
            <a:r>
              <a:rPr lang="fr-FR" sz="1600" dirty="0">
                <a:latin typeface="Nunito Sans" pitchFamily="2" charset="0"/>
              </a:rPr>
              <a:t>L’erreur </a:t>
            </a:r>
            <a:r>
              <a:rPr lang="fr-FR" sz="1600" dirty="0" err="1">
                <a:solidFill>
                  <a:schemeClr val="accent2"/>
                </a:solidFill>
                <a:latin typeface="Nunito Sans" pitchFamily="2" charset="0"/>
              </a:rPr>
              <a:t>SyntaxError</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Se produit lorsque la syntaxe de Python n’est pas respectée</a:t>
            </a:r>
          </a:p>
        </p:txBody>
      </p:sp>
      <p:cxnSp>
        <p:nvCxnSpPr>
          <p:cNvPr id="5" name="Straight Connector 4">
            <a:extLst>
              <a:ext uri="{FF2B5EF4-FFF2-40B4-BE49-F238E27FC236}">
                <a16:creationId xmlns:a16="http://schemas.microsoft.com/office/drawing/2014/main" id="{6BBD435D-58DA-9EA9-AF19-2D2566297E7C}"/>
              </a:ext>
            </a:extLst>
          </p:cNvPr>
          <p:cNvCxnSpPr>
            <a:cxnSpLocks/>
          </p:cNvCxnSpPr>
          <p:nvPr/>
        </p:nvCxnSpPr>
        <p:spPr>
          <a:xfrm>
            <a:off x="7027492" y="3522022"/>
            <a:ext cx="2496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8AFAEFE-303D-C3C8-832A-D7DE5E8FB1CC}"/>
              </a:ext>
            </a:extLst>
          </p:cNvPr>
          <p:cNvSpPr txBox="1"/>
          <p:nvPr/>
        </p:nvSpPr>
        <p:spPr>
          <a:xfrm>
            <a:off x="3895724" y="4206155"/>
            <a:ext cx="4400552" cy="830997"/>
          </a:xfrm>
          <a:prstGeom prst="rect">
            <a:avLst/>
          </a:prstGeom>
          <a:noFill/>
        </p:spPr>
        <p:txBody>
          <a:bodyPr wrap="square">
            <a:spAutoFit/>
          </a:bodyPr>
          <a:lstStyle/>
          <a:p>
            <a:pPr lvl="0">
              <a:defRPr/>
            </a:pPr>
            <a:r>
              <a:rPr lang="en-US" sz="2400" dirty="0">
                <a:solidFill>
                  <a:schemeClr val="accent2"/>
                </a:solidFill>
                <a:latin typeface="Consolas" panose="020B0609020204030204" pitchFamily="49" charset="0"/>
              </a:rPr>
              <a:t>print</a:t>
            </a:r>
            <a:r>
              <a:rPr lang="en-US" sz="2400" dirty="0">
                <a:solidFill>
                  <a:schemeClr val="tx1">
                    <a:lumMod val="50000"/>
                  </a:schemeClr>
                </a:solidFill>
                <a:latin typeface="Consolas" panose="020B0609020204030204" pitchFamily="49" charset="0"/>
              </a:rPr>
              <a:t>(</a:t>
            </a:r>
            <a:r>
              <a:rPr lang="en-US" sz="2400" dirty="0">
                <a:solidFill>
                  <a:schemeClr val="accent2"/>
                </a:solidFill>
                <a:latin typeface="Consolas" panose="020B0609020204030204" pitchFamily="49" charset="0"/>
              </a:rPr>
              <a:t>str</a:t>
            </a:r>
            <a:r>
              <a:rPr lang="en-US" sz="2400" dirty="0">
                <a:solidFill>
                  <a:schemeClr val="tx1">
                    <a:lumMod val="50000"/>
                  </a:schemeClr>
                </a:solidFill>
                <a:latin typeface="Consolas" panose="020B0609020204030204" pitchFamily="49" charset="0"/>
              </a:rPr>
              <a:t>(</a:t>
            </a:r>
            <a:r>
              <a:rPr lang="en-US" sz="2400" dirty="0">
                <a:solidFill>
                  <a:schemeClr val="accent4"/>
                </a:solidFill>
                <a:latin typeface="Consolas" panose="020B0609020204030204" pitchFamily="49" charset="0"/>
              </a:rPr>
              <a:t>5</a:t>
            </a:r>
            <a:r>
              <a:rPr lang="en-US" sz="2400" dirty="0">
                <a:solidFill>
                  <a:schemeClr val="tx1">
                    <a:lumMod val="50000"/>
                  </a:schemeClr>
                </a:solidFill>
                <a:latin typeface="Consolas" panose="020B0609020204030204" pitchFamily="49" charset="0"/>
              </a:rPr>
              <a:t> / </a:t>
            </a:r>
            <a:r>
              <a:rPr lang="en-US" sz="2400" dirty="0">
                <a:solidFill>
                  <a:schemeClr val="accent4"/>
                </a:solidFill>
                <a:latin typeface="Consolas" panose="020B0609020204030204" pitchFamily="49" charset="0"/>
              </a:rPr>
              <a:t>0</a:t>
            </a:r>
            <a:r>
              <a:rPr lang="en-US" sz="2400" dirty="0">
                <a:solidFill>
                  <a:schemeClr val="tx1">
                    <a:lumMod val="50000"/>
                  </a:schemeClr>
                </a:solidFill>
                <a:latin typeface="Consolas" panose="020B0609020204030204" pitchFamily="49" charset="0"/>
              </a:rPr>
              <a:t>))</a:t>
            </a:r>
          </a:p>
          <a:p>
            <a:pPr lvl="0">
              <a:defRPr/>
            </a:pPr>
            <a:r>
              <a:rPr lang="en-US" sz="2400" dirty="0">
                <a:solidFill>
                  <a:schemeClr val="accent2"/>
                </a:solidFill>
                <a:latin typeface="Consolas" panose="020B0609020204030204" pitchFamily="49" charset="0"/>
              </a:rPr>
              <a:t>print</a:t>
            </a:r>
            <a:r>
              <a:rPr lang="en-US" sz="2400" dirty="0">
                <a:solidFill>
                  <a:schemeClr val="tx1">
                    <a:lumMod val="50000"/>
                  </a:schemeClr>
                </a:solidFill>
                <a:latin typeface="Consolas" panose="020B0609020204030204" pitchFamily="49" charset="0"/>
              </a:rPr>
              <a:t>(</a:t>
            </a:r>
            <a:r>
              <a:rPr lang="en-US" sz="2400" dirty="0" err="1">
                <a:solidFill>
                  <a:schemeClr val="accent3"/>
                </a:solidFill>
                <a:latin typeface="Consolas" panose="020B0609020204030204" pitchFamily="49" charset="0"/>
              </a:rPr>
              <a:t>variableNonDefinie</a:t>
            </a:r>
            <a:r>
              <a:rPr lang="en-US" sz="2400" dirty="0">
                <a:solidFill>
                  <a:schemeClr val="tx1">
                    <a:lumMod val="50000"/>
                  </a:schemeClr>
                </a:solidFill>
                <a:latin typeface="Consolas" panose="020B0609020204030204" pitchFamily="49" charset="0"/>
              </a:rPr>
              <a:t>)</a:t>
            </a:r>
          </a:p>
        </p:txBody>
      </p:sp>
      <p:sp>
        <p:nvSpPr>
          <p:cNvPr id="13" name="TextBox 12">
            <a:extLst>
              <a:ext uri="{FF2B5EF4-FFF2-40B4-BE49-F238E27FC236}">
                <a16:creationId xmlns:a16="http://schemas.microsoft.com/office/drawing/2014/main" id="{8ECB52F3-F048-D8FD-FCBD-3F25B52DA412}"/>
              </a:ext>
            </a:extLst>
          </p:cNvPr>
          <p:cNvSpPr txBox="1"/>
          <p:nvPr/>
        </p:nvSpPr>
        <p:spPr>
          <a:xfrm>
            <a:off x="4583176" y="5360013"/>
            <a:ext cx="3025646" cy="784830"/>
          </a:xfrm>
          <a:prstGeom prst="rect">
            <a:avLst/>
          </a:prstGeom>
          <a:noFill/>
        </p:spPr>
        <p:txBody>
          <a:bodyPr wrap="square" rtlCol="0">
            <a:spAutoFit/>
          </a:bodyPr>
          <a:lstStyle/>
          <a:p>
            <a:pPr algn="ctr">
              <a:spcAft>
                <a:spcPts val="600"/>
              </a:spcAft>
            </a:pPr>
            <a:r>
              <a:rPr lang="fr-FR" sz="1600" dirty="0">
                <a:latin typeface="Nunito Sans" pitchFamily="2" charset="0"/>
              </a:rPr>
              <a:t>Les exceptions</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Se produisent lorsque le programme se retrouve dans un état invalide</a:t>
            </a:r>
          </a:p>
        </p:txBody>
      </p:sp>
      <p:grpSp>
        <p:nvGrpSpPr>
          <p:cNvPr id="8" name="Group 7">
            <a:extLst>
              <a:ext uri="{FF2B5EF4-FFF2-40B4-BE49-F238E27FC236}">
                <a16:creationId xmlns:a16="http://schemas.microsoft.com/office/drawing/2014/main" id="{F7F0638E-BCC7-BD4F-07C3-4E6DD1347DE8}"/>
              </a:ext>
            </a:extLst>
          </p:cNvPr>
          <p:cNvGrpSpPr/>
          <p:nvPr/>
        </p:nvGrpSpPr>
        <p:grpSpPr>
          <a:xfrm>
            <a:off x="3895725" y="2740972"/>
            <a:ext cx="4400550" cy="1200329"/>
            <a:chOff x="3895725" y="2740972"/>
            <a:chExt cx="4400550" cy="1200329"/>
          </a:xfrm>
        </p:grpSpPr>
        <p:sp>
          <p:nvSpPr>
            <p:cNvPr id="2" name="TextBox 1">
              <a:extLst>
                <a:ext uri="{FF2B5EF4-FFF2-40B4-BE49-F238E27FC236}">
                  <a16:creationId xmlns:a16="http://schemas.microsoft.com/office/drawing/2014/main" id="{CE6FBA93-6D72-D3E7-94CA-1285943E1F51}"/>
                </a:ext>
              </a:extLst>
            </p:cNvPr>
            <p:cNvSpPr txBox="1"/>
            <p:nvPr/>
          </p:nvSpPr>
          <p:spPr>
            <a:xfrm>
              <a:off x="3895725" y="2740972"/>
              <a:ext cx="4400550" cy="1200329"/>
            </a:xfrm>
            <a:prstGeom prst="rect">
              <a:avLst/>
            </a:prstGeom>
            <a:noFill/>
          </p:spPr>
          <p:txBody>
            <a:bodyPr wrap="square">
              <a:spAutoFit/>
            </a:bodyPr>
            <a:lstStyle/>
            <a:p>
              <a:pPr lvl="0">
                <a:defRPr/>
              </a:pPr>
              <a:r>
                <a:rPr lang="en-US" sz="2400" dirty="0">
                  <a:solidFill>
                    <a:schemeClr val="accent3"/>
                  </a:solidFill>
                  <a:latin typeface="Consolas" panose="020B0609020204030204" pitchFamily="49" charset="0"/>
                </a:rPr>
                <a:t>temperature</a:t>
              </a:r>
              <a:r>
                <a:rPr lang="en-US" sz="2400" dirty="0">
                  <a:solidFill>
                    <a:schemeClr val="tx1">
                      <a:lumMod val="50000"/>
                    </a:schemeClr>
                  </a:solidFill>
                  <a:latin typeface="Consolas" panose="020B0609020204030204" pitchFamily="49" charset="0"/>
                </a:rPr>
                <a:t> = </a:t>
              </a:r>
              <a:r>
                <a:rPr lang="en-US" sz="2400" dirty="0">
                  <a:solidFill>
                    <a:schemeClr val="accent4"/>
                  </a:solidFill>
                  <a:latin typeface="Consolas" panose="020B0609020204030204" pitchFamily="49" charset="0"/>
                </a:rPr>
                <a:t>25</a:t>
              </a:r>
            </a:p>
            <a:p>
              <a:pPr lvl="0">
                <a:defRPr/>
              </a:pPr>
              <a:r>
                <a:rPr lang="en-US" sz="2400" dirty="0">
                  <a:solidFill>
                    <a:schemeClr val="accent1"/>
                  </a:solidFill>
                  <a:latin typeface="Consolas" panose="020B0609020204030204" pitchFamily="49" charset="0"/>
                </a:rPr>
                <a:t>if</a:t>
              </a:r>
              <a:r>
                <a:rPr lang="en-US" sz="2400" dirty="0">
                  <a:solidFill>
                    <a:schemeClr val="tx1">
                      <a:lumMod val="50000"/>
                    </a:schemeClr>
                  </a:solidFill>
                  <a:latin typeface="Consolas" panose="020B0609020204030204" pitchFamily="49" charset="0"/>
                </a:rPr>
                <a:t> </a:t>
              </a:r>
              <a:r>
                <a:rPr lang="en-US" sz="2400" dirty="0">
                  <a:solidFill>
                    <a:schemeClr val="accent3"/>
                  </a:solidFill>
                  <a:latin typeface="Consolas" panose="020B0609020204030204" pitchFamily="49" charset="0"/>
                </a:rPr>
                <a:t>temperature</a:t>
              </a:r>
              <a:r>
                <a:rPr lang="en-US" sz="2400" dirty="0">
                  <a:solidFill>
                    <a:schemeClr val="tx1">
                      <a:lumMod val="50000"/>
                    </a:schemeClr>
                  </a:solidFill>
                  <a:latin typeface="Consolas" panose="020B0609020204030204" pitchFamily="49" charset="0"/>
                </a:rPr>
                <a:t> &lt; </a:t>
              </a:r>
              <a:r>
                <a:rPr lang="en-US" sz="2400" dirty="0">
                  <a:solidFill>
                    <a:schemeClr val="accent4"/>
                  </a:solidFill>
                  <a:latin typeface="Consolas" panose="020B0609020204030204" pitchFamily="49" charset="0"/>
                </a:rPr>
                <a:t>23 </a:t>
              </a:r>
            </a:p>
            <a:p>
              <a:pPr lvl="0">
                <a:defRPr/>
              </a:pPr>
              <a:r>
                <a:rPr lang="en-US" sz="2400" dirty="0">
                  <a:solidFill>
                    <a:schemeClr val="tx1">
                      <a:lumMod val="50000"/>
                    </a:schemeClr>
                  </a:solidFill>
                  <a:latin typeface="Consolas" panose="020B0609020204030204" pitchFamily="49" charset="0"/>
                </a:rPr>
                <a:t>    </a:t>
              </a:r>
              <a:r>
                <a:rPr lang="en-US" sz="2400" dirty="0" err="1">
                  <a:solidFill>
                    <a:schemeClr val="accent2"/>
                  </a:solidFill>
                  <a:latin typeface="Consolas" panose="020B0609020204030204" pitchFamily="49" charset="0"/>
                </a:rPr>
                <a:t>rechauffer</a:t>
              </a:r>
              <a:r>
                <a:rPr lang="en-US" sz="2400" dirty="0">
                  <a:solidFill>
                    <a:schemeClr val="tx1">
                      <a:lumMod val="50000"/>
                    </a:schemeClr>
                  </a:solidFill>
                  <a:latin typeface="Consolas" panose="020B0609020204030204" pitchFamily="49" charset="0"/>
                </a:rPr>
                <a:t>()</a:t>
              </a:r>
            </a:p>
          </p:txBody>
        </p:sp>
        <p:cxnSp>
          <p:nvCxnSpPr>
            <p:cNvPr id="4" name="Straight Connector 3">
              <a:extLst>
                <a:ext uri="{FF2B5EF4-FFF2-40B4-BE49-F238E27FC236}">
                  <a16:creationId xmlns:a16="http://schemas.microsoft.com/office/drawing/2014/main" id="{A52AAE7D-31F7-4828-2A0F-9494C3A5C7B2}"/>
                </a:ext>
              </a:extLst>
            </p:cNvPr>
            <p:cNvCxnSpPr>
              <a:cxnSpLocks/>
            </p:cNvCxnSpPr>
            <p:nvPr/>
          </p:nvCxnSpPr>
          <p:spPr>
            <a:xfrm>
              <a:off x="4075942" y="3652838"/>
              <a:ext cx="0" cy="157162"/>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801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704850" y="582345"/>
            <a:ext cx="10782300"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400" dirty="0">
                <a:latin typeface="+mj-lt"/>
              </a:rPr>
              <a:t>EXCEPTIONS UTILISATEUR</a:t>
            </a:r>
            <a:endParaRPr lang="fr-FR" sz="4800" dirty="0">
              <a:latin typeface="+mj-lt"/>
            </a:endParaRPr>
          </a:p>
        </p:txBody>
      </p:sp>
      <p:sp>
        <p:nvSpPr>
          <p:cNvPr id="1035" name="TextBox 1034">
            <a:extLst>
              <a:ext uri="{FF2B5EF4-FFF2-40B4-BE49-F238E27FC236}">
                <a16:creationId xmlns:a16="http://schemas.microsoft.com/office/drawing/2014/main" id="{C0D4A965-26DF-AFBF-AD73-03A6209F16E0}"/>
              </a:ext>
            </a:extLst>
          </p:cNvPr>
          <p:cNvSpPr txBox="1"/>
          <p:nvPr/>
        </p:nvSpPr>
        <p:spPr>
          <a:xfrm>
            <a:off x="704850" y="2204508"/>
            <a:ext cx="2552702" cy="1338828"/>
          </a:xfrm>
          <a:prstGeom prst="rect">
            <a:avLst/>
          </a:prstGeom>
          <a:noFill/>
        </p:spPr>
        <p:txBody>
          <a:bodyPr wrap="square" rtlCol="0">
            <a:spAutoFit/>
          </a:bodyPr>
          <a:lstStyle/>
          <a:p>
            <a:pPr algn="ctr">
              <a:spcAft>
                <a:spcPts val="600"/>
              </a:spcAft>
            </a:pPr>
            <a:r>
              <a:rPr lang="fr-FR" sz="1600" dirty="0">
                <a:latin typeface="Nunito Sans" pitchFamily="2" charset="0"/>
              </a:rPr>
              <a:t>Exception utilisateur</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Pour créer un type d’exception propre à votre program, il suffit de le définir en utilisant le mot-clé </a:t>
            </a:r>
            <a:r>
              <a:rPr lang="en-US" sz="1200" dirty="0">
                <a:solidFill>
                  <a:schemeClr val="accent1"/>
                </a:solidFill>
                <a:latin typeface="Consolas" panose="020B0609020204030204" pitchFamily="49" charset="0"/>
              </a:rPr>
              <a:t>class</a:t>
            </a:r>
            <a:r>
              <a:rPr lang="fr-FR" sz="1200" dirty="0">
                <a:solidFill>
                  <a:schemeClr val="tx1">
                    <a:lumMod val="50000"/>
                  </a:schemeClr>
                </a:solidFill>
                <a:latin typeface="Nunito Sans Light" pitchFamily="2" charset="0"/>
              </a:rPr>
              <a:t> et passer en paramètre le type </a:t>
            </a:r>
            <a:r>
              <a:rPr lang="en-US" sz="1200" dirty="0">
                <a:solidFill>
                  <a:schemeClr val="accent2"/>
                </a:solidFill>
                <a:latin typeface="Consolas" panose="020B0609020204030204" pitchFamily="49" charset="0"/>
              </a:rPr>
              <a:t>Exception</a:t>
            </a:r>
            <a:r>
              <a:rPr lang="fr-FR" sz="1200" dirty="0">
                <a:solidFill>
                  <a:schemeClr val="tx1">
                    <a:lumMod val="50000"/>
                  </a:schemeClr>
                </a:solidFill>
                <a:latin typeface="Nunito Sans Light" pitchFamily="2" charset="0"/>
              </a:rPr>
              <a:t> </a:t>
            </a:r>
          </a:p>
        </p:txBody>
      </p:sp>
      <p:sp>
        <p:nvSpPr>
          <p:cNvPr id="8" name="TextBox 7">
            <a:extLst>
              <a:ext uri="{FF2B5EF4-FFF2-40B4-BE49-F238E27FC236}">
                <a16:creationId xmlns:a16="http://schemas.microsoft.com/office/drawing/2014/main" id="{18625179-7047-DDDA-921D-5DE9B6A65FE4}"/>
              </a:ext>
            </a:extLst>
          </p:cNvPr>
          <p:cNvSpPr txBox="1"/>
          <p:nvPr/>
        </p:nvSpPr>
        <p:spPr>
          <a:xfrm>
            <a:off x="3648075" y="3566419"/>
            <a:ext cx="50673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raise</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NameError</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raise</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ZeroDivisionError</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raise</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CustomError</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9" name="TextBox 8">
            <a:extLst>
              <a:ext uri="{FF2B5EF4-FFF2-40B4-BE49-F238E27FC236}">
                <a16:creationId xmlns:a16="http://schemas.microsoft.com/office/drawing/2014/main" id="{56E7A0A3-58BC-2E02-1A98-75CC9A587DFD}"/>
              </a:ext>
            </a:extLst>
          </p:cNvPr>
          <p:cNvSpPr txBox="1"/>
          <p:nvPr/>
        </p:nvSpPr>
        <p:spPr>
          <a:xfrm>
            <a:off x="9001125" y="3774168"/>
            <a:ext cx="2590798" cy="784830"/>
          </a:xfrm>
          <a:prstGeom prst="rect">
            <a:avLst/>
          </a:prstGeom>
          <a:noFill/>
        </p:spPr>
        <p:txBody>
          <a:bodyPr wrap="square" rtlCol="0">
            <a:spAutoFit/>
          </a:bodyPr>
          <a:lstStyle/>
          <a:p>
            <a:pPr algn="ctr">
              <a:spcAft>
                <a:spcPts val="600"/>
              </a:spcAft>
            </a:pPr>
            <a:r>
              <a:rPr lang="fr-FR" sz="1600" dirty="0">
                <a:latin typeface="Nunito Sans" pitchFamily="2" charset="0"/>
              </a:rPr>
              <a:t>Le mot-clé </a:t>
            </a:r>
            <a:r>
              <a:rPr kumimoji="0" lang="fr-FR" sz="1600" b="0" i="0" u="none" strike="noStrike" kern="1200" cap="none" spc="0" normalizeH="0" baseline="0" noProof="0" dirty="0" err="1">
                <a:ln>
                  <a:noFill/>
                </a:ln>
                <a:solidFill>
                  <a:srgbClr val="9200FF"/>
                </a:solidFill>
                <a:effectLst/>
                <a:uLnTx/>
                <a:uFillTx/>
                <a:latin typeface="Consolas" panose="020B0609020204030204" pitchFamily="49" charset="0"/>
                <a:ea typeface="+mn-ea"/>
                <a:cs typeface="+mn-cs"/>
              </a:rPr>
              <a:t>raise</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 de « lever » une exception, la forçant à se produire</a:t>
            </a:r>
          </a:p>
        </p:txBody>
      </p:sp>
      <p:grpSp>
        <p:nvGrpSpPr>
          <p:cNvPr id="7" name="Group 6">
            <a:extLst>
              <a:ext uri="{FF2B5EF4-FFF2-40B4-BE49-F238E27FC236}">
                <a16:creationId xmlns:a16="http://schemas.microsoft.com/office/drawing/2014/main" id="{FDE1B56C-8ED4-5E9E-137A-D90918521963}"/>
              </a:ext>
            </a:extLst>
          </p:cNvPr>
          <p:cNvGrpSpPr/>
          <p:nvPr/>
        </p:nvGrpSpPr>
        <p:grpSpPr>
          <a:xfrm>
            <a:off x="3648075" y="2458424"/>
            <a:ext cx="5067300" cy="830997"/>
            <a:chOff x="3648075" y="2458424"/>
            <a:chExt cx="5067300" cy="830997"/>
          </a:xfrm>
        </p:grpSpPr>
        <p:sp>
          <p:nvSpPr>
            <p:cNvPr id="2" name="TextBox 1">
              <a:extLst>
                <a:ext uri="{FF2B5EF4-FFF2-40B4-BE49-F238E27FC236}">
                  <a16:creationId xmlns:a16="http://schemas.microsoft.com/office/drawing/2014/main" id="{CE6FBA93-6D72-D3E7-94CA-1285943E1F51}"/>
                </a:ext>
              </a:extLst>
            </p:cNvPr>
            <p:cNvSpPr txBox="1"/>
            <p:nvPr/>
          </p:nvSpPr>
          <p:spPr>
            <a:xfrm>
              <a:off x="3648075" y="2458424"/>
              <a:ext cx="5067300" cy="830997"/>
            </a:xfrm>
            <a:prstGeom prst="rect">
              <a:avLst/>
            </a:prstGeom>
            <a:noFill/>
          </p:spPr>
          <p:txBody>
            <a:bodyPr wrap="square">
              <a:spAutoFit/>
            </a:bodyPr>
            <a:lstStyle/>
            <a:p>
              <a:pPr lvl="0">
                <a:defRPr/>
              </a:pPr>
              <a:r>
                <a:rPr lang="en-US" sz="2400" dirty="0">
                  <a:solidFill>
                    <a:schemeClr val="accent1"/>
                  </a:solidFill>
                  <a:latin typeface="Consolas" panose="020B0609020204030204" pitchFamily="49" charset="0"/>
                </a:rPr>
                <a:t>class</a:t>
              </a:r>
              <a:r>
                <a:rPr lang="en-US" sz="2400" dirty="0">
                  <a:solidFill>
                    <a:schemeClr val="tx1">
                      <a:lumMod val="50000"/>
                    </a:schemeClr>
                  </a:solidFill>
                  <a:latin typeface="Consolas" panose="020B0609020204030204" pitchFamily="49" charset="0"/>
                </a:rPr>
                <a:t> </a:t>
              </a:r>
              <a:r>
                <a:rPr lang="en-US" sz="2400" dirty="0" err="1">
                  <a:solidFill>
                    <a:schemeClr val="accent2"/>
                  </a:solidFill>
                  <a:latin typeface="Consolas" panose="020B0609020204030204" pitchFamily="49" charset="0"/>
                </a:rPr>
                <a:t>CustomError</a:t>
              </a:r>
              <a:r>
                <a:rPr lang="en-US" sz="2400" dirty="0">
                  <a:solidFill>
                    <a:schemeClr val="tx1">
                      <a:lumMod val="50000"/>
                    </a:schemeClr>
                  </a:solidFill>
                  <a:latin typeface="Consolas" panose="020B0609020204030204" pitchFamily="49" charset="0"/>
                </a:rPr>
                <a:t>(</a:t>
              </a:r>
              <a:r>
                <a:rPr lang="en-US" sz="2400" dirty="0">
                  <a:solidFill>
                    <a:schemeClr val="accent2"/>
                  </a:solidFill>
                  <a:latin typeface="Consolas" panose="020B0609020204030204" pitchFamily="49" charset="0"/>
                </a:rPr>
                <a:t>Exception</a:t>
              </a:r>
              <a:r>
                <a:rPr lang="en-US" sz="2400" dirty="0">
                  <a:solidFill>
                    <a:schemeClr val="tx1">
                      <a:lumMod val="50000"/>
                    </a:schemeClr>
                  </a:solidFill>
                  <a:latin typeface="Consolas" panose="020B0609020204030204" pitchFamily="49" charset="0"/>
                </a:rPr>
                <a:t>):</a:t>
              </a:r>
            </a:p>
            <a:p>
              <a:pPr lvl="0">
                <a:defRPr/>
              </a:pPr>
              <a:r>
                <a:rPr lang="en-US" sz="2400" dirty="0">
                  <a:solidFill>
                    <a:schemeClr val="tx1">
                      <a:lumMod val="50000"/>
                    </a:schemeClr>
                  </a:solidFill>
                  <a:latin typeface="Consolas" panose="020B0609020204030204" pitchFamily="49" charset="0"/>
                </a:rPr>
                <a:t>    </a:t>
              </a:r>
              <a:r>
                <a:rPr lang="en-US" sz="2400" dirty="0">
                  <a:solidFill>
                    <a:schemeClr val="accent1"/>
                  </a:solidFill>
                  <a:latin typeface="Consolas" panose="020B0609020204030204" pitchFamily="49" charset="0"/>
                </a:rPr>
                <a:t>pass</a:t>
              </a:r>
              <a:endParaRPr lang="en-US" sz="2400" dirty="0">
                <a:solidFill>
                  <a:schemeClr val="tx1">
                    <a:lumMod val="50000"/>
                  </a:schemeClr>
                </a:solidFill>
                <a:latin typeface="Consolas" panose="020B0609020204030204" pitchFamily="49" charset="0"/>
              </a:endParaRPr>
            </a:p>
          </p:txBody>
        </p:sp>
        <p:cxnSp>
          <p:nvCxnSpPr>
            <p:cNvPr id="4" name="Straight Connector 3">
              <a:extLst>
                <a:ext uri="{FF2B5EF4-FFF2-40B4-BE49-F238E27FC236}">
                  <a16:creationId xmlns:a16="http://schemas.microsoft.com/office/drawing/2014/main" id="{4845B0E4-9ED7-01D3-4265-FE0FA5729747}"/>
                </a:ext>
              </a:extLst>
            </p:cNvPr>
            <p:cNvCxnSpPr>
              <a:cxnSpLocks/>
            </p:cNvCxnSpPr>
            <p:nvPr/>
          </p:nvCxnSpPr>
          <p:spPr>
            <a:xfrm>
              <a:off x="3818767" y="3000375"/>
              <a:ext cx="0" cy="161925"/>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043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704850" y="582345"/>
            <a:ext cx="10782300"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400" dirty="0">
                <a:latin typeface="+mj-lt"/>
              </a:rPr>
              <a:t>INTERCEPTION D’EXCEPTIONS</a:t>
            </a:r>
          </a:p>
        </p:txBody>
      </p:sp>
      <p:sp>
        <p:nvSpPr>
          <p:cNvPr id="1035" name="TextBox 1034">
            <a:extLst>
              <a:ext uri="{FF2B5EF4-FFF2-40B4-BE49-F238E27FC236}">
                <a16:creationId xmlns:a16="http://schemas.microsoft.com/office/drawing/2014/main" id="{C0D4A965-26DF-AFBF-AD73-03A6209F16E0}"/>
              </a:ext>
            </a:extLst>
          </p:cNvPr>
          <p:cNvSpPr txBox="1"/>
          <p:nvPr/>
        </p:nvSpPr>
        <p:spPr>
          <a:xfrm>
            <a:off x="704850" y="3369743"/>
            <a:ext cx="2552702" cy="1338828"/>
          </a:xfrm>
          <a:prstGeom prst="rect">
            <a:avLst/>
          </a:prstGeom>
          <a:noFill/>
        </p:spPr>
        <p:txBody>
          <a:bodyPr wrap="square" rtlCol="0">
            <a:spAutoFit/>
          </a:bodyPr>
          <a:lstStyle/>
          <a:p>
            <a:pPr algn="ctr">
              <a:spcAft>
                <a:spcPts val="600"/>
              </a:spcAft>
            </a:pPr>
            <a:r>
              <a:rPr lang="fr-FR" sz="1600" dirty="0">
                <a:latin typeface="Nunito Sans" pitchFamily="2" charset="0"/>
              </a:rPr>
              <a:t>Le bloc </a:t>
            </a:r>
            <a:r>
              <a:rPr lang="fr-FR" sz="1600" dirty="0" err="1">
                <a:solidFill>
                  <a:schemeClr val="accent1"/>
                </a:solidFill>
                <a:latin typeface="Consolas" panose="020B0609020204030204" pitchFamily="49" charset="0"/>
              </a:rPr>
              <a:t>try</a:t>
            </a:r>
            <a:r>
              <a:rPr lang="fr-FR" sz="1600" dirty="0">
                <a:latin typeface="Nunito Sans" pitchFamily="2" charset="0"/>
              </a:rPr>
              <a:t> … </a:t>
            </a:r>
            <a:r>
              <a:rPr lang="fr-FR" sz="1600" dirty="0" err="1">
                <a:solidFill>
                  <a:schemeClr val="accent1"/>
                </a:solidFill>
                <a:latin typeface="Consolas" panose="020B0609020204030204" pitchFamily="49" charset="0"/>
              </a:rPr>
              <a:t>except</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 d’exécuter un code ayant la possibilité de produire une exception et indiquer le comportement a prendre lorsqu’elle se produit</a:t>
            </a:r>
          </a:p>
        </p:txBody>
      </p:sp>
      <p:sp>
        <p:nvSpPr>
          <p:cNvPr id="6" name="TextBox 5">
            <a:extLst>
              <a:ext uri="{FF2B5EF4-FFF2-40B4-BE49-F238E27FC236}">
                <a16:creationId xmlns:a16="http://schemas.microsoft.com/office/drawing/2014/main" id="{3D86C810-8CA5-0B23-0466-8B66348D0611}"/>
              </a:ext>
            </a:extLst>
          </p:cNvPr>
          <p:cNvSpPr txBox="1"/>
          <p:nvPr/>
        </p:nvSpPr>
        <p:spPr>
          <a:xfrm>
            <a:off x="9105898" y="2362147"/>
            <a:ext cx="2552702" cy="969496"/>
          </a:xfrm>
          <a:prstGeom prst="rect">
            <a:avLst/>
          </a:prstGeom>
          <a:noFill/>
        </p:spPr>
        <p:txBody>
          <a:bodyPr wrap="square" rtlCol="0">
            <a:spAutoFit/>
          </a:bodyPr>
          <a:lstStyle/>
          <a:p>
            <a:pPr algn="ctr">
              <a:spcAft>
                <a:spcPts val="600"/>
              </a:spcAft>
            </a:pPr>
            <a:r>
              <a:rPr lang="fr-FR" sz="1600" dirty="0">
                <a:latin typeface="Nunito Sans" pitchFamily="2" charset="0"/>
              </a:rPr>
              <a:t>Le bloc </a:t>
            </a:r>
            <a:r>
              <a:rPr lang="fr-FR" sz="1600" dirty="0" err="1">
                <a:solidFill>
                  <a:schemeClr val="accent1"/>
                </a:solidFill>
                <a:latin typeface="Consolas" panose="020B0609020204030204" pitchFamily="49" charset="0"/>
              </a:rPr>
              <a:t>try</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S’exécute de manière linéaire tant qu’une exception ne se produit pas à l’intérieur</a:t>
            </a:r>
          </a:p>
        </p:txBody>
      </p:sp>
      <p:sp>
        <p:nvSpPr>
          <p:cNvPr id="7" name="TextBox 6">
            <a:extLst>
              <a:ext uri="{FF2B5EF4-FFF2-40B4-BE49-F238E27FC236}">
                <a16:creationId xmlns:a16="http://schemas.microsoft.com/office/drawing/2014/main" id="{04BE06FA-03DD-A29F-DA18-7EDCFDDA4601}"/>
              </a:ext>
            </a:extLst>
          </p:cNvPr>
          <p:cNvSpPr txBox="1"/>
          <p:nvPr/>
        </p:nvSpPr>
        <p:spPr>
          <a:xfrm>
            <a:off x="9105898" y="4466756"/>
            <a:ext cx="2552702" cy="1154162"/>
          </a:xfrm>
          <a:prstGeom prst="rect">
            <a:avLst/>
          </a:prstGeom>
          <a:noFill/>
        </p:spPr>
        <p:txBody>
          <a:bodyPr wrap="square" rtlCol="0">
            <a:spAutoFit/>
          </a:bodyPr>
          <a:lstStyle/>
          <a:p>
            <a:pPr algn="ctr">
              <a:spcAft>
                <a:spcPts val="600"/>
              </a:spcAft>
            </a:pPr>
            <a:r>
              <a:rPr lang="fr-FR" sz="1600" dirty="0">
                <a:latin typeface="Nunito Sans" pitchFamily="2" charset="0"/>
              </a:rPr>
              <a:t>Le bloc </a:t>
            </a:r>
            <a:r>
              <a:rPr kumimoji="0" lang="fr-FR" sz="1600" b="0" i="0" u="none" strike="noStrike" kern="1200" cap="none" spc="0" normalizeH="0" baseline="0" noProof="0" dirty="0" err="1">
                <a:ln>
                  <a:noFill/>
                </a:ln>
                <a:solidFill>
                  <a:srgbClr val="9200FF"/>
                </a:solidFill>
                <a:effectLst/>
                <a:uLnTx/>
                <a:uFillTx/>
                <a:latin typeface="Consolas" panose="020B0609020204030204" pitchFamily="49" charset="0"/>
                <a:ea typeface="+mn-ea"/>
                <a:cs typeface="+mn-cs"/>
              </a:rPr>
              <a:t>except</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Indique ce qu’il se passe lorsqu’une exception du type indiqué (ici </a:t>
            </a:r>
            <a:r>
              <a:rPr kumimoji="0" lang="fr-FR" sz="12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ZeroDivisionError</a:t>
            </a:r>
            <a:r>
              <a:rPr lang="fr-FR" sz="1200" dirty="0">
                <a:solidFill>
                  <a:schemeClr val="tx1">
                    <a:lumMod val="50000"/>
                  </a:schemeClr>
                </a:solidFill>
                <a:latin typeface="Nunito Sans Light" pitchFamily="2" charset="0"/>
              </a:rPr>
              <a:t>) se produit dans le bloc </a:t>
            </a:r>
            <a:r>
              <a:rPr lang="fr-FR" sz="1200" dirty="0" err="1">
                <a:solidFill>
                  <a:schemeClr val="accent1"/>
                </a:solidFill>
                <a:latin typeface="Consolas" panose="020B0609020204030204" pitchFamily="49" charset="0"/>
              </a:rPr>
              <a:t>try</a:t>
            </a:r>
            <a:endParaRPr lang="fr-FR" sz="1200" dirty="0">
              <a:solidFill>
                <a:schemeClr val="tx1">
                  <a:lumMod val="50000"/>
                </a:schemeClr>
              </a:solidFill>
              <a:latin typeface="Nunito Sans Light" pitchFamily="2" charset="0"/>
            </a:endParaRPr>
          </a:p>
        </p:txBody>
      </p:sp>
      <p:grpSp>
        <p:nvGrpSpPr>
          <p:cNvPr id="13" name="Group 12">
            <a:extLst>
              <a:ext uri="{FF2B5EF4-FFF2-40B4-BE49-F238E27FC236}">
                <a16:creationId xmlns:a16="http://schemas.microsoft.com/office/drawing/2014/main" id="{C8454159-D0A3-41AD-4A04-95CFEAD2B052}"/>
              </a:ext>
            </a:extLst>
          </p:cNvPr>
          <p:cNvGrpSpPr/>
          <p:nvPr/>
        </p:nvGrpSpPr>
        <p:grpSpPr>
          <a:xfrm>
            <a:off x="3648075" y="1877399"/>
            <a:ext cx="5067300" cy="4135934"/>
            <a:chOff x="3648075" y="1877399"/>
            <a:chExt cx="5067300" cy="4135934"/>
          </a:xfrm>
        </p:grpSpPr>
        <p:sp>
          <p:nvSpPr>
            <p:cNvPr id="2" name="TextBox 1">
              <a:extLst>
                <a:ext uri="{FF2B5EF4-FFF2-40B4-BE49-F238E27FC236}">
                  <a16:creationId xmlns:a16="http://schemas.microsoft.com/office/drawing/2014/main" id="{CE6FBA93-6D72-D3E7-94CA-1285943E1F51}"/>
                </a:ext>
              </a:extLst>
            </p:cNvPr>
            <p:cNvSpPr txBox="1"/>
            <p:nvPr/>
          </p:nvSpPr>
          <p:spPr>
            <a:xfrm>
              <a:off x="3648075" y="1877399"/>
              <a:ext cx="5067300" cy="1938992"/>
            </a:xfrm>
            <a:prstGeom prst="rect">
              <a:avLst/>
            </a:prstGeom>
            <a:noFill/>
          </p:spPr>
          <p:txBody>
            <a:bodyPr wrap="square">
              <a:spAutoFit/>
            </a:bodyPr>
            <a:lstStyle/>
            <a:p>
              <a:pPr lvl="0">
                <a:defRPr/>
              </a:pPr>
              <a:r>
                <a:rPr lang="fr-FR" sz="2400" dirty="0" err="1">
                  <a:solidFill>
                    <a:schemeClr val="accent1"/>
                  </a:solidFill>
                  <a:latin typeface="Consolas" panose="020B0609020204030204" pitchFamily="49" charset="0"/>
                </a:rPr>
                <a:t>try</a:t>
              </a:r>
              <a:r>
                <a:rPr lang="fr-FR" sz="2400" dirty="0">
                  <a:solidFill>
                    <a:schemeClr val="tx1">
                      <a:lumMod val="50000"/>
                    </a:schemeClr>
                  </a:solidFill>
                  <a:latin typeface="Consolas" panose="020B0609020204030204" pitchFamily="49" charset="0"/>
                </a:rPr>
                <a:t>:</a:t>
              </a:r>
            </a:p>
            <a:p>
              <a:pPr lvl="0">
                <a:defRPr/>
              </a:pPr>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"Opération: 5 / 0"</a:t>
              </a:r>
              <a:r>
                <a:rPr lang="fr-FR" sz="2400" dirty="0">
                  <a:solidFill>
                    <a:schemeClr val="tx1">
                      <a:lumMod val="50000"/>
                    </a:schemeClr>
                  </a:solidFill>
                  <a:latin typeface="Consolas" panose="020B0609020204030204" pitchFamily="49" charset="0"/>
                </a:rPr>
                <a:t>)</a:t>
              </a:r>
            </a:p>
            <a:p>
              <a:pPr lvl="0">
                <a:defRPr/>
              </a:pPr>
              <a:r>
                <a:rPr lang="fr-FR" sz="2400" dirty="0">
                  <a:solidFill>
                    <a:schemeClr val="tx1">
                      <a:lumMod val="50000"/>
                    </a:schemeClr>
                  </a:solidFill>
                  <a:latin typeface="Consolas" panose="020B0609020204030204" pitchFamily="49" charset="0"/>
                </a:rPr>
                <a:t>    </a:t>
              </a:r>
              <a:r>
                <a:rPr lang="fr-FR" sz="2400" dirty="0" err="1">
                  <a:solidFill>
                    <a:schemeClr val="accent3"/>
                  </a:solidFill>
                  <a:latin typeface="Consolas" panose="020B0609020204030204" pitchFamily="49" charset="0"/>
                </a:rPr>
                <a:t>resultat</a:t>
              </a:r>
              <a:r>
                <a:rPr lang="fr-FR" sz="2400" dirty="0">
                  <a:solidFill>
                    <a:schemeClr val="tx1">
                      <a:lumMod val="50000"/>
                    </a:schemeClr>
                  </a:solidFill>
                  <a:latin typeface="Consolas" panose="020B0609020204030204" pitchFamily="49" charset="0"/>
                </a:rPr>
                <a:t> = 5 / 0</a:t>
              </a:r>
            </a:p>
            <a:p>
              <a:pPr lvl="0">
                <a:defRPr/>
              </a:pPr>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a:solidFill>
                    <a:schemeClr val="accent5"/>
                  </a:solidFill>
                  <a:latin typeface="Consolas" panose="020B0609020204030204" pitchFamily="49" charset="0"/>
                </a:rPr>
                <a:t>"Résultat"</a:t>
              </a:r>
              <a:r>
                <a:rPr lang="fr-FR" sz="2400" dirty="0">
                  <a:solidFill>
                    <a:schemeClr val="tx1">
                      <a:lumMod val="50000"/>
                    </a:schemeClr>
                  </a:solidFill>
                  <a:latin typeface="Consolas" panose="020B0609020204030204" pitchFamily="49" charset="0"/>
                </a:rPr>
                <a:t>)</a:t>
              </a:r>
            </a:p>
            <a:p>
              <a:pPr lvl="0">
                <a:defRPr/>
              </a:pPr>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print</a:t>
              </a:r>
              <a:r>
                <a:rPr lang="fr-FR" sz="2400" dirty="0">
                  <a:solidFill>
                    <a:schemeClr val="tx1">
                      <a:lumMod val="50000"/>
                    </a:schemeClr>
                  </a:solidFill>
                  <a:latin typeface="Consolas" panose="020B0609020204030204" pitchFamily="49" charset="0"/>
                </a:rPr>
                <a:t>(</a:t>
              </a:r>
              <a:r>
                <a:rPr lang="fr-FR" sz="2400" dirty="0" err="1">
                  <a:solidFill>
                    <a:schemeClr val="accent3"/>
                  </a:solidFill>
                  <a:latin typeface="Consolas" panose="020B0609020204030204" pitchFamily="49" charset="0"/>
                </a:rPr>
                <a:t>resultat</a:t>
              </a:r>
              <a:r>
                <a:rPr lang="fr-FR" sz="2400" dirty="0">
                  <a:solidFill>
                    <a:schemeClr val="tx1">
                      <a:lumMod val="50000"/>
                    </a:schemeClr>
                  </a:solidFill>
                  <a:latin typeface="Consolas" panose="020B0609020204030204" pitchFamily="49" charset="0"/>
                </a:rPr>
                <a:t>)</a:t>
              </a:r>
            </a:p>
          </p:txBody>
        </p:sp>
        <p:sp>
          <p:nvSpPr>
            <p:cNvPr id="5" name="TextBox 4">
              <a:extLst>
                <a:ext uri="{FF2B5EF4-FFF2-40B4-BE49-F238E27FC236}">
                  <a16:creationId xmlns:a16="http://schemas.microsoft.com/office/drawing/2014/main" id="{E685CA67-11B5-37F4-5257-9216504EDA28}"/>
                </a:ext>
              </a:extLst>
            </p:cNvPr>
            <p:cNvSpPr txBox="1"/>
            <p:nvPr/>
          </p:nvSpPr>
          <p:spPr>
            <a:xfrm>
              <a:off x="3648075" y="4074341"/>
              <a:ext cx="506730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9200FF"/>
                  </a:solidFill>
                  <a:effectLst/>
                  <a:uLnTx/>
                  <a:uFillTx/>
                  <a:latin typeface="Consolas" panose="020B0609020204030204" pitchFamily="49" charset="0"/>
                  <a:ea typeface="+mn-ea"/>
                  <a:cs typeface="+mn-cs"/>
                </a:rPr>
                <a:t>except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ZeroDivisionError</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"Opération: 5 / 1"</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resultat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5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"Résultat"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print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resultat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cxnSp>
          <p:nvCxnSpPr>
            <p:cNvPr id="4" name="Straight Connector 3">
              <a:extLst>
                <a:ext uri="{FF2B5EF4-FFF2-40B4-BE49-F238E27FC236}">
                  <a16:creationId xmlns:a16="http://schemas.microsoft.com/office/drawing/2014/main" id="{F2F15F57-21D5-053A-B4F2-F451DCE391BF}"/>
                </a:ext>
              </a:extLst>
            </p:cNvPr>
            <p:cNvCxnSpPr>
              <a:cxnSpLocks/>
            </p:cNvCxnSpPr>
            <p:nvPr/>
          </p:nvCxnSpPr>
          <p:spPr>
            <a:xfrm>
              <a:off x="3803527" y="2428875"/>
              <a:ext cx="0" cy="1247775"/>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3A09B8-89F7-407F-9103-EF80208456A1}"/>
                </a:ext>
              </a:extLst>
            </p:cNvPr>
            <p:cNvCxnSpPr>
              <a:cxnSpLocks/>
            </p:cNvCxnSpPr>
            <p:nvPr/>
          </p:nvCxnSpPr>
          <p:spPr>
            <a:xfrm>
              <a:off x="3803527" y="4622800"/>
              <a:ext cx="0" cy="1257300"/>
            </a:xfrm>
            <a:prstGeom prst="line">
              <a:avLst/>
            </a:prstGeom>
            <a:ln>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973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8AA840-4303-3D5E-9382-9BCE1A85CD33}"/>
              </a:ext>
            </a:extLst>
          </p:cNvPr>
          <p:cNvSpPr>
            <a:spLocks noGrp="1"/>
          </p:cNvSpPr>
          <p:nvPr>
            <p:ph type="sldNum" sz="quarter" idx="11"/>
          </p:nvPr>
        </p:nvSpPr>
        <p:spPr/>
        <p:txBody>
          <a:bodyPr/>
          <a:lstStyle/>
          <a:p>
            <a:fld id="{52F3A71C-A943-4884-923F-65D9756AB03E}" type="slidenum">
              <a:rPr lang="en-US" smtClean="0"/>
              <a:pPr/>
              <a:t>55</a:t>
            </a:fld>
            <a:endParaRPr lang="en-US" dirty="0"/>
          </a:p>
        </p:txBody>
      </p:sp>
      <p:sp>
        <p:nvSpPr>
          <p:cNvPr id="3" name="Text Placeholder 2">
            <a:extLst>
              <a:ext uri="{FF2B5EF4-FFF2-40B4-BE49-F238E27FC236}">
                <a16:creationId xmlns:a16="http://schemas.microsoft.com/office/drawing/2014/main" id="{6F180F8D-8BD2-3024-C976-A09438090DB5}"/>
              </a:ext>
            </a:extLst>
          </p:cNvPr>
          <p:cNvSpPr>
            <a:spLocks noGrp="1"/>
          </p:cNvSpPr>
          <p:nvPr>
            <p:ph type="body" sz="quarter" idx="12"/>
          </p:nvPr>
        </p:nvSpPr>
        <p:spPr/>
        <p:txBody>
          <a:bodyPr/>
          <a:lstStyle/>
          <a:p>
            <a:r>
              <a:rPr lang="en-US" dirty="0"/>
              <a:t>TP8</a:t>
            </a:r>
          </a:p>
        </p:txBody>
      </p:sp>
      <p:sp>
        <p:nvSpPr>
          <p:cNvPr id="4" name="Text Placeholder 3">
            <a:extLst>
              <a:ext uri="{FF2B5EF4-FFF2-40B4-BE49-F238E27FC236}">
                <a16:creationId xmlns:a16="http://schemas.microsoft.com/office/drawing/2014/main" id="{C554A878-7045-9B2A-F3DB-CECFDD8CD804}"/>
              </a:ext>
            </a:extLst>
          </p:cNvPr>
          <p:cNvSpPr>
            <a:spLocks noGrp="1"/>
          </p:cNvSpPr>
          <p:nvPr>
            <p:ph type="body" sz="quarter" idx="13"/>
          </p:nvPr>
        </p:nvSpPr>
        <p:spPr/>
        <p:txBody>
          <a:bodyPr/>
          <a:lstStyle/>
          <a:p>
            <a:r>
              <a:rPr lang="en-US" dirty="0"/>
              <a:t>15 minutes</a:t>
            </a:r>
          </a:p>
        </p:txBody>
      </p:sp>
      <p:sp>
        <p:nvSpPr>
          <p:cNvPr id="5" name="Text Placeholder 4">
            <a:extLst>
              <a:ext uri="{FF2B5EF4-FFF2-40B4-BE49-F238E27FC236}">
                <a16:creationId xmlns:a16="http://schemas.microsoft.com/office/drawing/2014/main" id="{979E0024-DA30-32BD-5D13-2A641F4EE4A0}"/>
              </a:ext>
            </a:extLst>
          </p:cNvPr>
          <p:cNvSpPr>
            <a:spLocks noGrp="1"/>
          </p:cNvSpPr>
          <p:nvPr>
            <p:ph type="body" sz="quarter" idx="14"/>
          </p:nvPr>
        </p:nvSpPr>
        <p:spPr>
          <a:xfrm rot="1535881">
            <a:off x="1523593" y="865401"/>
            <a:ext cx="1965043" cy="812057"/>
          </a:xfrm>
        </p:spPr>
        <p:txBody>
          <a:bodyPr/>
          <a:lstStyle/>
          <a:p>
            <a:r>
              <a:rPr lang="fr-FR" dirty="0"/>
              <a:t>Validation d’entrées</a:t>
            </a:r>
          </a:p>
        </p:txBody>
      </p:sp>
      <p:sp>
        <p:nvSpPr>
          <p:cNvPr id="6" name="Text Placeholder 5">
            <a:extLst>
              <a:ext uri="{FF2B5EF4-FFF2-40B4-BE49-F238E27FC236}">
                <a16:creationId xmlns:a16="http://schemas.microsoft.com/office/drawing/2014/main" id="{18B9E2D6-AA3B-9CDA-80FD-DC239D978DDB}"/>
              </a:ext>
            </a:extLst>
          </p:cNvPr>
          <p:cNvSpPr>
            <a:spLocks noGrp="1"/>
          </p:cNvSpPr>
          <p:nvPr>
            <p:ph type="body" sz="quarter" idx="16"/>
          </p:nvPr>
        </p:nvSpPr>
        <p:spPr/>
        <p:txBody>
          <a:bodyPr/>
          <a:lstStyle/>
          <a:p>
            <a:r>
              <a:rPr lang="fr-FR" dirty="0"/>
              <a:t>Ecrivez une fonction </a:t>
            </a:r>
            <a:r>
              <a:rPr lang="fr-FR" dirty="0" err="1">
                <a:latin typeface="Consolas" panose="020B0609020204030204" pitchFamily="49" charset="0"/>
              </a:rPr>
              <a:t>demanderNombre</a:t>
            </a:r>
            <a:r>
              <a:rPr lang="fr-FR" dirty="0">
                <a:latin typeface="Consolas" panose="020B0609020204030204" pitchFamily="49" charset="0"/>
              </a:rPr>
              <a:t>()</a:t>
            </a:r>
            <a:r>
              <a:rPr lang="fr-FR" dirty="0"/>
              <a:t> qui demande un entier à l</a:t>
            </a:r>
            <a:r>
              <a:rPr lang="en-US" dirty="0"/>
              <a:t>’</a:t>
            </a:r>
            <a:r>
              <a:rPr lang="fr-FR" dirty="0"/>
              <a:t>utilisateur</a:t>
            </a:r>
          </a:p>
          <a:p>
            <a:pPr lvl="1">
              <a:spcBef>
                <a:spcPts val="0"/>
              </a:spcBef>
              <a:spcAft>
                <a:spcPts val="600"/>
              </a:spcAft>
            </a:pPr>
            <a:r>
              <a:rPr lang="fr-FR" sz="1200" dirty="0">
                <a:latin typeface="Nunito Sans Light" pitchFamily="2" charset="0"/>
              </a:rPr>
              <a:t>Utilisez la fonction </a:t>
            </a:r>
            <a:r>
              <a:rPr lang="fr-FR" sz="1200" dirty="0" err="1">
                <a:latin typeface="Consolas" panose="020B0609020204030204" pitchFamily="49" charset="0"/>
              </a:rPr>
              <a:t>int</a:t>
            </a:r>
            <a:r>
              <a:rPr lang="fr-FR" sz="1200" dirty="0">
                <a:latin typeface="Consolas" panose="020B0609020204030204" pitchFamily="49" charset="0"/>
              </a:rPr>
              <a:t>()</a:t>
            </a:r>
            <a:r>
              <a:rPr lang="fr-FR" sz="1200" dirty="0">
                <a:latin typeface="Nunito Sans Light" pitchFamily="2" charset="0"/>
              </a:rPr>
              <a:t> pour convertir la valeur de l’utilisateur en entier</a:t>
            </a:r>
          </a:p>
          <a:p>
            <a:pPr lvl="1">
              <a:spcBef>
                <a:spcPts val="0"/>
              </a:spcBef>
              <a:spcAft>
                <a:spcPts val="600"/>
              </a:spcAft>
            </a:pPr>
            <a:r>
              <a:rPr lang="fr-FR" sz="1200" dirty="0">
                <a:latin typeface="Nunito Sans Light" pitchFamily="2" charset="0"/>
              </a:rPr>
              <a:t>La fonction </a:t>
            </a:r>
            <a:r>
              <a:rPr lang="fr-FR" sz="1200" dirty="0" err="1">
                <a:latin typeface="Consolas" panose="020B0609020204030204" pitchFamily="49" charset="0"/>
              </a:rPr>
              <a:t>int</a:t>
            </a:r>
            <a:r>
              <a:rPr lang="fr-FR" sz="1200" dirty="0">
                <a:latin typeface="Consolas" panose="020B0609020204030204" pitchFamily="49" charset="0"/>
              </a:rPr>
              <a:t>()</a:t>
            </a:r>
            <a:r>
              <a:rPr lang="fr-FR" sz="1200" dirty="0">
                <a:latin typeface="Nunito Sans Light" pitchFamily="2" charset="0"/>
              </a:rPr>
              <a:t> lance une exception de type </a:t>
            </a:r>
            <a:r>
              <a:rPr lang="fr-FR" sz="1200" dirty="0" err="1">
                <a:latin typeface="Consolas" panose="020B0609020204030204" pitchFamily="49" charset="0"/>
              </a:rPr>
              <a:t>ValueError</a:t>
            </a:r>
            <a:r>
              <a:rPr lang="fr-FR" sz="1200" dirty="0">
                <a:latin typeface="Nunito Sans Light" pitchFamily="2" charset="0"/>
              </a:rPr>
              <a:t> si elle n’arrive pas à convertir le nombre</a:t>
            </a:r>
          </a:p>
          <a:p>
            <a:r>
              <a:rPr lang="fr-FR" dirty="0"/>
              <a:t>Utilisez cette fonction pour lui demander un nombre</a:t>
            </a:r>
          </a:p>
          <a:p>
            <a:r>
              <a:rPr lang="fr-FR" dirty="0"/>
              <a:t>Demandez lui de réessayer tant qu’il n’a pas saisi un nombre entier valide</a:t>
            </a:r>
          </a:p>
        </p:txBody>
      </p:sp>
      <p:pic>
        <p:nvPicPr>
          <p:cNvPr id="11" name="Picture Placeholder 10">
            <a:extLst>
              <a:ext uri="{FF2B5EF4-FFF2-40B4-BE49-F238E27FC236}">
                <a16:creationId xmlns:a16="http://schemas.microsoft.com/office/drawing/2014/main" id="{08FF7731-67DA-B78F-8D86-493A054C59F2}"/>
              </a:ext>
            </a:extLst>
          </p:cNvPr>
          <p:cNvPicPr>
            <a:picLocks noGrp="1" noChangeAspect="1"/>
          </p:cNvPicPr>
          <p:nvPr>
            <p:ph type="pic" sz="quarter" idx="17"/>
          </p:nvPr>
        </p:nvPicPr>
        <p:blipFill>
          <a:blip r:embed="rId3"/>
          <a:srcRect/>
          <a:stretch/>
        </p:blipFill>
        <p:spPr/>
      </p:pic>
    </p:spTree>
    <p:extLst>
      <p:ext uri="{BB962C8B-B14F-4D97-AF65-F5344CB8AC3E}">
        <p14:creationId xmlns:p14="http://schemas.microsoft.com/office/powerpoint/2010/main" val="38713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79CB09-BDEE-9C75-6742-AE13D4B6A706}"/>
              </a:ext>
            </a:extLst>
          </p:cNvPr>
          <p:cNvSpPr>
            <a:spLocks noGrp="1"/>
          </p:cNvSpPr>
          <p:nvPr>
            <p:ph type="sldNum" sz="quarter" idx="11"/>
          </p:nvPr>
        </p:nvSpPr>
        <p:spPr/>
        <p:txBody>
          <a:bodyPr/>
          <a:lstStyle/>
          <a:p>
            <a:fld id="{52F3A71C-A943-4884-923F-65D9756AB03E}" type="slidenum">
              <a:rPr lang="en-US" smtClean="0"/>
              <a:pPr/>
              <a:t>56</a:t>
            </a:fld>
            <a:endParaRPr lang="en-US" dirty="0"/>
          </a:p>
        </p:txBody>
      </p:sp>
      <p:sp>
        <p:nvSpPr>
          <p:cNvPr id="3" name="Text Placeholder 2">
            <a:extLst>
              <a:ext uri="{FF2B5EF4-FFF2-40B4-BE49-F238E27FC236}">
                <a16:creationId xmlns:a16="http://schemas.microsoft.com/office/drawing/2014/main" id="{C3ABA2B9-7C42-C5A5-BC3F-5DD1EF05C431}"/>
              </a:ext>
            </a:extLst>
          </p:cNvPr>
          <p:cNvSpPr>
            <a:spLocks noGrp="1"/>
          </p:cNvSpPr>
          <p:nvPr>
            <p:ph type="body" sz="quarter" idx="12"/>
          </p:nvPr>
        </p:nvSpPr>
        <p:spPr/>
        <p:txBody>
          <a:bodyPr/>
          <a:lstStyle/>
          <a:p>
            <a:r>
              <a:rPr lang="en-US" dirty="0"/>
              <a:t>TP9</a:t>
            </a:r>
          </a:p>
        </p:txBody>
      </p:sp>
      <p:sp>
        <p:nvSpPr>
          <p:cNvPr id="4" name="Text Placeholder 3">
            <a:extLst>
              <a:ext uri="{FF2B5EF4-FFF2-40B4-BE49-F238E27FC236}">
                <a16:creationId xmlns:a16="http://schemas.microsoft.com/office/drawing/2014/main" id="{F0454CFC-CAE0-0545-B893-131FBB8B78A3}"/>
              </a:ext>
            </a:extLst>
          </p:cNvPr>
          <p:cNvSpPr>
            <a:spLocks noGrp="1"/>
          </p:cNvSpPr>
          <p:nvPr>
            <p:ph type="body" sz="quarter" idx="13"/>
          </p:nvPr>
        </p:nvSpPr>
        <p:spPr/>
        <p:txBody>
          <a:bodyPr/>
          <a:lstStyle/>
          <a:p>
            <a:r>
              <a:rPr lang="en-US" dirty="0"/>
              <a:t>45 minutes</a:t>
            </a:r>
          </a:p>
        </p:txBody>
      </p:sp>
      <p:sp>
        <p:nvSpPr>
          <p:cNvPr id="5" name="Text Placeholder 4">
            <a:extLst>
              <a:ext uri="{FF2B5EF4-FFF2-40B4-BE49-F238E27FC236}">
                <a16:creationId xmlns:a16="http://schemas.microsoft.com/office/drawing/2014/main" id="{C0216D1D-5003-1B82-5903-519FCC81C1FC}"/>
              </a:ext>
            </a:extLst>
          </p:cNvPr>
          <p:cNvSpPr>
            <a:spLocks noGrp="1"/>
          </p:cNvSpPr>
          <p:nvPr>
            <p:ph type="body" sz="quarter" idx="14"/>
          </p:nvPr>
        </p:nvSpPr>
        <p:spPr>
          <a:xfrm rot="1535881">
            <a:off x="1390642" y="835198"/>
            <a:ext cx="2104855" cy="812057"/>
          </a:xfrm>
        </p:spPr>
        <p:txBody>
          <a:bodyPr/>
          <a:lstStyle/>
          <a:p>
            <a:r>
              <a:rPr lang="fr-FR" dirty="0"/>
              <a:t>Le Pendu en Python</a:t>
            </a:r>
            <a:endParaRPr lang="en-US" dirty="0"/>
          </a:p>
        </p:txBody>
      </p:sp>
      <p:pic>
        <p:nvPicPr>
          <p:cNvPr id="8" name="Picture Placeholder 8">
            <a:extLst>
              <a:ext uri="{FF2B5EF4-FFF2-40B4-BE49-F238E27FC236}">
                <a16:creationId xmlns:a16="http://schemas.microsoft.com/office/drawing/2014/main" id="{270F6C94-9FE4-E285-9EE5-91C59DA623D7}"/>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a:xfrm rot="1525620">
            <a:off x="-308413" y="-253622"/>
            <a:ext cx="1233506" cy="1233506"/>
          </a:xfrm>
        </p:spPr>
      </p:pic>
      <p:sp>
        <p:nvSpPr>
          <p:cNvPr id="12" name="Text Placeholder 11">
            <a:extLst>
              <a:ext uri="{FF2B5EF4-FFF2-40B4-BE49-F238E27FC236}">
                <a16:creationId xmlns:a16="http://schemas.microsoft.com/office/drawing/2014/main" id="{164E3DA5-AEFA-1741-46D9-782B1A030BCC}"/>
              </a:ext>
            </a:extLst>
          </p:cNvPr>
          <p:cNvSpPr>
            <a:spLocks noGrp="1"/>
          </p:cNvSpPr>
          <p:nvPr>
            <p:ph type="body" sz="quarter" idx="16"/>
          </p:nvPr>
        </p:nvSpPr>
        <p:spPr/>
        <p:txBody>
          <a:bodyPr/>
          <a:lstStyle/>
          <a:p>
            <a:r>
              <a:rPr lang="fr-FR" dirty="0"/>
              <a:t>Relisez et inspirez-vous de l’algorithme du jeu du pendu que vous avez rédigé au TP1</a:t>
            </a:r>
          </a:p>
          <a:p>
            <a:r>
              <a:rPr lang="fr-FR" dirty="0"/>
              <a:t>Utilisez les différents éléments vus précédemment (variables, conditions, listes, boucles, etc.) pour implémenter l’algorithme</a:t>
            </a:r>
          </a:p>
        </p:txBody>
      </p:sp>
    </p:spTree>
    <p:extLst>
      <p:ext uri="{BB962C8B-B14F-4D97-AF65-F5344CB8AC3E}">
        <p14:creationId xmlns:p14="http://schemas.microsoft.com/office/powerpoint/2010/main" val="213798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11CE75-0264-4C13-9BD9-30017EDC59DB}"/>
              </a:ext>
            </a:extLst>
          </p:cNvPr>
          <p:cNvSpPr>
            <a:spLocks noGrp="1"/>
          </p:cNvSpPr>
          <p:nvPr>
            <p:ph type="sldNum" sz="quarter" idx="11"/>
          </p:nvPr>
        </p:nvSpPr>
        <p:spPr/>
        <p:txBody>
          <a:bodyPr/>
          <a:lstStyle/>
          <a:p>
            <a:fld id="{52F3A71C-A943-4884-923F-65D9756AB03E}" type="slidenum">
              <a:rPr lang="en-US" smtClean="0"/>
              <a:pPr/>
              <a:t>57</a:t>
            </a:fld>
            <a:endParaRPr lang="en-US" dirty="0"/>
          </a:p>
        </p:txBody>
      </p:sp>
      <p:sp>
        <p:nvSpPr>
          <p:cNvPr id="3" name="Title 2">
            <a:extLst>
              <a:ext uri="{FF2B5EF4-FFF2-40B4-BE49-F238E27FC236}">
                <a16:creationId xmlns:a16="http://schemas.microsoft.com/office/drawing/2014/main" id="{E2A084B4-2C9B-1BAD-42B5-C3E311CE5535}"/>
              </a:ext>
            </a:extLst>
          </p:cNvPr>
          <p:cNvSpPr>
            <a:spLocks noGrp="1"/>
          </p:cNvSpPr>
          <p:nvPr>
            <p:ph type="ctrTitle"/>
          </p:nvPr>
        </p:nvSpPr>
        <p:spPr>
          <a:xfrm>
            <a:off x="1409700" y="582345"/>
            <a:ext cx="9372600" cy="697365"/>
          </a:xfrm>
        </p:spPr>
        <p:txBody>
          <a:bodyPr/>
          <a:lstStyle/>
          <a:p>
            <a:r>
              <a:rPr lang="fr-FR" dirty="0"/>
              <a:t>LES DÉPENDANCES : UNE ANALOGIE</a:t>
            </a:r>
          </a:p>
        </p:txBody>
      </p:sp>
      <p:grpSp>
        <p:nvGrpSpPr>
          <p:cNvPr id="1158" name="Group 1157">
            <a:extLst>
              <a:ext uri="{FF2B5EF4-FFF2-40B4-BE49-F238E27FC236}">
                <a16:creationId xmlns:a16="http://schemas.microsoft.com/office/drawing/2014/main" id="{A2B5C1ED-2234-9768-041C-CF2E8D3AC544}"/>
              </a:ext>
            </a:extLst>
          </p:cNvPr>
          <p:cNvGrpSpPr/>
          <p:nvPr/>
        </p:nvGrpSpPr>
        <p:grpSpPr>
          <a:xfrm>
            <a:off x="3742361" y="4622762"/>
            <a:ext cx="1913370" cy="1652893"/>
            <a:chOff x="3815513" y="4704406"/>
            <a:chExt cx="1913370" cy="1652893"/>
          </a:xfrm>
        </p:grpSpPr>
        <p:pic>
          <p:nvPicPr>
            <p:cNvPr id="1026" name="Picture 2">
              <a:extLst>
                <a:ext uri="{FF2B5EF4-FFF2-40B4-BE49-F238E27FC236}">
                  <a16:creationId xmlns:a16="http://schemas.microsoft.com/office/drawing/2014/main" id="{F5EB2C96-8B61-D545-97D3-943A39DB9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528" y="4704406"/>
              <a:ext cx="771340" cy="7713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A62CE0-6EB2-843C-AA1C-C56517E9217A}"/>
                </a:ext>
              </a:extLst>
            </p:cNvPr>
            <p:cNvSpPr txBox="1"/>
            <p:nvPr/>
          </p:nvSpPr>
          <p:spPr>
            <a:xfrm>
              <a:off x="3815513" y="5710968"/>
              <a:ext cx="1913370" cy="646331"/>
            </a:xfrm>
            <a:prstGeom prst="rect">
              <a:avLst/>
            </a:prstGeom>
            <a:noFill/>
          </p:spPr>
          <p:txBody>
            <a:bodyPr wrap="square" rtlCol="0">
              <a:spAutoFit/>
            </a:bodyPr>
            <a:lstStyle/>
            <a:p>
              <a:pPr algn="ctr"/>
              <a:r>
                <a:rPr lang="fr-FR" sz="1200" dirty="0">
                  <a:latin typeface="Nunito Sans Bold" pitchFamily="2" charset="0"/>
                </a:rPr>
                <a:t>Le garde-manger</a:t>
              </a:r>
            </a:p>
            <a:p>
              <a:pPr algn="ctr"/>
              <a:r>
                <a:rPr lang="fr-FR" sz="1200" dirty="0">
                  <a:latin typeface="Nunito Sans Light" pitchFamily="2" charset="0"/>
                </a:rPr>
                <a:t>Contient des ingrédients que vous avez sur place</a:t>
              </a:r>
            </a:p>
          </p:txBody>
        </p:sp>
      </p:grpSp>
      <p:grpSp>
        <p:nvGrpSpPr>
          <p:cNvPr id="1156" name="Group 1155">
            <a:extLst>
              <a:ext uri="{FF2B5EF4-FFF2-40B4-BE49-F238E27FC236}">
                <a16:creationId xmlns:a16="http://schemas.microsoft.com/office/drawing/2014/main" id="{B5DD4C8C-1867-3A80-EDA2-9CCEABEA5FB8}"/>
              </a:ext>
            </a:extLst>
          </p:cNvPr>
          <p:cNvGrpSpPr/>
          <p:nvPr/>
        </p:nvGrpSpPr>
        <p:grpSpPr>
          <a:xfrm>
            <a:off x="565682" y="2910280"/>
            <a:ext cx="1682082" cy="2330695"/>
            <a:chOff x="638834" y="2991924"/>
            <a:chExt cx="1682082" cy="2330695"/>
          </a:xfrm>
        </p:grpSpPr>
        <p:sp>
          <p:nvSpPr>
            <p:cNvPr id="9" name="TextBox 8">
              <a:extLst>
                <a:ext uri="{FF2B5EF4-FFF2-40B4-BE49-F238E27FC236}">
                  <a16:creationId xmlns:a16="http://schemas.microsoft.com/office/drawing/2014/main" id="{6337AA6A-AC08-1ADD-69B4-F450EAE0A772}"/>
                </a:ext>
              </a:extLst>
            </p:cNvPr>
            <p:cNvSpPr txBox="1"/>
            <p:nvPr/>
          </p:nvSpPr>
          <p:spPr>
            <a:xfrm>
              <a:off x="638834" y="4676288"/>
              <a:ext cx="1682082" cy="646331"/>
            </a:xfrm>
            <a:prstGeom prst="rect">
              <a:avLst/>
            </a:prstGeom>
            <a:noFill/>
          </p:spPr>
          <p:txBody>
            <a:bodyPr wrap="square" rtlCol="0">
              <a:spAutoFit/>
            </a:bodyPr>
            <a:lstStyle/>
            <a:p>
              <a:pPr lvl="0" algn="ctr"/>
              <a:r>
                <a:rPr lang="fr-FR" sz="1200" dirty="0">
                  <a:solidFill>
                    <a:prstClr val="black"/>
                  </a:solidFill>
                  <a:latin typeface="Nunito Sans SemiBold"/>
                </a:rPr>
                <a:t>La recette</a:t>
              </a:r>
            </a:p>
            <a:p>
              <a:pPr lvl="0" algn="ctr"/>
              <a:r>
                <a:rPr lang="fr-FR" sz="1200" dirty="0">
                  <a:latin typeface="Nunito Sans Light" pitchFamily="2" charset="0"/>
                </a:rPr>
                <a:t>Un projet / objectif à accomplir</a:t>
              </a:r>
            </a:p>
          </p:txBody>
        </p:sp>
        <p:pic>
          <p:nvPicPr>
            <p:cNvPr id="1028" name="Picture 4">
              <a:extLst>
                <a:ext uri="{FF2B5EF4-FFF2-40B4-BE49-F238E27FC236}">
                  <a16:creationId xmlns:a16="http://schemas.microsoft.com/office/drawing/2014/main" id="{B7B860C6-7CD7-22C1-A566-D7514D133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305" y="2991924"/>
              <a:ext cx="1449142" cy="14491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7" name="Group 1156">
            <a:extLst>
              <a:ext uri="{FF2B5EF4-FFF2-40B4-BE49-F238E27FC236}">
                <a16:creationId xmlns:a16="http://schemas.microsoft.com/office/drawing/2014/main" id="{C16ECB73-73B8-B95E-FE7A-E39B3D397037}"/>
              </a:ext>
            </a:extLst>
          </p:cNvPr>
          <p:cNvGrpSpPr/>
          <p:nvPr/>
        </p:nvGrpSpPr>
        <p:grpSpPr>
          <a:xfrm>
            <a:off x="3580437" y="1692668"/>
            <a:ext cx="2237218" cy="1837560"/>
            <a:chOff x="3653589" y="1774312"/>
            <a:chExt cx="2237218" cy="1837560"/>
          </a:xfrm>
        </p:grpSpPr>
        <p:pic>
          <p:nvPicPr>
            <p:cNvPr id="1030" name="Picture 6">
              <a:extLst>
                <a:ext uri="{FF2B5EF4-FFF2-40B4-BE49-F238E27FC236}">
                  <a16:creationId xmlns:a16="http://schemas.microsoft.com/office/drawing/2014/main" id="{FD84DA3A-66D5-7B9B-0F2F-4CF6904D16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9459" y="1774312"/>
              <a:ext cx="771341" cy="7713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D029504-8E37-D8CB-BD53-76C215CABB9E}"/>
                </a:ext>
              </a:extLst>
            </p:cNvPr>
            <p:cNvSpPr txBox="1"/>
            <p:nvPr/>
          </p:nvSpPr>
          <p:spPr>
            <a:xfrm>
              <a:off x="3653589" y="2780875"/>
              <a:ext cx="2237218" cy="830997"/>
            </a:xfrm>
            <a:prstGeom prst="rect">
              <a:avLst/>
            </a:prstGeom>
            <a:noFill/>
          </p:spPr>
          <p:txBody>
            <a:bodyPr wrap="square" rtlCol="0">
              <a:spAutoFit/>
            </a:bodyPr>
            <a:lstStyle/>
            <a:p>
              <a:pPr algn="ctr"/>
              <a:r>
                <a:rPr lang="fr-FR" sz="1200" dirty="0">
                  <a:latin typeface="Nunito Sans Bold" pitchFamily="2" charset="0"/>
                </a:rPr>
                <a:t>Le supermarché</a:t>
              </a:r>
            </a:p>
            <a:p>
              <a:pPr algn="ctr"/>
              <a:r>
                <a:rPr lang="fr-FR" sz="1200" dirty="0">
                  <a:latin typeface="Nunito Sans Light" pitchFamily="2" charset="0"/>
                </a:rPr>
                <a:t>Contient des ingrédients dont vous avez besoin mais que vous n’avez pas à la maison</a:t>
              </a:r>
            </a:p>
          </p:txBody>
        </p:sp>
      </p:grpSp>
      <p:grpSp>
        <p:nvGrpSpPr>
          <p:cNvPr id="1159" name="Group 1158">
            <a:extLst>
              <a:ext uri="{FF2B5EF4-FFF2-40B4-BE49-F238E27FC236}">
                <a16:creationId xmlns:a16="http://schemas.microsoft.com/office/drawing/2014/main" id="{8FABA790-505F-9BC5-5816-72AF940A3373}"/>
              </a:ext>
            </a:extLst>
          </p:cNvPr>
          <p:cNvGrpSpPr/>
          <p:nvPr/>
        </p:nvGrpSpPr>
        <p:grpSpPr>
          <a:xfrm>
            <a:off x="6424264" y="3156848"/>
            <a:ext cx="2468132" cy="1647244"/>
            <a:chOff x="6497416" y="3238492"/>
            <a:chExt cx="2468132" cy="1647244"/>
          </a:xfrm>
        </p:grpSpPr>
        <p:pic>
          <p:nvPicPr>
            <p:cNvPr id="1032" name="Picture 8">
              <a:extLst>
                <a:ext uri="{FF2B5EF4-FFF2-40B4-BE49-F238E27FC236}">
                  <a16:creationId xmlns:a16="http://schemas.microsoft.com/office/drawing/2014/main" id="{EC98119B-754C-1C4D-E3BC-5D562B9EFF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5812" y="3238492"/>
              <a:ext cx="771340" cy="77134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03C7F62-927D-7E33-72C4-B27030C94890}"/>
                </a:ext>
              </a:extLst>
            </p:cNvPr>
            <p:cNvSpPr txBox="1"/>
            <p:nvPr/>
          </p:nvSpPr>
          <p:spPr>
            <a:xfrm>
              <a:off x="6497416" y="4239405"/>
              <a:ext cx="2468132" cy="646331"/>
            </a:xfrm>
            <a:prstGeom prst="rect">
              <a:avLst/>
            </a:prstGeom>
            <a:noFill/>
          </p:spPr>
          <p:txBody>
            <a:bodyPr wrap="square" rtlCol="0">
              <a:spAutoFit/>
            </a:bodyPr>
            <a:lstStyle/>
            <a:p>
              <a:pPr algn="ctr"/>
              <a:r>
                <a:rPr lang="fr-FR" sz="1200" dirty="0">
                  <a:latin typeface="Nunito Sans Bold" pitchFamily="2" charset="0"/>
                </a:rPr>
                <a:t>Les ingrédients de votre recette</a:t>
              </a:r>
            </a:p>
            <a:p>
              <a:pPr algn="ctr"/>
              <a:r>
                <a:rPr lang="fr-FR" sz="1200" dirty="0">
                  <a:latin typeface="Nunito Sans Light" pitchFamily="2" charset="0"/>
                </a:rPr>
                <a:t>Vous les utilisez directement pendant que vous cuisinez</a:t>
              </a:r>
            </a:p>
          </p:txBody>
        </p:sp>
      </p:grpSp>
      <p:grpSp>
        <p:nvGrpSpPr>
          <p:cNvPr id="1160" name="Group 1159">
            <a:extLst>
              <a:ext uri="{FF2B5EF4-FFF2-40B4-BE49-F238E27FC236}">
                <a16:creationId xmlns:a16="http://schemas.microsoft.com/office/drawing/2014/main" id="{B789EC94-0D08-51AF-0669-A081271E15A0}"/>
              </a:ext>
            </a:extLst>
          </p:cNvPr>
          <p:cNvGrpSpPr/>
          <p:nvPr/>
        </p:nvGrpSpPr>
        <p:grpSpPr>
          <a:xfrm>
            <a:off x="9526611" y="3156848"/>
            <a:ext cx="2176140" cy="1647246"/>
            <a:chOff x="9599763" y="3238492"/>
            <a:chExt cx="2176140" cy="1647246"/>
          </a:xfrm>
        </p:grpSpPr>
        <p:sp>
          <p:nvSpPr>
            <p:cNvPr id="13" name="TextBox 12">
              <a:extLst>
                <a:ext uri="{FF2B5EF4-FFF2-40B4-BE49-F238E27FC236}">
                  <a16:creationId xmlns:a16="http://schemas.microsoft.com/office/drawing/2014/main" id="{FC10B2E9-2701-EE78-1C42-8EBBEB3CE9DC}"/>
                </a:ext>
              </a:extLst>
            </p:cNvPr>
            <p:cNvSpPr txBox="1"/>
            <p:nvPr/>
          </p:nvSpPr>
          <p:spPr>
            <a:xfrm>
              <a:off x="9599763" y="4239407"/>
              <a:ext cx="2176140" cy="646331"/>
            </a:xfrm>
            <a:prstGeom prst="rect">
              <a:avLst/>
            </a:prstGeom>
            <a:noFill/>
          </p:spPr>
          <p:txBody>
            <a:bodyPr wrap="square" rtlCol="0">
              <a:spAutoFit/>
            </a:bodyPr>
            <a:lstStyle/>
            <a:p>
              <a:pPr algn="ctr"/>
              <a:r>
                <a:rPr lang="fr-FR" sz="1200" dirty="0">
                  <a:latin typeface="Nunito Sans Bold" pitchFamily="2" charset="0"/>
                </a:rPr>
                <a:t>Les ingrédients bruts</a:t>
              </a:r>
            </a:p>
            <a:p>
              <a:pPr algn="ctr"/>
              <a:r>
                <a:rPr lang="fr-FR" sz="1200" dirty="0">
                  <a:latin typeface="Nunito Sans Light" pitchFamily="2" charset="0"/>
                </a:rPr>
                <a:t>Sont utilisées pour fabriquer vos ingrédients directs</a:t>
              </a:r>
            </a:p>
          </p:txBody>
        </p:sp>
        <p:pic>
          <p:nvPicPr>
            <p:cNvPr id="14" name="Picture 10">
              <a:extLst>
                <a:ext uri="{FF2B5EF4-FFF2-40B4-BE49-F238E27FC236}">
                  <a16:creationId xmlns:a16="http://schemas.microsoft.com/office/drawing/2014/main" id="{358AFAA9-709F-2F03-BD4F-0AF2AF51BA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02163" y="3238492"/>
              <a:ext cx="771341" cy="77134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68FEBD7B-6FFA-5A96-3EB1-262A9D283F6D}"/>
              </a:ext>
            </a:extLst>
          </p:cNvPr>
          <p:cNvCxnSpPr>
            <a:cxnSpLocks/>
          </p:cNvCxnSpPr>
          <p:nvPr/>
        </p:nvCxnSpPr>
        <p:spPr>
          <a:xfrm flipV="1">
            <a:off x="2125432" y="2138201"/>
            <a:ext cx="2069303" cy="13317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7E86655-F594-DD09-709E-64D2D6B981C3}"/>
              </a:ext>
            </a:extLst>
          </p:cNvPr>
          <p:cNvCxnSpPr>
            <a:cxnSpLocks/>
          </p:cNvCxnSpPr>
          <p:nvPr/>
        </p:nvCxnSpPr>
        <p:spPr>
          <a:xfrm>
            <a:off x="2128365" y="3777057"/>
            <a:ext cx="2078199" cy="1282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3" name="Straight Arrow Connector 1042">
            <a:extLst>
              <a:ext uri="{FF2B5EF4-FFF2-40B4-BE49-F238E27FC236}">
                <a16:creationId xmlns:a16="http://schemas.microsoft.com/office/drawing/2014/main" id="{93428F9F-F1DF-D363-BF3E-2959FB2A465E}"/>
              </a:ext>
            </a:extLst>
          </p:cNvPr>
          <p:cNvCxnSpPr>
            <a:cxnSpLocks/>
          </p:cNvCxnSpPr>
          <p:nvPr/>
        </p:nvCxnSpPr>
        <p:spPr>
          <a:xfrm flipV="1">
            <a:off x="5191528" y="3745710"/>
            <a:ext cx="1935824" cy="12074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6" name="Straight Arrow Connector 1045">
            <a:extLst>
              <a:ext uri="{FF2B5EF4-FFF2-40B4-BE49-F238E27FC236}">
                <a16:creationId xmlns:a16="http://schemas.microsoft.com/office/drawing/2014/main" id="{595B7FB8-A4A0-D5EB-C35E-F9E4A794F787}"/>
              </a:ext>
            </a:extLst>
          </p:cNvPr>
          <p:cNvCxnSpPr>
            <a:cxnSpLocks/>
          </p:cNvCxnSpPr>
          <p:nvPr/>
        </p:nvCxnSpPr>
        <p:spPr>
          <a:xfrm>
            <a:off x="5264736" y="2168005"/>
            <a:ext cx="1862616" cy="13018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7" name="Straight Arrow Connector 1106">
            <a:extLst>
              <a:ext uri="{FF2B5EF4-FFF2-40B4-BE49-F238E27FC236}">
                <a16:creationId xmlns:a16="http://schemas.microsoft.com/office/drawing/2014/main" id="{AC78F6DD-EB0F-9269-B9E7-7274410752E6}"/>
              </a:ext>
            </a:extLst>
          </p:cNvPr>
          <p:cNvCxnSpPr>
            <a:cxnSpLocks/>
          </p:cNvCxnSpPr>
          <p:nvPr/>
        </p:nvCxnSpPr>
        <p:spPr>
          <a:xfrm>
            <a:off x="8185023" y="3542519"/>
            <a:ext cx="18669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4" name="TextBox 1143">
            <a:extLst>
              <a:ext uri="{FF2B5EF4-FFF2-40B4-BE49-F238E27FC236}">
                <a16:creationId xmlns:a16="http://schemas.microsoft.com/office/drawing/2014/main" id="{E6FC8C95-D42A-F134-8366-E37D5A9929E6}"/>
              </a:ext>
            </a:extLst>
          </p:cNvPr>
          <p:cNvSpPr txBox="1"/>
          <p:nvPr/>
        </p:nvSpPr>
        <p:spPr>
          <a:xfrm rot="1901946">
            <a:off x="2327887" y="4099372"/>
            <a:ext cx="1682082" cy="276999"/>
          </a:xfrm>
          <a:prstGeom prst="rect">
            <a:avLst/>
          </a:prstGeom>
          <a:noFill/>
        </p:spPr>
        <p:txBody>
          <a:bodyPr wrap="square" rtlCol="0">
            <a:spAutoFit/>
          </a:bodyPr>
          <a:lstStyle/>
          <a:p>
            <a:pPr lvl="0" algn="ctr"/>
            <a:r>
              <a:rPr lang="fr-FR" sz="1200" dirty="0">
                <a:solidFill>
                  <a:prstClr val="black"/>
                </a:solidFill>
                <a:latin typeface="Nunito Sans SemiBold"/>
              </a:rPr>
              <a:t>Dépendance interne</a:t>
            </a:r>
            <a:endParaRPr lang="fr-FR" sz="1200" dirty="0">
              <a:latin typeface="Nunito Sans Light" pitchFamily="2" charset="0"/>
            </a:endParaRPr>
          </a:p>
        </p:txBody>
      </p:sp>
      <p:sp>
        <p:nvSpPr>
          <p:cNvPr id="1145" name="TextBox 1144">
            <a:extLst>
              <a:ext uri="{FF2B5EF4-FFF2-40B4-BE49-F238E27FC236}">
                <a16:creationId xmlns:a16="http://schemas.microsoft.com/office/drawing/2014/main" id="{1137AF9A-8B71-6949-21ED-893B36BABDA5}"/>
              </a:ext>
            </a:extLst>
          </p:cNvPr>
          <p:cNvSpPr txBox="1"/>
          <p:nvPr/>
        </p:nvSpPr>
        <p:spPr>
          <a:xfrm rot="19648863">
            <a:off x="2220121" y="2559145"/>
            <a:ext cx="1682082" cy="276999"/>
          </a:xfrm>
          <a:prstGeom prst="rect">
            <a:avLst/>
          </a:prstGeom>
          <a:noFill/>
        </p:spPr>
        <p:txBody>
          <a:bodyPr wrap="square" rtlCol="0">
            <a:spAutoFit/>
          </a:bodyPr>
          <a:lstStyle/>
          <a:p>
            <a:pPr lvl="0" algn="ctr"/>
            <a:r>
              <a:rPr lang="fr-FR" sz="1200" dirty="0">
                <a:solidFill>
                  <a:prstClr val="black"/>
                </a:solidFill>
                <a:latin typeface="Nunito Sans SemiBold"/>
              </a:rPr>
              <a:t>Dépendance externe</a:t>
            </a:r>
            <a:endParaRPr lang="fr-FR" sz="1200" dirty="0">
              <a:latin typeface="Nunito Sans Light" pitchFamily="2" charset="0"/>
            </a:endParaRPr>
          </a:p>
        </p:txBody>
      </p:sp>
      <p:sp>
        <p:nvSpPr>
          <p:cNvPr id="1146" name="TextBox 1145">
            <a:extLst>
              <a:ext uri="{FF2B5EF4-FFF2-40B4-BE49-F238E27FC236}">
                <a16:creationId xmlns:a16="http://schemas.microsoft.com/office/drawing/2014/main" id="{B2E2DD61-11ED-3AD9-EA9B-0FC2531DDC24}"/>
              </a:ext>
            </a:extLst>
          </p:cNvPr>
          <p:cNvSpPr txBox="1"/>
          <p:nvPr/>
        </p:nvSpPr>
        <p:spPr>
          <a:xfrm rot="2106782">
            <a:off x="5390471" y="2527882"/>
            <a:ext cx="1682082" cy="276999"/>
          </a:xfrm>
          <a:prstGeom prst="rect">
            <a:avLst/>
          </a:prstGeom>
          <a:noFill/>
        </p:spPr>
        <p:txBody>
          <a:bodyPr wrap="square" rtlCol="0">
            <a:spAutoFit/>
          </a:bodyPr>
          <a:lstStyle/>
          <a:p>
            <a:pPr lvl="0" algn="ctr"/>
            <a:r>
              <a:rPr lang="fr-FR" sz="1200" dirty="0">
                <a:solidFill>
                  <a:prstClr val="black"/>
                </a:solidFill>
                <a:latin typeface="Nunito Sans SemiBold"/>
              </a:rPr>
              <a:t>Dépendance directe</a:t>
            </a:r>
            <a:endParaRPr lang="fr-FR" sz="1200" dirty="0">
              <a:latin typeface="Nunito Sans Light" pitchFamily="2" charset="0"/>
            </a:endParaRPr>
          </a:p>
        </p:txBody>
      </p:sp>
      <p:sp>
        <p:nvSpPr>
          <p:cNvPr id="1147" name="TextBox 1146">
            <a:extLst>
              <a:ext uri="{FF2B5EF4-FFF2-40B4-BE49-F238E27FC236}">
                <a16:creationId xmlns:a16="http://schemas.microsoft.com/office/drawing/2014/main" id="{408EAE04-E7F5-C9CE-6BB2-0A2FD6833DC2}"/>
              </a:ext>
            </a:extLst>
          </p:cNvPr>
          <p:cNvSpPr txBox="1"/>
          <p:nvPr/>
        </p:nvSpPr>
        <p:spPr>
          <a:xfrm rot="19688916">
            <a:off x="5216696" y="4103188"/>
            <a:ext cx="1682082" cy="276999"/>
          </a:xfrm>
          <a:prstGeom prst="rect">
            <a:avLst/>
          </a:prstGeom>
          <a:noFill/>
        </p:spPr>
        <p:txBody>
          <a:bodyPr wrap="square" rtlCol="0">
            <a:spAutoFit/>
          </a:bodyPr>
          <a:lstStyle/>
          <a:p>
            <a:pPr lvl="0" algn="ctr"/>
            <a:r>
              <a:rPr lang="fr-FR" sz="1200" dirty="0">
                <a:solidFill>
                  <a:prstClr val="black"/>
                </a:solidFill>
                <a:latin typeface="Nunito Sans SemiBold"/>
              </a:rPr>
              <a:t>Dépendance directe</a:t>
            </a:r>
            <a:endParaRPr lang="fr-FR" sz="1200" dirty="0">
              <a:latin typeface="Nunito Sans Light" pitchFamily="2" charset="0"/>
            </a:endParaRPr>
          </a:p>
        </p:txBody>
      </p:sp>
      <p:sp>
        <p:nvSpPr>
          <p:cNvPr id="1148" name="TextBox 1147">
            <a:extLst>
              <a:ext uri="{FF2B5EF4-FFF2-40B4-BE49-F238E27FC236}">
                <a16:creationId xmlns:a16="http://schemas.microsoft.com/office/drawing/2014/main" id="{AF9F8AC1-3FDD-6EFE-AC79-56B5D2FBE016}"/>
              </a:ext>
            </a:extLst>
          </p:cNvPr>
          <p:cNvSpPr txBox="1"/>
          <p:nvPr/>
        </p:nvSpPr>
        <p:spPr>
          <a:xfrm>
            <a:off x="8185023" y="3265231"/>
            <a:ext cx="1788400" cy="276999"/>
          </a:xfrm>
          <a:prstGeom prst="rect">
            <a:avLst/>
          </a:prstGeom>
          <a:noFill/>
        </p:spPr>
        <p:txBody>
          <a:bodyPr wrap="square" rtlCol="0">
            <a:spAutoFit/>
          </a:bodyPr>
          <a:lstStyle/>
          <a:p>
            <a:pPr lvl="0" algn="ctr"/>
            <a:r>
              <a:rPr lang="fr-FR" sz="1200" dirty="0">
                <a:solidFill>
                  <a:prstClr val="black"/>
                </a:solidFill>
                <a:latin typeface="Nunito Sans SemiBold"/>
              </a:rPr>
              <a:t>Dépendance transitive</a:t>
            </a:r>
            <a:endParaRPr lang="fr-FR" sz="1200" dirty="0">
              <a:latin typeface="Nunito Sans Light" pitchFamily="2" charset="0"/>
            </a:endParaRPr>
          </a:p>
        </p:txBody>
      </p:sp>
    </p:spTree>
    <p:extLst>
      <p:ext uri="{BB962C8B-B14F-4D97-AF65-F5344CB8AC3E}">
        <p14:creationId xmlns:p14="http://schemas.microsoft.com/office/powerpoint/2010/main" val="135581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4" grpId="0"/>
      <p:bldP spid="1145" grpId="0"/>
      <p:bldP spid="1146" grpId="0"/>
      <p:bldP spid="1147" grpId="0"/>
      <p:bldP spid="114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1B53F8-A034-1833-D508-E31C76E57AC8}"/>
              </a:ext>
            </a:extLst>
          </p:cNvPr>
          <p:cNvSpPr>
            <a:spLocks noGrp="1"/>
          </p:cNvSpPr>
          <p:nvPr>
            <p:ph type="body" sz="quarter" idx="14"/>
          </p:nvPr>
        </p:nvSpPr>
        <p:spPr>
          <a:xfrm>
            <a:off x="1235583" y="5065616"/>
            <a:ext cx="2679192" cy="1087534"/>
          </a:xfrm>
        </p:spPr>
        <p:txBody>
          <a:bodyPr/>
          <a:lstStyle/>
          <a:p>
            <a:pPr marL="0" marR="0" lvl="0" indent="0" algn="ctr" defTabSz="914400" rtl="0" eaLnBrk="1" fontAlgn="auto" latinLnBrk="0" hangingPunct="1">
              <a:lnSpc>
                <a:spcPct val="90000"/>
              </a:lnSpc>
              <a:buClrTx/>
              <a:buSzTx/>
              <a:buFont typeface="Arial" panose="020B0604020202020204" pitchFamily="34" charset="0"/>
              <a:buNone/>
              <a:tabLst/>
              <a:defRPr/>
            </a:pPr>
            <a:r>
              <a:rPr lang="fr-FR" dirty="0"/>
              <a:t>Les fichiers / modules rédigés par vous-même</a:t>
            </a:r>
            <a:endParaRPr kumimoji="0" lang="fr-FR" sz="1800" b="0" i="0" u="none" strike="noStrike" kern="1200" cap="none" spc="0" normalizeH="0" baseline="0" noProof="0" dirty="0">
              <a:ln>
                <a:noFill/>
              </a:ln>
              <a:solidFill>
                <a:srgbClr val="0D0911"/>
              </a:solidFill>
              <a:effectLst/>
              <a:uLnTx/>
              <a:uFillTx/>
              <a:latin typeface="Nunito Sans"/>
              <a:ea typeface="+mn-ea"/>
              <a:cs typeface="+mn-cs"/>
            </a:endParaRPr>
          </a:p>
          <a:p>
            <a:pPr marR="0" lvl="0" defTabSz="914400" rtl="0" eaLnBrk="1" fontAlgn="auto" latinLnBrk="0" hangingPunct="1">
              <a:lnSpc>
                <a:spcPct val="90000"/>
              </a:lnSpc>
              <a:buClrTx/>
              <a:buSzTx/>
              <a:tabLst/>
              <a:defRPr/>
            </a:pP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Ce sont des </a:t>
            </a:r>
            <a:r>
              <a:rPr kumimoji="0" lang="fr-FR" sz="1200" b="0" i="0" u="none" strike="noStrike" kern="1200" cap="none" spc="0" normalizeH="0" baseline="0" noProof="0" dirty="0">
                <a:ln>
                  <a:noFill/>
                </a:ln>
                <a:solidFill>
                  <a:srgbClr val="F2F2F2">
                    <a:lumMod val="50000"/>
                  </a:srgbClr>
                </a:solidFill>
                <a:effectLst/>
                <a:uLnTx/>
                <a:uFillTx/>
                <a:latin typeface="Nunito Sans Bold" pitchFamily="2" charset="0"/>
              </a:rPr>
              <a:t>dépendances internes directes</a:t>
            </a:r>
          </a:p>
        </p:txBody>
      </p:sp>
      <p:sp>
        <p:nvSpPr>
          <p:cNvPr id="4" name="Title 3">
            <a:extLst>
              <a:ext uri="{FF2B5EF4-FFF2-40B4-BE49-F238E27FC236}">
                <a16:creationId xmlns:a16="http://schemas.microsoft.com/office/drawing/2014/main" id="{6D68652E-0BF9-05D5-D9CA-443705A695CC}"/>
              </a:ext>
            </a:extLst>
          </p:cNvPr>
          <p:cNvSpPr>
            <a:spLocks noGrp="1"/>
          </p:cNvSpPr>
          <p:nvPr>
            <p:ph type="ctrTitle"/>
          </p:nvPr>
        </p:nvSpPr>
        <p:spPr/>
        <p:txBody>
          <a:bodyPr/>
          <a:lstStyle/>
          <a:p>
            <a:r>
              <a:rPr lang="en-US" dirty="0"/>
              <a:t>LES DÉPENDANCES EN PYTHON</a:t>
            </a:r>
          </a:p>
        </p:txBody>
      </p:sp>
      <p:sp>
        <p:nvSpPr>
          <p:cNvPr id="5" name="Text Placeholder 4">
            <a:extLst>
              <a:ext uri="{FF2B5EF4-FFF2-40B4-BE49-F238E27FC236}">
                <a16:creationId xmlns:a16="http://schemas.microsoft.com/office/drawing/2014/main" id="{10D5220F-A621-FD1D-3CC9-09D48141E5CA}"/>
              </a:ext>
            </a:extLst>
          </p:cNvPr>
          <p:cNvSpPr>
            <a:spLocks noGrp="1"/>
          </p:cNvSpPr>
          <p:nvPr>
            <p:ph type="body" sz="quarter" idx="15"/>
          </p:nvPr>
        </p:nvSpPr>
        <p:spPr>
          <a:xfrm>
            <a:off x="5044953" y="5065615"/>
            <a:ext cx="2102094" cy="1087533"/>
          </a:xfrm>
        </p:spPr>
        <p:txBody>
          <a:bodyPr/>
          <a:lstStyle/>
          <a:p>
            <a:pPr marL="0" marR="0" lvl="0" indent="0" algn="ctr" defTabSz="914400" rtl="0" eaLnBrk="1" fontAlgn="auto" latinLnBrk="0" hangingPunct="1">
              <a:lnSpc>
                <a:spcPct val="90000"/>
              </a:lnSpc>
              <a:buClrTx/>
              <a:buSzTx/>
              <a:buFont typeface="Arial" panose="020B0604020202020204" pitchFamily="34" charset="0"/>
              <a:buNone/>
              <a:tabLst/>
              <a:defRPr/>
            </a:pPr>
            <a:r>
              <a:rPr kumimoji="0" lang="fr-FR" sz="1800" b="0" i="0" u="none" strike="noStrike" kern="1200" cap="none" spc="0" normalizeH="0" baseline="0" noProof="0" dirty="0">
                <a:ln>
                  <a:noFill/>
                </a:ln>
                <a:solidFill>
                  <a:srgbClr val="0D0911"/>
                </a:solidFill>
                <a:effectLst/>
                <a:uLnTx/>
                <a:uFillTx/>
                <a:latin typeface="Nunito Sans"/>
                <a:ea typeface="+mn-ea"/>
                <a:cs typeface="+mn-cs"/>
              </a:rPr>
              <a:t>La bibliothèque standard Python</a:t>
            </a:r>
          </a:p>
          <a:p>
            <a:pPr marL="0" marR="0" lvl="0" indent="0" algn="ctr" defTabSz="914400" rtl="0" eaLnBrk="1" fontAlgn="auto" latinLnBrk="0" hangingPunct="1">
              <a:lnSpc>
                <a:spcPct val="90000"/>
              </a:lnSpc>
              <a:buClrTx/>
              <a:buSzTx/>
              <a:buFont typeface="Arial" panose="020B0604020202020204" pitchFamily="34" charset="0"/>
              <a:buNone/>
              <a:tabLst/>
              <a:defRPr/>
            </a:pP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Est une </a:t>
            </a:r>
            <a:r>
              <a:rPr kumimoji="0" lang="fr-FR" sz="1200" b="0" i="0" u="none" strike="noStrike" kern="1200" cap="none" spc="0" normalizeH="0" baseline="0" noProof="0" dirty="0">
                <a:ln>
                  <a:noFill/>
                </a:ln>
                <a:solidFill>
                  <a:srgbClr val="F2F2F2">
                    <a:lumMod val="50000"/>
                  </a:srgbClr>
                </a:solidFill>
                <a:effectLst/>
                <a:uLnTx/>
                <a:uFillTx/>
                <a:latin typeface="Nunito Sans Bold" pitchFamily="2" charset="0"/>
                <a:ea typeface="+mn-ea"/>
                <a:cs typeface="+mn-cs"/>
              </a:rPr>
              <a:t>dépendance externe directes</a:t>
            </a:r>
          </a:p>
        </p:txBody>
      </p:sp>
      <p:sp>
        <p:nvSpPr>
          <p:cNvPr id="7" name="Text Placeholder 6">
            <a:extLst>
              <a:ext uri="{FF2B5EF4-FFF2-40B4-BE49-F238E27FC236}">
                <a16:creationId xmlns:a16="http://schemas.microsoft.com/office/drawing/2014/main" id="{D5251093-3F7D-96F5-73BA-420219D034F1}"/>
              </a:ext>
            </a:extLst>
          </p:cNvPr>
          <p:cNvSpPr>
            <a:spLocks noGrp="1"/>
          </p:cNvSpPr>
          <p:nvPr>
            <p:ph type="body" sz="quarter" idx="17"/>
          </p:nvPr>
        </p:nvSpPr>
        <p:spPr>
          <a:xfrm>
            <a:off x="8565774" y="5065616"/>
            <a:ext cx="2102094" cy="1411384"/>
          </a:xfrm>
        </p:spPr>
        <p:txBody>
          <a:bodyPr/>
          <a:lstStyle/>
          <a:p>
            <a:pPr marL="0" marR="0" lvl="0" indent="0" algn="ctr" defTabSz="914400" rtl="0" eaLnBrk="1" fontAlgn="auto" latinLnBrk="0" hangingPunct="1">
              <a:lnSpc>
                <a:spcPct val="90000"/>
              </a:lnSpc>
              <a:buClrTx/>
              <a:buSzTx/>
              <a:buFont typeface="Arial" panose="020B0604020202020204" pitchFamily="34" charset="0"/>
              <a:buNone/>
              <a:tabLst/>
              <a:defRPr/>
            </a:pPr>
            <a:r>
              <a:rPr kumimoji="0" lang="fr-FR" sz="1800" b="0" i="0" u="none" strike="noStrike" kern="1200" cap="none" spc="0" normalizeH="0" baseline="0" noProof="0" dirty="0">
                <a:ln>
                  <a:noFill/>
                </a:ln>
                <a:solidFill>
                  <a:srgbClr val="0D0911"/>
                </a:solidFill>
                <a:effectLst/>
                <a:uLnTx/>
                <a:uFillTx/>
                <a:latin typeface="Nunito Sans"/>
                <a:ea typeface="+mn-ea"/>
                <a:cs typeface="+mn-cs"/>
              </a:rPr>
              <a:t>Les paquets externes</a:t>
            </a:r>
          </a:p>
          <a:p>
            <a:pPr marL="0" marR="0" lvl="0" indent="0" algn="ctr" defTabSz="914400" rtl="0" eaLnBrk="1" fontAlgn="auto" latinLnBrk="0" hangingPunct="1">
              <a:lnSpc>
                <a:spcPct val="90000"/>
              </a:lnSpc>
              <a:buClrTx/>
              <a:buSzTx/>
              <a:buFont typeface="Arial" panose="020B0604020202020204" pitchFamily="34" charset="0"/>
              <a:buNone/>
              <a:tabLst/>
              <a:defRPr/>
            </a:pP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Sont des </a:t>
            </a:r>
            <a:r>
              <a:rPr kumimoji="0" lang="fr-FR" sz="1200" b="0" i="0" u="none" strike="noStrike" kern="1200" cap="none" spc="0" normalizeH="0" baseline="0" noProof="0" dirty="0">
                <a:ln>
                  <a:noFill/>
                </a:ln>
                <a:solidFill>
                  <a:srgbClr val="F2F2F2">
                    <a:lumMod val="50000"/>
                  </a:srgbClr>
                </a:solidFill>
                <a:effectLst/>
                <a:uLnTx/>
                <a:uFillTx/>
                <a:latin typeface="Nunito Sans Bold" pitchFamily="2" charset="0"/>
                <a:ea typeface="+mn-ea"/>
                <a:cs typeface="+mn-cs"/>
              </a:rPr>
              <a:t>dépendances externes directes</a:t>
            </a: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 et peuvent avoir des </a:t>
            </a:r>
            <a:r>
              <a:rPr kumimoji="0" lang="fr-FR" sz="1200" b="0" i="0" u="none" strike="noStrike" kern="1200" cap="none" spc="0" normalizeH="0" baseline="0" noProof="0" dirty="0">
                <a:ln>
                  <a:noFill/>
                </a:ln>
                <a:solidFill>
                  <a:srgbClr val="F2F2F2">
                    <a:lumMod val="50000"/>
                  </a:srgbClr>
                </a:solidFill>
                <a:effectLst/>
                <a:uLnTx/>
                <a:uFillTx/>
                <a:latin typeface="Nunito Sans Bold" pitchFamily="2" charset="0"/>
              </a:rPr>
              <a:t>dépendances transitives</a:t>
            </a:r>
          </a:p>
        </p:txBody>
      </p:sp>
      <p:sp>
        <p:nvSpPr>
          <p:cNvPr id="9" name="Slide Number Placeholder 8">
            <a:extLst>
              <a:ext uri="{FF2B5EF4-FFF2-40B4-BE49-F238E27FC236}">
                <a16:creationId xmlns:a16="http://schemas.microsoft.com/office/drawing/2014/main" id="{2BBDC361-331F-255D-AE24-833893D276ED}"/>
              </a:ext>
            </a:extLst>
          </p:cNvPr>
          <p:cNvSpPr>
            <a:spLocks noGrp="1"/>
          </p:cNvSpPr>
          <p:nvPr>
            <p:ph type="sldNum" sz="quarter" idx="11"/>
          </p:nvPr>
        </p:nvSpPr>
        <p:spPr/>
        <p:txBody>
          <a:bodyPr/>
          <a:lstStyle/>
          <a:p>
            <a:fld id="{52F3A71C-A943-4884-923F-65D9756AB03E}" type="slidenum">
              <a:rPr lang="en-US" smtClean="0"/>
              <a:pPr/>
              <a:t>58</a:t>
            </a:fld>
            <a:endParaRPr lang="en-US" dirty="0"/>
          </a:p>
        </p:txBody>
      </p:sp>
      <p:pic>
        <p:nvPicPr>
          <p:cNvPr id="2050" name="Picture 2">
            <a:extLst>
              <a:ext uri="{FF2B5EF4-FFF2-40B4-BE49-F238E27FC236}">
                <a16:creationId xmlns:a16="http://schemas.microsoft.com/office/drawing/2014/main" id="{AE59F4CD-77EF-6A4E-8B49-A48E47AB7E48}"/>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AA130AE-AAF0-CD26-A9A2-E0A3E9718FCA}"/>
              </a:ext>
            </a:extLst>
          </p:cNvPr>
          <p:cNvPicPr>
            <a:picLocks noGrp="1" noChangeAspect="1" noChangeArrowheads="1"/>
          </p:cNvPicPr>
          <p:nvPr>
            <p:ph type="pic" sz="quarter" idx="16"/>
          </p:nvPr>
        </p:nvPicPr>
        <p:blipFill>
          <a:blip r:embed="rId4">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A6A1378-0C2C-C4FE-1F83-E5E0C47CE460}"/>
              </a:ext>
            </a:extLst>
          </p:cNvPr>
          <p:cNvPicPr>
            <a:picLocks noGrp="1" noChangeAspect="1" noChangeArrowheads="1"/>
          </p:cNvPicPr>
          <p:nvPr>
            <p:ph type="pic" sz="quarter" idx="18"/>
          </p:nvPr>
        </p:nvPicPr>
        <p:blipFill>
          <a:blip r:embed="rId5">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7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build="p"/>
      <p:bldP spid="7"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6FBA93-6D72-D3E7-94CA-1285943E1F51}"/>
              </a:ext>
            </a:extLst>
          </p:cNvPr>
          <p:cNvSpPr txBox="1"/>
          <p:nvPr/>
        </p:nvSpPr>
        <p:spPr>
          <a:xfrm>
            <a:off x="3086100" y="2740972"/>
            <a:ext cx="6457950" cy="830997"/>
          </a:xfrm>
          <a:prstGeom prst="rect">
            <a:avLst/>
          </a:prstGeom>
          <a:noFill/>
        </p:spPr>
        <p:txBody>
          <a:bodyPr wrap="square">
            <a:spAutoFit/>
          </a:bodyPr>
          <a:lstStyle/>
          <a:p>
            <a:pPr lvl="0">
              <a:defRPr/>
            </a:pPr>
            <a:r>
              <a:rPr lang="en-US" sz="2400" dirty="0">
                <a:solidFill>
                  <a:schemeClr val="accent1"/>
                </a:solidFill>
                <a:latin typeface="Consolas" panose="020B0609020204030204" pitchFamily="49" charset="0"/>
              </a:rPr>
              <a:t>import</a:t>
            </a:r>
            <a:r>
              <a:rPr lang="en-US" sz="2400" dirty="0">
                <a:solidFill>
                  <a:schemeClr val="tx1">
                    <a:lumMod val="50000"/>
                  </a:schemeClr>
                </a:solidFill>
                <a:latin typeface="Consolas" panose="020B0609020204030204" pitchFamily="49" charset="0"/>
              </a:rPr>
              <a:t> </a:t>
            </a:r>
            <a:r>
              <a:rPr lang="en-US" sz="2400" dirty="0" err="1">
                <a:solidFill>
                  <a:schemeClr val="accent2"/>
                </a:solidFill>
                <a:latin typeface="Consolas" panose="020B0609020204030204" pitchFamily="49" charset="0"/>
              </a:rPr>
              <a:t>outils</a:t>
            </a:r>
            <a:endParaRPr lang="en-US" sz="2400" dirty="0">
              <a:solidFill>
                <a:schemeClr val="accent2"/>
              </a:solidFill>
              <a:latin typeface="Consolas" panose="020B0609020204030204" pitchFamily="49" charset="0"/>
            </a:endParaRPr>
          </a:p>
          <a:p>
            <a:pPr lvl="0">
              <a:defRPr/>
            </a:pPr>
            <a:r>
              <a:rPr lang="en-US" sz="2400" dirty="0">
                <a:solidFill>
                  <a:schemeClr val="accent1"/>
                </a:solidFill>
                <a:latin typeface="Consolas" panose="020B0609020204030204" pitchFamily="49" charset="0"/>
              </a:rPr>
              <a:t>import</a:t>
            </a:r>
            <a:r>
              <a:rPr lang="en-US" sz="2400" dirty="0">
                <a:solidFill>
                  <a:schemeClr val="tx1">
                    <a:lumMod val="50000"/>
                  </a:schemeClr>
                </a:solidFill>
                <a:latin typeface="Consolas" panose="020B0609020204030204" pitchFamily="49" charset="0"/>
              </a:rPr>
              <a:t> </a:t>
            </a:r>
            <a:r>
              <a:rPr lang="en-US" sz="2400" dirty="0">
                <a:solidFill>
                  <a:schemeClr val="accent2"/>
                </a:solidFill>
                <a:latin typeface="Consolas" panose="020B0609020204030204" pitchFamily="49" charset="0"/>
              </a:rPr>
              <a:t>style</a:t>
            </a:r>
            <a:endParaRPr lang="en-US" sz="2400" dirty="0">
              <a:solidFill>
                <a:schemeClr val="tx1">
                  <a:lumMod val="50000"/>
                </a:schemeClr>
              </a:solidFill>
              <a:latin typeface="Consolas" panose="020B0609020204030204" pitchFamily="49" charset="0"/>
            </a:endParaRPr>
          </a:p>
        </p:txBody>
      </p:sp>
      <p:sp>
        <p:nvSpPr>
          <p:cNvPr id="3" name="Title 3">
            <a:extLst>
              <a:ext uri="{FF2B5EF4-FFF2-40B4-BE49-F238E27FC236}">
                <a16:creationId xmlns:a16="http://schemas.microsoft.com/office/drawing/2014/main" id="{57B3E7A6-44ED-ED7D-42C8-6166190C2678}"/>
              </a:ext>
            </a:extLst>
          </p:cNvPr>
          <p:cNvSpPr txBox="1">
            <a:spLocks/>
          </p:cNvSpPr>
          <p:nvPr/>
        </p:nvSpPr>
        <p:spPr>
          <a:xfrm>
            <a:off x="704850" y="582345"/>
            <a:ext cx="10782300"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400" dirty="0">
                <a:latin typeface="+mj-lt"/>
              </a:rPr>
              <a:t>IMPORTER UN FICHIER LOCAL</a:t>
            </a:r>
            <a:endParaRPr lang="fr-FR" sz="4800" dirty="0">
              <a:latin typeface="+mj-lt"/>
            </a:endParaRPr>
          </a:p>
        </p:txBody>
      </p:sp>
      <p:sp>
        <p:nvSpPr>
          <p:cNvPr id="1035" name="TextBox 1034">
            <a:extLst>
              <a:ext uri="{FF2B5EF4-FFF2-40B4-BE49-F238E27FC236}">
                <a16:creationId xmlns:a16="http://schemas.microsoft.com/office/drawing/2014/main" id="{C0D4A965-26DF-AFBF-AD73-03A6209F16E0}"/>
              </a:ext>
            </a:extLst>
          </p:cNvPr>
          <p:cNvSpPr txBox="1"/>
          <p:nvPr/>
        </p:nvSpPr>
        <p:spPr>
          <a:xfrm>
            <a:off x="4876800" y="1509722"/>
            <a:ext cx="2876550" cy="969496"/>
          </a:xfrm>
          <a:prstGeom prst="rect">
            <a:avLst/>
          </a:prstGeom>
          <a:noFill/>
        </p:spPr>
        <p:txBody>
          <a:bodyPr wrap="square" rtlCol="0">
            <a:spAutoFit/>
          </a:bodyPr>
          <a:lstStyle/>
          <a:p>
            <a:pPr algn="ctr">
              <a:spcAft>
                <a:spcPts val="600"/>
              </a:spcAft>
            </a:pPr>
            <a:r>
              <a:rPr lang="fr-FR" sz="1600" dirty="0">
                <a:latin typeface="Nunito Sans" pitchFamily="2" charset="0"/>
              </a:rPr>
              <a:t>Le mot-clé </a:t>
            </a:r>
            <a:r>
              <a:rPr lang="en-US" sz="1600" dirty="0">
                <a:solidFill>
                  <a:schemeClr val="accent1"/>
                </a:solidFill>
                <a:latin typeface="Consolas" panose="020B0609020204030204" pitchFamily="49" charset="0"/>
              </a:rPr>
              <a:t>import</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 d’importer une dépendance. Pour importer un fichier local, on utilise le nom du fichier sans l’extension </a:t>
            </a:r>
            <a:r>
              <a:rPr lang="en-US" sz="1200" dirty="0">
                <a:solidFill>
                  <a:schemeClr val="accent2"/>
                </a:solidFill>
                <a:latin typeface="Consolas" panose="020B0609020204030204" pitchFamily="49" charset="0"/>
              </a:rPr>
              <a:t>.</a:t>
            </a:r>
            <a:r>
              <a:rPr lang="en-US" sz="1200" dirty="0" err="1">
                <a:solidFill>
                  <a:schemeClr val="accent2"/>
                </a:solidFill>
                <a:latin typeface="Consolas" panose="020B0609020204030204" pitchFamily="49" charset="0"/>
              </a:rPr>
              <a:t>py</a:t>
            </a:r>
            <a:endParaRPr lang="fr-FR" sz="1200" dirty="0">
              <a:solidFill>
                <a:schemeClr val="tx1">
                  <a:lumMod val="50000"/>
                </a:schemeClr>
              </a:solidFill>
              <a:latin typeface="Nunito Sans Light" pitchFamily="2" charset="0"/>
            </a:endParaRPr>
          </a:p>
        </p:txBody>
      </p:sp>
      <p:sp>
        <p:nvSpPr>
          <p:cNvPr id="7" name="TextBox 6">
            <a:extLst>
              <a:ext uri="{FF2B5EF4-FFF2-40B4-BE49-F238E27FC236}">
                <a16:creationId xmlns:a16="http://schemas.microsoft.com/office/drawing/2014/main" id="{BB616341-7C70-72C0-321F-6A93A333B4E4}"/>
              </a:ext>
            </a:extLst>
          </p:cNvPr>
          <p:cNvSpPr txBox="1"/>
          <p:nvPr/>
        </p:nvSpPr>
        <p:spPr>
          <a:xfrm>
            <a:off x="4876800" y="5220434"/>
            <a:ext cx="2876550" cy="969496"/>
          </a:xfrm>
          <a:prstGeom prst="rect">
            <a:avLst/>
          </a:prstGeom>
          <a:noFill/>
        </p:spPr>
        <p:txBody>
          <a:bodyPr wrap="square" rtlCol="0">
            <a:spAutoFit/>
          </a:bodyPr>
          <a:lstStyle/>
          <a:p>
            <a:pPr algn="ctr">
              <a:spcAft>
                <a:spcPts val="600"/>
              </a:spcAft>
            </a:pPr>
            <a:r>
              <a:rPr lang="fr-FR" sz="1600" dirty="0">
                <a:latin typeface="Nunito Sans" pitchFamily="2" charset="0"/>
              </a:rPr>
              <a:t>Utilisation</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Pour utiliser les éléments importées, des fichiers </a:t>
            </a:r>
            <a:r>
              <a:rPr lang="en-US" sz="1200" dirty="0">
                <a:solidFill>
                  <a:schemeClr val="accent2"/>
                </a:solidFill>
                <a:latin typeface="Consolas" panose="020B0609020204030204" pitchFamily="49" charset="0"/>
              </a:rPr>
              <a:t>outils.py</a:t>
            </a:r>
            <a:r>
              <a:rPr lang="fr-FR" sz="1200" dirty="0">
                <a:solidFill>
                  <a:schemeClr val="tx1">
                    <a:lumMod val="50000"/>
                  </a:schemeClr>
                </a:solidFill>
                <a:latin typeface="Nunito Sans Light" pitchFamily="2" charset="0"/>
              </a:rPr>
              <a:t> et </a:t>
            </a:r>
            <a:r>
              <a:rPr lang="en-US" sz="1200" dirty="0">
                <a:solidFill>
                  <a:schemeClr val="accent2"/>
                </a:solidFill>
                <a:latin typeface="Consolas" panose="020B0609020204030204" pitchFamily="49" charset="0"/>
              </a:rPr>
              <a:t>style.py</a:t>
            </a:r>
            <a:r>
              <a:rPr lang="fr-FR" sz="1200" dirty="0">
                <a:solidFill>
                  <a:schemeClr val="tx1">
                    <a:lumMod val="50000"/>
                  </a:schemeClr>
                </a:solidFill>
                <a:latin typeface="Nunito Sans Light" pitchFamily="2" charset="0"/>
              </a:rPr>
              <a:t>, préfixez-les du nom du fichier</a:t>
            </a:r>
          </a:p>
        </p:txBody>
      </p:sp>
      <p:sp>
        <p:nvSpPr>
          <p:cNvPr id="9" name="TextBox 8">
            <a:extLst>
              <a:ext uri="{FF2B5EF4-FFF2-40B4-BE49-F238E27FC236}">
                <a16:creationId xmlns:a16="http://schemas.microsoft.com/office/drawing/2014/main" id="{817CC46C-F806-A2CD-7F08-86C7C5F74162}"/>
              </a:ext>
            </a:extLst>
          </p:cNvPr>
          <p:cNvSpPr txBox="1"/>
          <p:nvPr/>
        </p:nvSpPr>
        <p:spPr>
          <a:xfrm>
            <a:off x="3086100" y="3833723"/>
            <a:ext cx="645795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print</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outils</a:t>
            </a:r>
            <a:r>
              <a:rPr kumimoji="0" lang="en-US"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enMajuscules</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"message"</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rPr>
              <a:t>print</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style</a:t>
            </a:r>
            <a:r>
              <a:rPr kumimoji="0" lang="en-US"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chemeClr val="accent3"/>
                </a:solidFill>
                <a:effectLst/>
                <a:uLnTx/>
                <a:uFillTx/>
                <a:latin typeface="Consolas" panose="020B0609020204030204" pitchFamily="49" charset="0"/>
                <a:ea typeface="+mn-ea"/>
                <a:cs typeface="+mn-cs"/>
              </a:rPr>
              <a:t>couleurs</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"rouge"</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
        <p:nvSpPr>
          <p:cNvPr id="10" name="TextBox 9">
            <a:extLst>
              <a:ext uri="{FF2B5EF4-FFF2-40B4-BE49-F238E27FC236}">
                <a16:creationId xmlns:a16="http://schemas.microsoft.com/office/drawing/2014/main" id="{E33CA584-82A2-09F1-E7EE-D528839F1A7F}"/>
              </a:ext>
            </a:extLst>
          </p:cNvPr>
          <p:cNvSpPr txBox="1"/>
          <p:nvPr/>
        </p:nvSpPr>
        <p:spPr>
          <a:xfrm>
            <a:off x="742950" y="2479218"/>
            <a:ext cx="2095500" cy="1338828"/>
          </a:xfrm>
          <a:prstGeom prst="rect">
            <a:avLst/>
          </a:prstGeom>
          <a:noFill/>
        </p:spPr>
        <p:txBody>
          <a:bodyPr wrap="square" rtlCol="0">
            <a:spAutoFit/>
          </a:bodyPr>
          <a:lstStyle/>
          <a:p>
            <a:pPr algn="ctr">
              <a:spcAft>
                <a:spcPts val="600"/>
              </a:spcAft>
            </a:pPr>
            <a:r>
              <a:rPr lang="fr-FR" sz="1600" dirty="0">
                <a:latin typeface="Nunito Sans" pitchFamily="2" charset="0"/>
              </a:rPr>
              <a:t>Noms des fichiers</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Attention, afin qu’ils puissent être importés, les noms des fichiers doivent se composer uniquement de lettres et le caractère « _ »</a:t>
            </a:r>
          </a:p>
        </p:txBody>
      </p:sp>
    </p:spTree>
    <p:extLst>
      <p:ext uri="{BB962C8B-B14F-4D97-AF65-F5344CB8AC3E}">
        <p14:creationId xmlns:p14="http://schemas.microsoft.com/office/powerpoint/2010/main" val="381620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35" grpId="0"/>
      <p:bldP spid="7"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43C332-AECB-383B-F781-CF2440FEE34A}"/>
              </a:ext>
            </a:extLst>
          </p:cNvPr>
          <p:cNvSpPr>
            <a:spLocks noGrp="1"/>
          </p:cNvSpPr>
          <p:nvPr>
            <p:ph type="body" sz="quarter" idx="14"/>
          </p:nvPr>
        </p:nvSpPr>
        <p:spPr>
          <a:xfrm>
            <a:off x="762658" y="5400549"/>
            <a:ext cx="4441640" cy="1019706"/>
          </a:xfrm>
        </p:spPr>
        <p:txBody>
          <a:bodyPr/>
          <a:lstStyle/>
          <a:p>
            <a:pPr marL="0" marR="0" lvl="0" indent="0" algn="ctr" defTabSz="914400" rtl="0" eaLnBrk="1" fontAlgn="auto" latinLnBrk="0" hangingPunct="1">
              <a:lnSpc>
                <a:spcPct val="90000"/>
              </a:lnSpc>
              <a:buClrTx/>
              <a:buSzTx/>
              <a:buFont typeface="Arial" panose="020B0604020202020204" pitchFamily="34" charset="0"/>
              <a:buNone/>
              <a:tabLst/>
              <a:defRPr/>
            </a:pPr>
            <a:r>
              <a:rPr lang="fr-FR" dirty="0"/>
              <a:t>Quelques questions rapides</a:t>
            </a:r>
            <a:endParaRPr kumimoji="0" lang="fr-FR" sz="2000" b="0" i="0" u="none" strike="noStrike" kern="1200" cap="none" spc="0" normalizeH="0" baseline="0" noProof="0" dirty="0">
              <a:ln>
                <a:noFill/>
              </a:ln>
              <a:solidFill>
                <a:prstClr val="black"/>
              </a:solidFill>
              <a:effectLst/>
              <a:uLnTx/>
              <a:uFillTx/>
              <a:latin typeface="Nunito Sans"/>
              <a:ea typeface="+mn-ea"/>
              <a:cs typeface="+mn-cs"/>
            </a:endParaRPr>
          </a:p>
          <a:p>
            <a:pPr marL="342900" marR="0" lvl="0" indent="-227013" algn="l" defTabSz="914400" rtl="0" eaLnBrk="1" fontAlgn="auto" latinLnBrk="0" hangingPunct="1">
              <a:lnSpc>
                <a:spcPct val="90000"/>
              </a:lnSpc>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chemeClr val="bg1">
                    <a:lumMod val="50000"/>
                  </a:schemeClr>
                </a:solidFill>
                <a:effectLst/>
                <a:uLnTx/>
                <a:uFillTx/>
                <a:latin typeface="Nunito Sans Light" pitchFamily="2" charset="0"/>
                <a:ea typeface="+mn-ea"/>
                <a:cs typeface="+mn-cs"/>
              </a:rPr>
              <a:t>Avez-vous déjà fait de la programmation ?</a:t>
            </a:r>
          </a:p>
          <a:p>
            <a:pPr marL="342900" marR="0" lvl="0" indent="-227013"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chemeClr val="bg1">
                    <a:lumMod val="50000"/>
                  </a:schemeClr>
                </a:solidFill>
                <a:effectLst/>
                <a:uLnTx/>
                <a:uFillTx/>
                <a:latin typeface="Nunito Sans Light" pitchFamily="2" charset="0"/>
                <a:ea typeface="+mn-ea"/>
                <a:cs typeface="+mn-cs"/>
              </a:rPr>
              <a:t>Avez-vous déjà programmé en python ?</a:t>
            </a:r>
            <a:endParaRPr kumimoji="0" lang="fr-FR" sz="1800" b="0" i="0" u="none" strike="noStrike" kern="1200" cap="none" spc="0" normalizeH="0" baseline="0" noProof="0" dirty="0">
              <a:ln>
                <a:noFill/>
              </a:ln>
              <a:solidFill>
                <a:schemeClr val="bg1">
                  <a:lumMod val="50000"/>
                </a:schemeClr>
              </a:solidFill>
              <a:effectLst/>
              <a:uLnTx/>
              <a:uFillTx/>
              <a:latin typeface="Nunito Sans Light" pitchFamily="2" charset="0"/>
              <a:ea typeface="+mn-ea"/>
              <a:cs typeface="+mn-cs"/>
            </a:endParaRPr>
          </a:p>
        </p:txBody>
      </p:sp>
      <p:pic>
        <p:nvPicPr>
          <p:cNvPr id="9" name="Picture Placeholder 8">
            <a:extLst>
              <a:ext uri="{FF2B5EF4-FFF2-40B4-BE49-F238E27FC236}">
                <a16:creationId xmlns:a16="http://schemas.microsoft.com/office/drawing/2014/main" id="{195099A8-F547-B149-9D9E-F25D830B54E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4" name="Title 3">
            <a:extLst>
              <a:ext uri="{FF2B5EF4-FFF2-40B4-BE49-F238E27FC236}">
                <a16:creationId xmlns:a16="http://schemas.microsoft.com/office/drawing/2014/main" id="{56B25503-A4EB-0067-25EE-3A07A317831F}"/>
              </a:ext>
            </a:extLst>
          </p:cNvPr>
          <p:cNvSpPr>
            <a:spLocks noGrp="1"/>
          </p:cNvSpPr>
          <p:nvPr>
            <p:ph type="ctrTitle"/>
          </p:nvPr>
        </p:nvSpPr>
        <p:spPr/>
        <p:txBody>
          <a:bodyPr/>
          <a:lstStyle/>
          <a:p>
            <a:r>
              <a:rPr lang="en-US" dirty="0"/>
              <a:t>TOUR DE TABLE</a:t>
            </a:r>
          </a:p>
        </p:txBody>
      </p:sp>
      <p:sp>
        <p:nvSpPr>
          <p:cNvPr id="5" name="Text Placeholder 4">
            <a:extLst>
              <a:ext uri="{FF2B5EF4-FFF2-40B4-BE49-F238E27FC236}">
                <a16:creationId xmlns:a16="http://schemas.microsoft.com/office/drawing/2014/main" id="{D1524D56-C6C8-0A22-4194-E60EAA39188F}"/>
              </a:ext>
            </a:extLst>
          </p:cNvPr>
          <p:cNvSpPr>
            <a:spLocks noGrp="1"/>
          </p:cNvSpPr>
          <p:nvPr>
            <p:ph type="body" sz="quarter" idx="15"/>
          </p:nvPr>
        </p:nvSpPr>
        <p:spPr>
          <a:xfrm>
            <a:off x="7230367" y="5400549"/>
            <a:ext cx="3956442" cy="584616"/>
          </a:xfrm>
        </p:spPr>
        <p:txBody>
          <a:bodyPr/>
          <a:lstStyle/>
          <a:p>
            <a:r>
              <a:rPr lang="fr-FR" dirty="0"/>
              <a:t>Présentation individuelle</a:t>
            </a:r>
          </a:p>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fr-FR" sz="1200" b="0" i="0" u="none" strike="noStrike" kern="1200" cap="none" spc="0" normalizeH="0" baseline="0" noProof="0" dirty="0">
                <a:ln>
                  <a:noFill/>
                </a:ln>
                <a:solidFill>
                  <a:schemeClr val="bg1">
                    <a:lumMod val="50000"/>
                  </a:schemeClr>
                </a:solidFill>
                <a:effectLst/>
                <a:uLnTx/>
                <a:uFillTx/>
                <a:latin typeface="Nunito Sans Light" pitchFamily="2" charset="0"/>
                <a:ea typeface="+mn-ea"/>
                <a:cs typeface="+mn-cs"/>
              </a:rPr>
              <a:t>Parlez de vos expériences passées, des sujets qui vous intéressent, de vos loisirs, etc.</a:t>
            </a:r>
            <a:endParaRPr kumimoji="0" lang="en-US" sz="2000" b="0" i="0" u="none" strike="noStrike" kern="1200" cap="none" spc="0" normalizeH="0" baseline="0" noProof="0" dirty="0">
              <a:ln>
                <a:noFill/>
              </a:ln>
              <a:solidFill>
                <a:schemeClr val="bg1">
                  <a:lumMod val="50000"/>
                </a:schemeClr>
              </a:solidFill>
              <a:effectLst/>
              <a:uLnTx/>
              <a:uFillTx/>
              <a:latin typeface="Nunito Sans"/>
              <a:ea typeface="+mn-ea"/>
              <a:cs typeface="+mn-cs"/>
            </a:endParaRPr>
          </a:p>
        </p:txBody>
      </p:sp>
      <p:pic>
        <p:nvPicPr>
          <p:cNvPr id="11" name="Picture Placeholder 10">
            <a:extLst>
              <a:ext uri="{FF2B5EF4-FFF2-40B4-BE49-F238E27FC236}">
                <a16:creationId xmlns:a16="http://schemas.microsoft.com/office/drawing/2014/main" id="{13E4F3EB-C7F6-A4EB-84D2-BC82A72449A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p:pic>
      <p:sp>
        <p:nvSpPr>
          <p:cNvPr id="7" name="Slide Number Placeholder 6">
            <a:extLst>
              <a:ext uri="{FF2B5EF4-FFF2-40B4-BE49-F238E27FC236}">
                <a16:creationId xmlns:a16="http://schemas.microsoft.com/office/drawing/2014/main" id="{F1C82EF9-E6B5-5827-FB04-AF9B89B26405}"/>
              </a:ext>
            </a:extLst>
          </p:cNvPr>
          <p:cNvSpPr>
            <a:spLocks noGrp="1"/>
          </p:cNvSpPr>
          <p:nvPr>
            <p:ph type="sldNum" sz="quarter" idx="11"/>
          </p:nvPr>
        </p:nvSpPr>
        <p:spPr/>
        <p:txBody>
          <a:bodyPr/>
          <a:lstStyle/>
          <a:p>
            <a:fld id="{52F3A71C-A943-4884-923F-65D9756AB03E}" type="slidenum">
              <a:rPr lang="en-US" smtClean="0"/>
              <a:pPr/>
              <a:t>6</a:t>
            </a:fld>
            <a:endParaRPr lang="en-US" dirty="0"/>
          </a:p>
        </p:txBody>
      </p:sp>
    </p:spTree>
    <p:extLst>
      <p:ext uri="{BB962C8B-B14F-4D97-AF65-F5344CB8AC3E}">
        <p14:creationId xmlns:p14="http://schemas.microsoft.com/office/powerpoint/2010/main" val="337580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6FBA93-6D72-D3E7-94CA-1285943E1F51}"/>
              </a:ext>
            </a:extLst>
          </p:cNvPr>
          <p:cNvSpPr txBox="1"/>
          <p:nvPr/>
        </p:nvSpPr>
        <p:spPr>
          <a:xfrm>
            <a:off x="2933700" y="2518620"/>
            <a:ext cx="6762750" cy="830997"/>
          </a:xfrm>
          <a:prstGeom prst="rect">
            <a:avLst/>
          </a:prstGeom>
          <a:noFill/>
        </p:spPr>
        <p:txBody>
          <a:bodyPr wrap="square">
            <a:spAutoFit/>
          </a:bodyPr>
          <a:lstStyle/>
          <a:p>
            <a:pPr lvl="0">
              <a:defRPr/>
            </a:pPr>
            <a:r>
              <a:rPr lang="en-US" sz="2400" dirty="0">
                <a:solidFill>
                  <a:schemeClr val="accent1"/>
                </a:solidFill>
                <a:latin typeface="Consolas" panose="020B0609020204030204" pitchFamily="49" charset="0"/>
              </a:rPr>
              <a:t>import</a:t>
            </a:r>
            <a:r>
              <a:rPr lang="en-US" sz="2400" dirty="0">
                <a:solidFill>
                  <a:schemeClr val="tx1">
                    <a:lumMod val="50000"/>
                  </a:schemeClr>
                </a:solidFill>
                <a:latin typeface="Consolas" panose="020B0609020204030204" pitchFamily="49" charset="0"/>
              </a:rPr>
              <a:t> </a:t>
            </a:r>
            <a:r>
              <a:rPr lang="en-US" sz="2400" dirty="0" err="1">
                <a:solidFill>
                  <a:schemeClr val="accent2"/>
                </a:solidFill>
                <a:latin typeface="Consolas" panose="020B0609020204030204" pitchFamily="49" charset="0"/>
              </a:rPr>
              <a:t>outils_dessin</a:t>
            </a:r>
            <a:r>
              <a:rPr lang="en-US" sz="2400" dirty="0">
                <a:solidFill>
                  <a:schemeClr val="tx1">
                    <a:lumMod val="50000"/>
                  </a:schemeClr>
                </a:solidFill>
                <a:latin typeface="Consolas" panose="020B0609020204030204" pitchFamily="49" charset="0"/>
              </a:rPr>
              <a:t> </a:t>
            </a:r>
            <a:r>
              <a:rPr lang="en-US" sz="2400" dirty="0">
                <a:solidFill>
                  <a:schemeClr val="accent1"/>
                </a:solidFill>
                <a:latin typeface="Consolas" panose="020B0609020204030204" pitchFamily="49" charset="0"/>
              </a:rPr>
              <a:t>as</a:t>
            </a:r>
            <a:r>
              <a:rPr lang="en-US" sz="2400" dirty="0">
                <a:solidFill>
                  <a:schemeClr val="tx1">
                    <a:lumMod val="50000"/>
                  </a:schemeClr>
                </a:solidFill>
                <a:latin typeface="Consolas" panose="020B0609020204030204" pitchFamily="49" charset="0"/>
              </a:rPr>
              <a:t> </a:t>
            </a:r>
            <a:r>
              <a:rPr lang="en-US" sz="2400" dirty="0">
                <a:solidFill>
                  <a:schemeClr val="accent2"/>
                </a:solidFill>
                <a:latin typeface="Consolas" panose="020B0609020204030204" pitchFamily="49" charset="0"/>
              </a:rPr>
              <a:t>dessin</a:t>
            </a:r>
          </a:p>
          <a:p>
            <a:pPr lvl="0">
              <a:defRPr/>
            </a:pPr>
            <a:r>
              <a:rPr lang="en-US" sz="2400" dirty="0" err="1">
                <a:solidFill>
                  <a:schemeClr val="accent2"/>
                </a:solidFill>
                <a:latin typeface="Consolas" panose="020B0609020204030204" pitchFamily="49" charset="0"/>
              </a:rPr>
              <a:t>dessin</a:t>
            </a:r>
            <a:r>
              <a:rPr lang="en-US" sz="2400" dirty="0" err="1">
                <a:solidFill>
                  <a:schemeClr val="tx1">
                    <a:lumMod val="50000"/>
                  </a:schemeClr>
                </a:solidFill>
                <a:latin typeface="Consolas" panose="020B0609020204030204" pitchFamily="49" charset="0"/>
              </a:rPr>
              <a:t>.</a:t>
            </a:r>
            <a:r>
              <a:rPr lang="en-US" sz="2400" dirty="0" err="1">
                <a:solidFill>
                  <a:schemeClr val="accent2"/>
                </a:solidFill>
                <a:latin typeface="Consolas" panose="020B0609020204030204" pitchFamily="49" charset="0"/>
              </a:rPr>
              <a:t>dessinerTrait</a:t>
            </a:r>
            <a:r>
              <a:rPr lang="en-US" sz="2400" dirty="0">
                <a:solidFill>
                  <a:schemeClr val="tx1">
                    <a:lumMod val="50000"/>
                  </a:schemeClr>
                </a:solidFill>
                <a:latin typeface="Consolas" panose="020B0609020204030204" pitchFamily="49" charset="0"/>
              </a:rPr>
              <a:t>([</a:t>
            </a:r>
            <a:r>
              <a:rPr lang="en-US" sz="2400" dirty="0">
                <a:solidFill>
                  <a:schemeClr val="accent4"/>
                </a:solidFill>
                <a:latin typeface="Consolas" panose="020B0609020204030204" pitchFamily="49" charset="0"/>
              </a:rPr>
              <a:t>3</a:t>
            </a:r>
            <a:r>
              <a:rPr lang="en-US" sz="2400" dirty="0">
                <a:solidFill>
                  <a:schemeClr val="tx1">
                    <a:lumMod val="50000"/>
                  </a:schemeClr>
                </a:solidFill>
                <a:latin typeface="Consolas" panose="020B0609020204030204" pitchFamily="49" charset="0"/>
              </a:rPr>
              <a:t>, </a:t>
            </a:r>
            <a:r>
              <a:rPr lang="en-US" sz="2400" dirty="0">
                <a:solidFill>
                  <a:schemeClr val="accent4"/>
                </a:solidFill>
                <a:latin typeface="Consolas" panose="020B0609020204030204" pitchFamily="49" charset="0"/>
              </a:rPr>
              <a:t>10</a:t>
            </a:r>
            <a:r>
              <a:rPr lang="en-US" sz="2400" dirty="0">
                <a:solidFill>
                  <a:schemeClr val="tx1">
                    <a:lumMod val="50000"/>
                  </a:schemeClr>
                </a:solidFill>
                <a:latin typeface="Consolas" panose="020B0609020204030204" pitchFamily="49" charset="0"/>
              </a:rPr>
              <a:t>], [</a:t>
            </a:r>
            <a:r>
              <a:rPr lang="en-US" sz="2400" dirty="0">
                <a:solidFill>
                  <a:schemeClr val="accent4"/>
                </a:solidFill>
                <a:latin typeface="Consolas" panose="020B0609020204030204" pitchFamily="49" charset="0"/>
              </a:rPr>
              <a:t>10</a:t>
            </a:r>
            <a:r>
              <a:rPr lang="en-US" sz="2400" dirty="0">
                <a:solidFill>
                  <a:schemeClr val="tx1">
                    <a:lumMod val="50000"/>
                  </a:schemeClr>
                </a:solidFill>
                <a:latin typeface="Consolas" panose="020B0609020204030204" pitchFamily="49" charset="0"/>
              </a:rPr>
              <a:t>, </a:t>
            </a:r>
            <a:r>
              <a:rPr lang="en-US" sz="2400" dirty="0">
                <a:solidFill>
                  <a:schemeClr val="accent4"/>
                </a:solidFill>
                <a:latin typeface="Consolas" panose="020B0609020204030204" pitchFamily="49" charset="0"/>
              </a:rPr>
              <a:t>10</a:t>
            </a:r>
            <a:r>
              <a:rPr lang="en-US" sz="2400" dirty="0">
                <a:solidFill>
                  <a:schemeClr val="tx1">
                    <a:lumMod val="50000"/>
                  </a:schemeClr>
                </a:solidFill>
                <a:latin typeface="Consolas" panose="020B0609020204030204" pitchFamily="49" charset="0"/>
              </a:rPr>
              <a:t>])</a:t>
            </a:r>
          </a:p>
        </p:txBody>
      </p:sp>
      <p:sp>
        <p:nvSpPr>
          <p:cNvPr id="3" name="Title 3">
            <a:extLst>
              <a:ext uri="{FF2B5EF4-FFF2-40B4-BE49-F238E27FC236}">
                <a16:creationId xmlns:a16="http://schemas.microsoft.com/office/drawing/2014/main" id="{57B3E7A6-44ED-ED7D-42C8-6166190C2678}"/>
              </a:ext>
            </a:extLst>
          </p:cNvPr>
          <p:cNvSpPr txBox="1">
            <a:spLocks/>
          </p:cNvSpPr>
          <p:nvPr/>
        </p:nvSpPr>
        <p:spPr>
          <a:xfrm>
            <a:off x="704850" y="582345"/>
            <a:ext cx="10782300"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400" dirty="0">
                <a:latin typeface="+mj-lt"/>
              </a:rPr>
              <a:t>ALIAS ET IMPORT PARTIEL</a:t>
            </a:r>
            <a:endParaRPr lang="fr-FR" sz="4800" dirty="0">
              <a:latin typeface="+mj-lt"/>
            </a:endParaRPr>
          </a:p>
        </p:txBody>
      </p:sp>
      <p:sp>
        <p:nvSpPr>
          <p:cNvPr id="1035" name="TextBox 1034">
            <a:extLst>
              <a:ext uri="{FF2B5EF4-FFF2-40B4-BE49-F238E27FC236}">
                <a16:creationId xmlns:a16="http://schemas.microsoft.com/office/drawing/2014/main" id="{C0D4A965-26DF-AFBF-AD73-03A6209F16E0}"/>
              </a:ext>
            </a:extLst>
          </p:cNvPr>
          <p:cNvSpPr txBox="1"/>
          <p:nvPr/>
        </p:nvSpPr>
        <p:spPr>
          <a:xfrm>
            <a:off x="4800600" y="1411480"/>
            <a:ext cx="3028950" cy="969496"/>
          </a:xfrm>
          <a:prstGeom prst="rect">
            <a:avLst/>
          </a:prstGeom>
          <a:noFill/>
        </p:spPr>
        <p:txBody>
          <a:bodyPr wrap="square" rtlCol="0">
            <a:spAutoFit/>
          </a:bodyPr>
          <a:lstStyle/>
          <a:p>
            <a:pPr algn="ctr">
              <a:spcAft>
                <a:spcPts val="600"/>
              </a:spcAft>
            </a:pPr>
            <a:r>
              <a:rPr lang="fr-FR" sz="1600" dirty="0">
                <a:latin typeface="Nunito Sans" pitchFamily="2" charset="0"/>
              </a:rPr>
              <a:t>Le mot-clé </a:t>
            </a:r>
            <a:r>
              <a:rPr lang="en-US" sz="1600" dirty="0">
                <a:solidFill>
                  <a:schemeClr val="accent1"/>
                </a:solidFill>
                <a:latin typeface="Consolas" panose="020B0609020204030204" pitchFamily="49" charset="0"/>
              </a:rPr>
              <a:t>as</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 d’indiquer un alias qui changera le préfixe de la dépendance à l’intérieur du fichier courant</a:t>
            </a:r>
          </a:p>
        </p:txBody>
      </p:sp>
      <p:sp>
        <p:nvSpPr>
          <p:cNvPr id="7" name="TextBox 6">
            <a:extLst>
              <a:ext uri="{FF2B5EF4-FFF2-40B4-BE49-F238E27FC236}">
                <a16:creationId xmlns:a16="http://schemas.microsoft.com/office/drawing/2014/main" id="{BB616341-7C70-72C0-321F-6A93A333B4E4}"/>
              </a:ext>
            </a:extLst>
          </p:cNvPr>
          <p:cNvSpPr txBox="1"/>
          <p:nvPr/>
        </p:nvSpPr>
        <p:spPr>
          <a:xfrm>
            <a:off x="4800600" y="5456320"/>
            <a:ext cx="3028950" cy="969496"/>
          </a:xfrm>
          <a:prstGeom prst="rect">
            <a:avLst/>
          </a:prstGeom>
          <a:noFill/>
        </p:spPr>
        <p:txBody>
          <a:bodyPr wrap="square" rtlCol="0">
            <a:spAutoFit/>
          </a:bodyPr>
          <a:lstStyle/>
          <a:p>
            <a:pPr algn="ctr">
              <a:spcAft>
                <a:spcPts val="600"/>
              </a:spcAft>
            </a:pPr>
            <a:r>
              <a:rPr lang="fr-FR" sz="1600" dirty="0">
                <a:latin typeface="Nunito Sans" pitchFamily="2" charset="0"/>
              </a:rPr>
              <a:t>La forme </a:t>
            </a:r>
            <a:r>
              <a:rPr lang="fr-FR" sz="1600" dirty="0" err="1">
                <a:solidFill>
                  <a:schemeClr val="accent1"/>
                </a:solidFill>
                <a:latin typeface="Consolas" panose="020B0609020204030204" pitchFamily="49" charset="0"/>
              </a:rPr>
              <a:t>from</a:t>
            </a:r>
            <a:r>
              <a:rPr lang="fr-FR" sz="1600" dirty="0">
                <a:solidFill>
                  <a:schemeClr val="tx1">
                    <a:lumMod val="50000"/>
                  </a:schemeClr>
                </a:solidFill>
                <a:latin typeface="Consolas" panose="020B0609020204030204" pitchFamily="49" charset="0"/>
              </a:rPr>
              <a:t> </a:t>
            </a:r>
            <a:r>
              <a:rPr lang="fr-FR" sz="1600" dirty="0">
                <a:solidFill>
                  <a:schemeClr val="accent2"/>
                </a:solidFill>
                <a:latin typeface="Consolas" panose="020B0609020204030204" pitchFamily="49" charset="0"/>
              </a:rPr>
              <a:t>…</a:t>
            </a:r>
            <a:r>
              <a:rPr lang="fr-FR" sz="1600" dirty="0">
                <a:solidFill>
                  <a:schemeClr val="tx1">
                    <a:lumMod val="50000"/>
                  </a:schemeClr>
                </a:solidFill>
                <a:latin typeface="Consolas" panose="020B0609020204030204" pitchFamily="49" charset="0"/>
              </a:rPr>
              <a:t> </a:t>
            </a:r>
            <a:r>
              <a:rPr lang="fr-FR" sz="1600" dirty="0">
                <a:solidFill>
                  <a:schemeClr val="accent1"/>
                </a:solidFill>
                <a:latin typeface="Consolas" panose="020B0609020204030204" pitchFamily="49" charset="0"/>
              </a:rPr>
              <a:t>import</a:t>
            </a:r>
            <a:r>
              <a:rPr lang="fr-FR" sz="1600" dirty="0">
                <a:solidFill>
                  <a:schemeClr val="tx1">
                    <a:lumMod val="50000"/>
                  </a:schemeClr>
                </a:solidFill>
                <a:latin typeface="Consolas" panose="020B0609020204030204" pitchFamily="49" charset="0"/>
              </a:rPr>
              <a:t> </a:t>
            </a:r>
            <a:r>
              <a:rPr lang="fr-FR" sz="1600" dirty="0">
                <a:solidFill>
                  <a:schemeClr val="accent2"/>
                </a:solidFill>
                <a:latin typeface="Consolas" panose="020B0609020204030204" pitchFamily="49" charset="0"/>
              </a:rPr>
              <a:t>…</a:t>
            </a:r>
          </a:p>
          <a:p>
            <a:pPr algn="ctr"/>
            <a:r>
              <a:rPr lang="fr-FR" sz="1200" dirty="0">
                <a:solidFill>
                  <a:schemeClr val="tx1">
                    <a:lumMod val="50000"/>
                  </a:schemeClr>
                </a:solidFill>
                <a:latin typeface="Nunito Sans Light" pitchFamily="2" charset="0"/>
              </a:rPr>
              <a:t>Permet d’importer une liste précise d’éléments d’une dépendance plutôt que l’entièreté et les utiliser sans préfixe</a:t>
            </a:r>
          </a:p>
        </p:txBody>
      </p:sp>
      <p:sp>
        <p:nvSpPr>
          <p:cNvPr id="9" name="TextBox 8">
            <a:extLst>
              <a:ext uri="{FF2B5EF4-FFF2-40B4-BE49-F238E27FC236}">
                <a16:creationId xmlns:a16="http://schemas.microsoft.com/office/drawing/2014/main" id="{817CC46C-F806-A2CD-7F08-86C7C5F74162}"/>
              </a:ext>
            </a:extLst>
          </p:cNvPr>
          <p:cNvSpPr txBox="1"/>
          <p:nvPr/>
        </p:nvSpPr>
        <p:spPr>
          <a:xfrm>
            <a:off x="2933700" y="3611371"/>
            <a:ext cx="6762750" cy="1569660"/>
          </a:xfrm>
          <a:prstGeom prst="rect">
            <a:avLst/>
          </a:prstGeom>
          <a:noFill/>
        </p:spPr>
        <p:txBody>
          <a:bodyPr wrap="square">
            <a:spAutoFit/>
          </a:bodyPr>
          <a:lstStyle/>
          <a:p>
            <a:pPr lvl="0">
              <a:defRPr/>
            </a:pPr>
            <a:r>
              <a:rPr kumimoji="0" lang="en-US" sz="2400" b="0" i="0" u="none" strike="noStrike" kern="1200" cap="none" spc="0" normalizeH="0" baseline="0" noProof="0" dirty="0">
                <a:ln>
                  <a:noFill/>
                </a:ln>
                <a:solidFill>
                  <a:schemeClr val="accent1"/>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chemeClr val="accent2"/>
                </a:solidFill>
                <a:effectLst/>
                <a:uLnTx/>
                <a:uFillTx/>
                <a:latin typeface="Consolas" panose="020B0609020204030204" pitchFamily="49" charset="0"/>
                <a:ea typeface="+mn-ea"/>
                <a:cs typeface="+mn-cs"/>
              </a:rPr>
              <a:t>outils_dessin</a:t>
            </a:r>
            <a:r>
              <a:rPr kumimoji="0" lang="en-US" sz="2400"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chemeClr val="accent1"/>
                </a:solidFill>
                <a:effectLst/>
                <a:uLnTx/>
                <a:uFillTx/>
                <a:latin typeface="Consolas" panose="020B0609020204030204" pitchFamily="49" charset="0"/>
                <a:ea typeface="+mn-ea"/>
                <a:cs typeface="+mn-cs"/>
              </a:rPr>
              <a:t>import</a:t>
            </a:r>
            <a:r>
              <a:rPr kumimoji="0" lang="en-US" sz="2400" b="0" i="0" u="none" strike="noStrike" kern="1200" cap="none" spc="0" normalizeH="0" baseline="0" noProof="0" dirty="0">
                <a:ln>
                  <a:noFill/>
                </a:ln>
                <a:solidFill>
                  <a:schemeClr val="tx1">
                    <a:lumMod val="50000"/>
                  </a:schemeClr>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chemeClr val="accent2"/>
                </a:solidFill>
                <a:effectLst/>
                <a:uLnTx/>
                <a:uFillTx/>
                <a:latin typeface="Consolas" panose="020B0609020204030204" pitchFamily="49" charset="0"/>
              </a:rPr>
              <a:t>dessinerTrait</a:t>
            </a:r>
            <a:endParaRPr kumimoji="0" lang="en-US" sz="2400" b="0" i="0" u="none" strike="noStrike" kern="1200" cap="none" spc="0" normalizeH="0" baseline="0" noProof="0" dirty="0">
              <a:ln>
                <a:noFill/>
              </a:ln>
              <a:solidFill>
                <a:schemeClr val="accent2"/>
              </a:solidFill>
              <a:effectLst/>
              <a:uLnTx/>
              <a:uFillTx/>
              <a:latin typeface="Consolas" panose="020B0609020204030204" pitchFamily="49" charset="0"/>
            </a:endParaRPr>
          </a:p>
          <a:p>
            <a:pPr lvl="0">
              <a:defRPr/>
            </a:pPr>
            <a:r>
              <a:rPr lang="en-US" sz="2400" dirty="0">
                <a:solidFill>
                  <a:schemeClr val="accent1"/>
                </a:solidFill>
                <a:latin typeface="Consolas" panose="020B0609020204030204" pitchFamily="49" charset="0"/>
              </a:rPr>
              <a:t>from</a:t>
            </a:r>
            <a:r>
              <a:rPr lang="en-US" sz="2400" dirty="0">
                <a:solidFill>
                  <a:schemeClr val="tx1">
                    <a:lumMod val="50000"/>
                  </a:schemeClr>
                </a:solidFill>
                <a:latin typeface="Consolas" panose="020B0609020204030204" pitchFamily="49" charset="0"/>
              </a:rPr>
              <a:t> </a:t>
            </a:r>
            <a:r>
              <a:rPr lang="en-US" sz="2400" dirty="0">
                <a:solidFill>
                  <a:schemeClr val="accent2"/>
                </a:solidFill>
                <a:latin typeface="Consolas" panose="020B0609020204030204" pitchFamily="49" charset="0"/>
              </a:rPr>
              <a:t>style</a:t>
            </a:r>
            <a:r>
              <a:rPr lang="en-US" sz="2400" dirty="0">
                <a:solidFill>
                  <a:schemeClr val="tx1">
                    <a:lumMod val="50000"/>
                  </a:schemeClr>
                </a:solidFill>
                <a:latin typeface="Consolas" panose="020B0609020204030204" pitchFamily="49" charset="0"/>
              </a:rPr>
              <a:t> </a:t>
            </a:r>
            <a:r>
              <a:rPr lang="en-US" sz="2400" dirty="0">
                <a:solidFill>
                  <a:schemeClr val="accent1"/>
                </a:solidFill>
                <a:latin typeface="Consolas" panose="020B0609020204030204" pitchFamily="49" charset="0"/>
              </a:rPr>
              <a:t>import</a:t>
            </a:r>
            <a:r>
              <a:rPr lang="en-US" sz="2400" dirty="0">
                <a:solidFill>
                  <a:schemeClr val="tx1">
                    <a:lumMod val="50000"/>
                  </a:schemeClr>
                </a:solidFill>
                <a:latin typeface="Consolas" panose="020B0609020204030204" pitchFamily="49" charset="0"/>
              </a:rPr>
              <a:t> </a:t>
            </a:r>
            <a:r>
              <a:rPr lang="en-US" sz="2400" dirty="0">
                <a:solidFill>
                  <a:schemeClr val="accent2"/>
                </a:solidFill>
                <a:latin typeface="Consolas" panose="020B0609020204030204" pitchFamily="49" charset="0"/>
              </a:rPr>
              <a:t>*</a:t>
            </a:r>
          </a:p>
          <a:p>
            <a:pPr lvl="0">
              <a:defRPr/>
            </a:pPr>
            <a:endParaRPr lang="en-US" sz="2400" dirty="0">
              <a:solidFill>
                <a:schemeClr val="accent2"/>
              </a:solidFill>
              <a:latin typeface="Consolas" panose="020B0609020204030204" pitchFamily="49" charset="0"/>
            </a:endParaRPr>
          </a:p>
          <a:p>
            <a:pPr lvl="0">
              <a:defRPr/>
            </a:pPr>
            <a:r>
              <a:rPr lang="en-US" sz="2400" dirty="0" err="1">
                <a:solidFill>
                  <a:schemeClr val="accent2"/>
                </a:solidFill>
                <a:latin typeface="Consolas" panose="020B0609020204030204" pitchFamily="49" charset="0"/>
              </a:rPr>
              <a:t>dessinerTrait</a:t>
            </a:r>
            <a:r>
              <a:rPr lang="en-US" sz="2400" dirty="0">
                <a:solidFill>
                  <a:schemeClr val="tx1">
                    <a:lumMod val="50000"/>
                  </a:schemeClr>
                </a:solidFill>
                <a:latin typeface="Consolas" panose="020B0609020204030204" pitchFamily="49" charset="0"/>
              </a:rPr>
              <a:t>([</a:t>
            </a:r>
            <a:r>
              <a:rPr lang="en-US" sz="2400" dirty="0">
                <a:solidFill>
                  <a:schemeClr val="accent4"/>
                </a:solidFill>
                <a:latin typeface="Consolas" panose="020B0609020204030204" pitchFamily="49" charset="0"/>
              </a:rPr>
              <a:t>3</a:t>
            </a:r>
            <a:r>
              <a:rPr lang="en-US" sz="2400" dirty="0">
                <a:solidFill>
                  <a:schemeClr val="tx1">
                    <a:lumMod val="50000"/>
                  </a:schemeClr>
                </a:solidFill>
                <a:latin typeface="Consolas" panose="020B0609020204030204" pitchFamily="49" charset="0"/>
              </a:rPr>
              <a:t>, </a:t>
            </a:r>
            <a:r>
              <a:rPr lang="en-US" sz="2400" dirty="0">
                <a:solidFill>
                  <a:schemeClr val="accent4"/>
                </a:solidFill>
                <a:latin typeface="Consolas" panose="020B0609020204030204" pitchFamily="49" charset="0"/>
              </a:rPr>
              <a:t>10</a:t>
            </a:r>
            <a:r>
              <a:rPr lang="en-US" sz="2400" dirty="0">
                <a:solidFill>
                  <a:schemeClr val="tx1">
                    <a:lumMod val="50000"/>
                  </a:schemeClr>
                </a:solidFill>
                <a:latin typeface="Consolas" panose="020B0609020204030204" pitchFamily="49" charset="0"/>
              </a:rPr>
              <a:t>], [</a:t>
            </a:r>
            <a:r>
              <a:rPr lang="en-US" sz="2400" dirty="0">
                <a:solidFill>
                  <a:schemeClr val="accent4"/>
                </a:solidFill>
                <a:latin typeface="Consolas" panose="020B0609020204030204" pitchFamily="49" charset="0"/>
              </a:rPr>
              <a:t>10</a:t>
            </a:r>
            <a:r>
              <a:rPr lang="en-US" sz="2400" dirty="0">
                <a:solidFill>
                  <a:schemeClr val="tx1">
                    <a:lumMod val="50000"/>
                  </a:schemeClr>
                </a:solidFill>
                <a:latin typeface="Consolas" panose="020B0609020204030204" pitchFamily="49" charset="0"/>
              </a:rPr>
              <a:t>, </a:t>
            </a:r>
            <a:r>
              <a:rPr lang="en-US" sz="2400" dirty="0">
                <a:solidFill>
                  <a:schemeClr val="accent4"/>
                </a:solidFill>
                <a:latin typeface="Consolas" panose="020B0609020204030204" pitchFamily="49" charset="0"/>
              </a:rPr>
              <a:t>10</a:t>
            </a:r>
            <a:r>
              <a:rPr lang="en-US" sz="2400" dirty="0">
                <a:solidFill>
                  <a:schemeClr val="tx1">
                    <a:lumMod val="50000"/>
                  </a:schemeClr>
                </a:solidFill>
                <a:latin typeface="Consolas" panose="020B0609020204030204" pitchFamily="49" charset="0"/>
              </a:rPr>
              <a:t>])</a:t>
            </a:r>
          </a:p>
        </p:txBody>
      </p:sp>
      <p:sp>
        <p:nvSpPr>
          <p:cNvPr id="4" name="TextBox 3">
            <a:extLst>
              <a:ext uri="{FF2B5EF4-FFF2-40B4-BE49-F238E27FC236}">
                <a16:creationId xmlns:a16="http://schemas.microsoft.com/office/drawing/2014/main" id="{C5F5B015-56B3-EED0-D514-F0480BF2E789}"/>
              </a:ext>
            </a:extLst>
          </p:cNvPr>
          <p:cNvSpPr txBox="1"/>
          <p:nvPr/>
        </p:nvSpPr>
        <p:spPr>
          <a:xfrm>
            <a:off x="628650" y="4003786"/>
            <a:ext cx="2019300" cy="784830"/>
          </a:xfrm>
          <a:prstGeom prst="rect">
            <a:avLst/>
          </a:prstGeom>
          <a:noFill/>
        </p:spPr>
        <p:txBody>
          <a:bodyPr wrap="square" rtlCol="0">
            <a:spAutoFit/>
          </a:bodyPr>
          <a:lstStyle/>
          <a:p>
            <a:pPr algn="ctr">
              <a:spcAft>
                <a:spcPts val="600"/>
              </a:spcAft>
            </a:pPr>
            <a:r>
              <a:rPr lang="fr-FR" sz="1600" dirty="0">
                <a:latin typeface="Nunito Sans" pitchFamily="2" charset="0"/>
              </a:rPr>
              <a:t>Le « </a:t>
            </a:r>
            <a:r>
              <a:rPr lang="fr-FR" sz="1600" dirty="0" err="1">
                <a:latin typeface="Nunito Sans" pitchFamily="2" charset="0"/>
              </a:rPr>
              <a:t>wildcard</a:t>
            </a:r>
            <a:r>
              <a:rPr lang="fr-FR" sz="1600" dirty="0">
                <a:latin typeface="Nunito Sans" pitchFamily="2" charset="0"/>
              </a:rPr>
              <a:t> » </a:t>
            </a:r>
            <a:r>
              <a:rPr lang="en-US" sz="1600" dirty="0">
                <a:solidFill>
                  <a:schemeClr val="accent2"/>
                </a:solidFill>
                <a:latin typeface="Consolas" panose="020B0609020204030204" pitchFamily="49" charset="0"/>
              </a:rPr>
              <a:t>*</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Importe tous les éléments de la dépendance</a:t>
            </a:r>
          </a:p>
        </p:txBody>
      </p:sp>
    </p:spTree>
    <p:extLst>
      <p:ext uri="{BB962C8B-B14F-4D97-AF65-F5344CB8AC3E}">
        <p14:creationId xmlns:p14="http://schemas.microsoft.com/office/powerpoint/2010/main" val="415227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35" grpId="0"/>
      <p:bldP spid="7" grpId="0"/>
      <p:bldP spid="9" grpId="0"/>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FFFB81-5062-9A16-36C4-C6B058DDB216}"/>
              </a:ext>
            </a:extLst>
          </p:cNvPr>
          <p:cNvSpPr>
            <a:spLocks noGrp="1"/>
          </p:cNvSpPr>
          <p:nvPr>
            <p:ph type="sldNum" sz="quarter" idx="11"/>
          </p:nvPr>
        </p:nvSpPr>
        <p:spPr/>
        <p:txBody>
          <a:bodyPr/>
          <a:lstStyle/>
          <a:p>
            <a:fld id="{52F3A71C-A943-4884-923F-65D9756AB03E}" type="slidenum">
              <a:rPr lang="en-US" smtClean="0"/>
              <a:pPr/>
              <a:t>61</a:t>
            </a:fld>
            <a:endParaRPr lang="en-US" dirty="0"/>
          </a:p>
        </p:txBody>
      </p:sp>
      <p:sp>
        <p:nvSpPr>
          <p:cNvPr id="3" name="Text Placeholder 2">
            <a:extLst>
              <a:ext uri="{FF2B5EF4-FFF2-40B4-BE49-F238E27FC236}">
                <a16:creationId xmlns:a16="http://schemas.microsoft.com/office/drawing/2014/main" id="{9937D4E7-1B37-1862-5B5A-0A4F573EBADF}"/>
              </a:ext>
            </a:extLst>
          </p:cNvPr>
          <p:cNvSpPr>
            <a:spLocks noGrp="1"/>
          </p:cNvSpPr>
          <p:nvPr>
            <p:ph type="body" sz="quarter" idx="12"/>
          </p:nvPr>
        </p:nvSpPr>
        <p:spPr/>
        <p:txBody>
          <a:bodyPr/>
          <a:lstStyle/>
          <a:p>
            <a:r>
              <a:rPr lang="en-US" dirty="0"/>
              <a:t>TP10</a:t>
            </a:r>
          </a:p>
        </p:txBody>
      </p:sp>
      <p:sp>
        <p:nvSpPr>
          <p:cNvPr id="4" name="Text Placeholder 3">
            <a:extLst>
              <a:ext uri="{FF2B5EF4-FFF2-40B4-BE49-F238E27FC236}">
                <a16:creationId xmlns:a16="http://schemas.microsoft.com/office/drawing/2014/main" id="{9D93E5F6-E7B4-6CAC-C998-58A51024BA1F}"/>
              </a:ext>
            </a:extLst>
          </p:cNvPr>
          <p:cNvSpPr>
            <a:spLocks noGrp="1"/>
          </p:cNvSpPr>
          <p:nvPr>
            <p:ph type="body" sz="quarter" idx="13"/>
          </p:nvPr>
        </p:nvSpPr>
        <p:spPr/>
        <p:txBody>
          <a:bodyPr/>
          <a:lstStyle/>
          <a:p>
            <a:r>
              <a:rPr lang="en-US" dirty="0"/>
              <a:t>10 minutes</a:t>
            </a:r>
          </a:p>
        </p:txBody>
      </p:sp>
      <p:sp>
        <p:nvSpPr>
          <p:cNvPr id="5" name="Text Placeholder 4">
            <a:extLst>
              <a:ext uri="{FF2B5EF4-FFF2-40B4-BE49-F238E27FC236}">
                <a16:creationId xmlns:a16="http://schemas.microsoft.com/office/drawing/2014/main" id="{1DC7A34E-CCFB-63E4-AC65-63FBD7F6EC0B}"/>
              </a:ext>
            </a:extLst>
          </p:cNvPr>
          <p:cNvSpPr>
            <a:spLocks noGrp="1"/>
          </p:cNvSpPr>
          <p:nvPr>
            <p:ph type="body" sz="quarter" idx="14"/>
          </p:nvPr>
        </p:nvSpPr>
        <p:spPr>
          <a:xfrm rot="1535881">
            <a:off x="1794676" y="926985"/>
            <a:ext cx="1679970" cy="812057"/>
          </a:xfrm>
        </p:spPr>
        <p:txBody>
          <a:bodyPr/>
          <a:lstStyle/>
          <a:p>
            <a:r>
              <a:rPr lang="fr-FR" dirty="0"/>
              <a:t>Recherche de texte</a:t>
            </a:r>
          </a:p>
        </p:txBody>
      </p:sp>
      <p:sp>
        <p:nvSpPr>
          <p:cNvPr id="6" name="Text Placeholder 5">
            <a:extLst>
              <a:ext uri="{FF2B5EF4-FFF2-40B4-BE49-F238E27FC236}">
                <a16:creationId xmlns:a16="http://schemas.microsoft.com/office/drawing/2014/main" id="{F51CB580-5041-6C8C-C3D9-006457BAD0BC}"/>
              </a:ext>
            </a:extLst>
          </p:cNvPr>
          <p:cNvSpPr>
            <a:spLocks noGrp="1"/>
          </p:cNvSpPr>
          <p:nvPr>
            <p:ph type="body" sz="quarter" idx="16"/>
          </p:nvPr>
        </p:nvSpPr>
        <p:spPr>
          <a:xfrm>
            <a:off x="5486401" y="619165"/>
            <a:ext cx="5886450" cy="5522913"/>
          </a:xfrm>
        </p:spPr>
        <p:txBody>
          <a:bodyPr/>
          <a:lstStyle/>
          <a:p>
            <a:r>
              <a:rPr lang="fr-FR" dirty="0"/>
              <a:t>Créez deux fichiers : </a:t>
            </a:r>
            <a:r>
              <a:rPr lang="fr-FR" dirty="0">
                <a:latin typeface="Consolas" panose="020B0609020204030204" pitchFamily="49" charset="0"/>
              </a:rPr>
              <a:t>search.py</a:t>
            </a:r>
            <a:r>
              <a:rPr lang="fr-FR" dirty="0"/>
              <a:t> et </a:t>
            </a:r>
            <a:r>
              <a:rPr lang="fr-FR" dirty="0">
                <a:latin typeface="Consolas" panose="020B0609020204030204" pitchFamily="49" charset="0"/>
              </a:rPr>
              <a:t>main.py</a:t>
            </a:r>
          </a:p>
          <a:p>
            <a:r>
              <a:rPr lang="fr-FR" dirty="0"/>
              <a:t>Dans </a:t>
            </a:r>
            <a:r>
              <a:rPr lang="fr-FR" dirty="0">
                <a:latin typeface="Consolas" panose="020B0609020204030204" pitchFamily="49" charset="0"/>
              </a:rPr>
              <a:t>search.py</a:t>
            </a:r>
            <a:r>
              <a:rPr lang="fr-FR" dirty="0"/>
              <a:t> créez deux fonctions, </a:t>
            </a:r>
            <a:r>
              <a:rPr lang="fr-FR" dirty="0" err="1">
                <a:latin typeface="Consolas" panose="020B0609020204030204" pitchFamily="49" charset="0"/>
              </a:rPr>
              <a:t>contientMot</a:t>
            </a:r>
            <a:r>
              <a:rPr lang="fr-FR" dirty="0">
                <a:latin typeface="Consolas" panose="020B0609020204030204" pitchFamily="49" charset="0"/>
              </a:rPr>
              <a:t>(texte, mot)</a:t>
            </a:r>
            <a:r>
              <a:rPr lang="fr-FR" dirty="0"/>
              <a:t> et </a:t>
            </a:r>
            <a:r>
              <a:rPr lang="fr-FR" dirty="0" err="1">
                <a:latin typeface="Consolas" panose="020B0609020204030204" pitchFamily="49" charset="0"/>
              </a:rPr>
              <a:t>compterOccurrences</a:t>
            </a:r>
            <a:r>
              <a:rPr lang="fr-FR" dirty="0">
                <a:latin typeface="Consolas" panose="020B0609020204030204" pitchFamily="49" charset="0"/>
              </a:rPr>
              <a:t>(texte, mot)</a:t>
            </a:r>
          </a:p>
          <a:p>
            <a:pPr lvl="1">
              <a:spcBef>
                <a:spcPts val="0"/>
              </a:spcBef>
              <a:spcAft>
                <a:spcPts val="600"/>
              </a:spcAft>
            </a:pPr>
            <a:r>
              <a:rPr lang="fr-FR" sz="1200" dirty="0">
                <a:latin typeface="Nunito Sans Light" pitchFamily="2" charset="0"/>
              </a:rPr>
              <a:t>Utilisez la fonction </a:t>
            </a:r>
            <a:r>
              <a:rPr lang="en-US" sz="1200" dirty="0" err="1">
                <a:latin typeface="Consolas" panose="020B0609020204030204" pitchFamily="49" charset="0"/>
              </a:rPr>
              <a:t>texte.split</a:t>
            </a:r>
            <a:r>
              <a:rPr lang="en-US" sz="1200" dirty="0">
                <a:latin typeface="Consolas" panose="020B0609020204030204" pitchFamily="49" charset="0"/>
              </a:rPr>
              <a:t>(" ")</a:t>
            </a:r>
            <a:r>
              <a:rPr lang="fr-FR" sz="1200" dirty="0">
                <a:latin typeface="Nunito Sans Light" pitchFamily="2" charset="0"/>
              </a:rPr>
              <a:t> pour transformer votre texte en liste de mots</a:t>
            </a:r>
          </a:p>
          <a:p>
            <a:r>
              <a:rPr lang="fr-FR" dirty="0"/>
              <a:t>La fonction </a:t>
            </a:r>
            <a:r>
              <a:rPr lang="fr-FR" dirty="0" err="1">
                <a:latin typeface="Consolas" panose="020B0609020204030204" pitchFamily="49" charset="0"/>
              </a:rPr>
              <a:t>contientMot</a:t>
            </a:r>
            <a:r>
              <a:rPr lang="fr-FR" dirty="0">
                <a:latin typeface="Consolas" panose="020B0609020204030204" pitchFamily="49" charset="0"/>
              </a:rPr>
              <a:t>(texte, mot)</a:t>
            </a:r>
            <a:r>
              <a:rPr lang="fr-FR" dirty="0"/>
              <a:t> retourne </a:t>
            </a:r>
            <a:r>
              <a:rPr lang="fr-FR" dirty="0" err="1">
                <a:latin typeface="Consolas" panose="020B0609020204030204" pitchFamily="49" charset="0"/>
              </a:rPr>
              <a:t>True</a:t>
            </a:r>
            <a:r>
              <a:rPr lang="fr-FR" dirty="0"/>
              <a:t> si le texte contient le mot donné, sinon </a:t>
            </a:r>
            <a:r>
              <a:rPr lang="fr-FR" dirty="0">
                <a:latin typeface="Consolas" panose="020B0609020204030204" pitchFamily="49" charset="0"/>
              </a:rPr>
              <a:t>False</a:t>
            </a:r>
            <a:endParaRPr lang="fr-FR" dirty="0"/>
          </a:p>
          <a:p>
            <a:r>
              <a:rPr lang="fr-FR" dirty="0"/>
              <a:t>La fonction </a:t>
            </a:r>
            <a:r>
              <a:rPr lang="fr-FR" dirty="0" err="1">
                <a:latin typeface="Consolas" panose="020B0609020204030204" pitchFamily="49" charset="0"/>
              </a:rPr>
              <a:t>compterOccurrences</a:t>
            </a:r>
            <a:r>
              <a:rPr lang="fr-FR" dirty="0">
                <a:latin typeface="Consolas" panose="020B0609020204030204" pitchFamily="49" charset="0"/>
              </a:rPr>
              <a:t>(texte, mot)</a:t>
            </a:r>
            <a:r>
              <a:rPr lang="fr-FR" dirty="0"/>
              <a:t> compte combien de fois que le mot est trouvé</a:t>
            </a:r>
          </a:p>
          <a:p>
            <a:r>
              <a:rPr lang="fr-FR" dirty="0"/>
              <a:t>Dans </a:t>
            </a:r>
            <a:r>
              <a:rPr lang="fr-FR" dirty="0">
                <a:latin typeface="Consolas" panose="020B0609020204030204" pitchFamily="49" charset="0"/>
              </a:rPr>
              <a:t>main.py</a:t>
            </a:r>
            <a:r>
              <a:rPr lang="fr-FR" dirty="0"/>
              <a:t>, demandez à l’utilisateur de saisir un texte, puis un mot à chercher</a:t>
            </a:r>
          </a:p>
          <a:p>
            <a:r>
              <a:rPr lang="fr-FR" dirty="0"/>
              <a:t>Importez les fonctions et affichez leur résultats selon les informations données</a:t>
            </a:r>
          </a:p>
        </p:txBody>
      </p:sp>
      <p:pic>
        <p:nvPicPr>
          <p:cNvPr id="3074" name="Picture 2">
            <a:extLst>
              <a:ext uri="{FF2B5EF4-FFF2-40B4-BE49-F238E27FC236}">
                <a16:creationId xmlns:a16="http://schemas.microsoft.com/office/drawing/2014/main" id="{CB56BE1C-6ED1-0078-6BFA-F80CC9608F3C}"/>
              </a:ext>
            </a:extLst>
          </p:cNvPr>
          <p:cNvPicPr>
            <a:picLocks noGrp="1" noChangeAspect="1" noChangeArrowheads="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80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IMPORT RELATIF : SOUS-DOSSIERS</a:t>
            </a:r>
            <a:endParaRPr lang="en-US" dirty="0"/>
          </a:p>
        </p:txBody>
      </p:sp>
      <p:sp>
        <p:nvSpPr>
          <p:cNvPr id="4" name="TextBox 3">
            <a:extLst>
              <a:ext uri="{FF2B5EF4-FFF2-40B4-BE49-F238E27FC236}">
                <a16:creationId xmlns:a16="http://schemas.microsoft.com/office/drawing/2014/main" id="{5109977C-424A-099C-961F-B771F20057BA}"/>
              </a:ext>
            </a:extLst>
          </p:cNvPr>
          <p:cNvSpPr txBox="1"/>
          <p:nvPr/>
        </p:nvSpPr>
        <p:spPr>
          <a:xfrm>
            <a:off x="869004" y="2598003"/>
            <a:ext cx="7273814" cy="830997"/>
          </a:xfrm>
          <a:prstGeom prst="rect">
            <a:avLst/>
          </a:prstGeom>
          <a:noFill/>
        </p:spPr>
        <p:txBody>
          <a:bodyPr wrap="square">
            <a:spAutoFit/>
          </a:bodyPr>
          <a:lstStyle/>
          <a:p>
            <a:r>
              <a:rPr lang="fr-FR" sz="2400" dirty="0">
                <a:solidFill>
                  <a:schemeClr val="accent1"/>
                </a:solidFill>
                <a:latin typeface="Consolas" panose="020B0609020204030204" pitchFamily="49" charset="0"/>
              </a:rPr>
              <a:t>import</a:t>
            </a:r>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outils</a:t>
            </a:r>
            <a:r>
              <a:rPr lang="fr-FR" sz="2400" dirty="0" err="1">
                <a:solidFill>
                  <a:schemeClr val="tx1">
                    <a:lumMod val="50000"/>
                  </a:schemeClr>
                </a:solidFill>
                <a:latin typeface="Consolas" panose="020B0609020204030204" pitchFamily="49" charset="0"/>
              </a:rPr>
              <a:t>.</a:t>
            </a:r>
            <a:r>
              <a:rPr lang="fr-FR" sz="2400" dirty="0" err="1">
                <a:solidFill>
                  <a:schemeClr val="accent2"/>
                </a:solidFill>
                <a:latin typeface="Consolas" panose="020B0609020204030204" pitchFamily="49" charset="0"/>
              </a:rPr>
              <a:t>dessin</a:t>
            </a:r>
            <a:endParaRPr lang="fr-FR" sz="2400" dirty="0">
              <a:solidFill>
                <a:schemeClr val="accent2"/>
              </a:solidFill>
              <a:latin typeface="Consolas" panose="020B0609020204030204" pitchFamily="49" charset="0"/>
            </a:endParaRPr>
          </a:p>
          <a:p>
            <a:r>
              <a:rPr lang="fr-FR" sz="2400" dirty="0">
                <a:solidFill>
                  <a:schemeClr val="accent1"/>
                </a:solidFill>
                <a:latin typeface="Consolas" panose="020B0609020204030204" pitchFamily="49" charset="0"/>
              </a:rPr>
              <a:t>import</a:t>
            </a:r>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outils</a:t>
            </a:r>
            <a:r>
              <a:rPr lang="fr-FR" sz="2400" dirty="0" err="1">
                <a:solidFill>
                  <a:schemeClr val="tx1">
                    <a:lumMod val="50000"/>
                  </a:schemeClr>
                </a:solidFill>
                <a:latin typeface="Consolas" panose="020B0609020204030204" pitchFamily="49" charset="0"/>
              </a:rPr>
              <a:t>.</a:t>
            </a:r>
            <a:r>
              <a:rPr lang="fr-FR" sz="2400" dirty="0" err="1">
                <a:solidFill>
                  <a:schemeClr val="accent2"/>
                </a:solidFill>
                <a:latin typeface="Consolas" panose="020B0609020204030204" pitchFamily="49" charset="0"/>
              </a:rPr>
              <a:t>style</a:t>
            </a:r>
            <a:r>
              <a:rPr lang="fr-FR" sz="2400" dirty="0">
                <a:solidFill>
                  <a:schemeClr val="tx1">
                    <a:lumMod val="50000"/>
                  </a:schemeClr>
                </a:solidFill>
                <a:latin typeface="Consolas" panose="020B0609020204030204" pitchFamily="49" charset="0"/>
              </a:rPr>
              <a:t> </a:t>
            </a:r>
            <a:r>
              <a:rPr lang="fr-FR" sz="2400" dirty="0">
                <a:solidFill>
                  <a:schemeClr val="accent1"/>
                </a:solidFill>
                <a:latin typeface="Consolas" panose="020B0609020204030204" pitchFamily="49" charset="0"/>
              </a:rPr>
              <a:t>as</a:t>
            </a:r>
            <a:r>
              <a:rPr lang="fr-FR" sz="2400" dirty="0">
                <a:solidFill>
                  <a:schemeClr val="tx1">
                    <a:lumMod val="50000"/>
                  </a:schemeClr>
                </a:solidFill>
                <a:latin typeface="Consolas" panose="020B0609020204030204" pitchFamily="49" charset="0"/>
              </a:rPr>
              <a:t> </a:t>
            </a:r>
            <a:r>
              <a:rPr lang="fr-FR" sz="2400" dirty="0">
                <a:solidFill>
                  <a:schemeClr val="accent2"/>
                </a:solidFill>
                <a:latin typeface="Consolas" panose="020B0609020204030204" pitchFamily="49" charset="0"/>
              </a:rPr>
              <a:t>art</a:t>
            </a:r>
          </a:p>
        </p:txBody>
      </p:sp>
      <p:sp>
        <p:nvSpPr>
          <p:cNvPr id="7" name="TextBox 6">
            <a:extLst>
              <a:ext uri="{FF2B5EF4-FFF2-40B4-BE49-F238E27FC236}">
                <a16:creationId xmlns:a16="http://schemas.microsoft.com/office/drawing/2014/main" id="{AD44160A-D3EE-69B6-03F0-8ED4FDB5A02A}"/>
              </a:ext>
            </a:extLst>
          </p:cNvPr>
          <p:cNvSpPr txBox="1"/>
          <p:nvPr/>
        </p:nvSpPr>
        <p:spPr>
          <a:xfrm>
            <a:off x="869003" y="3696474"/>
            <a:ext cx="7273815" cy="1569660"/>
          </a:xfrm>
          <a:prstGeom prst="rect">
            <a:avLst/>
          </a:prstGeom>
          <a:noFill/>
        </p:spPr>
        <p:txBody>
          <a:bodyPr wrap="square">
            <a:spAutoFit/>
          </a:bodyPr>
          <a:lstStyle/>
          <a:p>
            <a:pPr>
              <a:defRPr/>
            </a:pPr>
            <a:r>
              <a:rPr lang="fr-FR" sz="2400" dirty="0">
                <a:solidFill>
                  <a:schemeClr val="accent3"/>
                </a:solidFill>
                <a:latin typeface="Consolas" panose="020B0609020204030204" pitchFamily="49" charset="0"/>
              </a:rPr>
              <a:t>A</a:t>
            </a:r>
            <a:r>
              <a:rPr lang="fr-FR" sz="2400" dirty="0">
                <a:solidFill>
                  <a:schemeClr val="tx1">
                    <a:lumMod val="50000"/>
                  </a:schemeClr>
                </a:solidFill>
                <a:latin typeface="Consolas" panose="020B0609020204030204" pitchFamily="49" charset="0"/>
              </a:rPr>
              <a:t> = </a:t>
            </a:r>
            <a:r>
              <a:rPr lang="en-US" sz="2400" dirty="0">
                <a:solidFill>
                  <a:schemeClr val="tx1">
                    <a:lumMod val="50000"/>
                  </a:schemeClr>
                </a:solidFill>
                <a:latin typeface="Consolas" panose="020B0609020204030204" pitchFamily="49" charset="0"/>
              </a:rPr>
              <a:t>[</a:t>
            </a:r>
            <a:r>
              <a:rPr lang="en-US" sz="2400" dirty="0">
                <a:solidFill>
                  <a:schemeClr val="accent4"/>
                </a:solidFill>
                <a:latin typeface="Consolas" panose="020B0609020204030204" pitchFamily="49" charset="0"/>
              </a:rPr>
              <a:t>3</a:t>
            </a:r>
            <a:r>
              <a:rPr lang="en-US" sz="2400" dirty="0">
                <a:solidFill>
                  <a:schemeClr val="tx1">
                    <a:lumMod val="50000"/>
                  </a:schemeClr>
                </a:solidFill>
                <a:latin typeface="Consolas" panose="020B0609020204030204" pitchFamily="49" charset="0"/>
              </a:rPr>
              <a:t>, </a:t>
            </a:r>
            <a:r>
              <a:rPr lang="en-US" sz="2400" dirty="0">
                <a:solidFill>
                  <a:schemeClr val="accent4"/>
                </a:solidFill>
                <a:latin typeface="Consolas" panose="020B0609020204030204" pitchFamily="49" charset="0"/>
              </a:rPr>
              <a:t>10</a:t>
            </a:r>
            <a:r>
              <a:rPr lang="en-US" sz="2400" dirty="0">
                <a:solidFill>
                  <a:schemeClr val="tx1">
                    <a:lumMod val="50000"/>
                  </a:schemeClr>
                </a:solidFill>
                <a:latin typeface="Consolas" panose="020B0609020204030204" pitchFamily="49" charset="0"/>
              </a:rPr>
              <a:t>]</a:t>
            </a:r>
          </a:p>
          <a:p>
            <a:pPr>
              <a:defRPr/>
            </a:pPr>
            <a:r>
              <a:rPr lang="en-US" sz="2400" dirty="0">
                <a:solidFill>
                  <a:schemeClr val="accent3"/>
                </a:solidFill>
                <a:latin typeface="Consolas" panose="020B0609020204030204" pitchFamily="49" charset="0"/>
              </a:rPr>
              <a:t>B</a:t>
            </a:r>
            <a:r>
              <a:rPr lang="en-US" sz="2400" dirty="0">
                <a:solidFill>
                  <a:schemeClr val="tx1">
                    <a:lumMod val="50000"/>
                  </a:schemeClr>
                </a:solidFill>
                <a:latin typeface="Consolas" panose="020B0609020204030204" pitchFamily="49" charset="0"/>
              </a:rPr>
              <a:t> = [</a:t>
            </a:r>
            <a:r>
              <a:rPr lang="en-US" sz="2400" dirty="0">
                <a:solidFill>
                  <a:schemeClr val="accent4"/>
                </a:solidFill>
                <a:latin typeface="Consolas" panose="020B0609020204030204" pitchFamily="49" charset="0"/>
              </a:rPr>
              <a:t>10</a:t>
            </a:r>
            <a:r>
              <a:rPr lang="en-US" sz="2400" dirty="0">
                <a:solidFill>
                  <a:schemeClr val="tx1">
                    <a:lumMod val="50000"/>
                  </a:schemeClr>
                </a:solidFill>
                <a:latin typeface="Consolas" panose="020B0609020204030204" pitchFamily="49" charset="0"/>
              </a:rPr>
              <a:t>, </a:t>
            </a:r>
            <a:r>
              <a:rPr lang="en-US" sz="2400" dirty="0">
                <a:solidFill>
                  <a:schemeClr val="accent4"/>
                </a:solidFill>
                <a:latin typeface="Consolas" panose="020B0609020204030204" pitchFamily="49" charset="0"/>
              </a:rPr>
              <a:t>10</a:t>
            </a:r>
            <a:r>
              <a:rPr lang="en-US" sz="2400" dirty="0">
                <a:solidFill>
                  <a:schemeClr val="tx1">
                    <a:lumMod val="50000"/>
                  </a:schemeClr>
                </a:solidFill>
                <a:latin typeface="Consolas" panose="020B0609020204030204" pitchFamily="49" charset="0"/>
              </a:rPr>
              <a:t>]</a:t>
            </a:r>
          </a:p>
          <a:p>
            <a:pPr>
              <a:defRPr/>
            </a:pPr>
            <a:r>
              <a:rPr lang="en-US" sz="2400" dirty="0">
                <a:solidFill>
                  <a:schemeClr val="accent3"/>
                </a:solidFill>
                <a:latin typeface="Consolas" panose="020B0609020204030204" pitchFamily="49" charset="0"/>
              </a:rPr>
              <a:t>couleur</a:t>
            </a:r>
            <a:r>
              <a:rPr lang="en-US" sz="2400" dirty="0">
                <a:solidFill>
                  <a:schemeClr val="tx1">
                    <a:lumMod val="50000"/>
                  </a:schemeClr>
                </a:solidFill>
                <a:latin typeface="Consolas" panose="020B0609020204030204" pitchFamily="49" charset="0"/>
              </a:rPr>
              <a:t> = </a:t>
            </a:r>
            <a:r>
              <a:rPr lang="en-US" sz="2400" dirty="0" err="1">
                <a:solidFill>
                  <a:schemeClr val="accent2"/>
                </a:solidFill>
                <a:latin typeface="Consolas" panose="020B0609020204030204" pitchFamily="49" charset="0"/>
              </a:rPr>
              <a:t>art</a:t>
            </a:r>
            <a:r>
              <a:rPr lang="en-US" sz="2400" dirty="0" err="1">
                <a:solidFill>
                  <a:schemeClr val="tx1">
                    <a:lumMod val="50000"/>
                  </a:schemeClr>
                </a:solidFill>
                <a:latin typeface="Consolas" panose="020B0609020204030204" pitchFamily="49" charset="0"/>
              </a:rPr>
              <a:t>.</a:t>
            </a:r>
            <a:r>
              <a:rPr lang="en-US" sz="2400" dirty="0" err="1">
                <a:solidFill>
                  <a:schemeClr val="accent3"/>
                </a:solidFill>
                <a:latin typeface="Consolas" panose="020B0609020204030204" pitchFamily="49" charset="0"/>
              </a:rPr>
              <a:t>couleurs</a:t>
            </a:r>
            <a:r>
              <a:rPr lang="en-US" sz="2400" dirty="0">
                <a:solidFill>
                  <a:schemeClr val="tx1">
                    <a:lumMod val="50000"/>
                  </a:schemeClr>
                </a:solidFill>
                <a:latin typeface="Consolas" panose="020B0609020204030204" pitchFamily="49" charset="0"/>
              </a:rPr>
              <a:t>[</a:t>
            </a:r>
            <a:r>
              <a:rPr lang="en-US" sz="2400" dirty="0">
                <a:solidFill>
                  <a:schemeClr val="accent5"/>
                </a:solidFill>
                <a:latin typeface="Consolas" panose="020B0609020204030204" pitchFamily="49" charset="0"/>
              </a:rPr>
              <a:t>"vert"</a:t>
            </a:r>
            <a:r>
              <a:rPr lang="en-US" sz="2400" dirty="0">
                <a:solidFill>
                  <a:schemeClr val="tx1">
                    <a:lumMod val="50000"/>
                  </a:schemeClr>
                </a:solidFill>
                <a:latin typeface="Consolas" panose="020B0609020204030204" pitchFamily="49" charset="0"/>
              </a:rPr>
              <a:t>]</a:t>
            </a:r>
            <a:endParaRPr lang="fr-FR" sz="2400" dirty="0">
              <a:solidFill>
                <a:schemeClr val="tx1">
                  <a:lumMod val="50000"/>
                </a:schemeClr>
              </a:solidFill>
              <a:latin typeface="Consolas" panose="020B0609020204030204" pitchFamily="49" charset="0"/>
            </a:endParaRPr>
          </a:p>
          <a:p>
            <a:pPr>
              <a:defRPr/>
            </a:pPr>
            <a:r>
              <a:rPr lang="fr-FR" sz="2400" dirty="0" err="1">
                <a:solidFill>
                  <a:schemeClr val="accent2"/>
                </a:solidFill>
                <a:latin typeface="Consolas" panose="020B0609020204030204" pitchFamily="49" charset="0"/>
              </a:rPr>
              <a:t>outils</a:t>
            </a:r>
            <a:r>
              <a:rPr lang="fr-FR" sz="2400" dirty="0" err="1">
                <a:solidFill>
                  <a:schemeClr val="tx1">
                    <a:lumMod val="50000"/>
                  </a:schemeClr>
                </a:solidFill>
                <a:latin typeface="Consolas" panose="020B0609020204030204" pitchFamily="49" charset="0"/>
              </a:rPr>
              <a:t>.</a:t>
            </a:r>
            <a:r>
              <a:rPr lang="fr-FR" sz="2400" dirty="0" err="1">
                <a:solidFill>
                  <a:schemeClr val="accent2"/>
                </a:solidFill>
                <a:latin typeface="Consolas" panose="020B0609020204030204" pitchFamily="49" charset="0"/>
              </a:rPr>
              <a:t>dessin</a:t>
            </a:r>
            <a:r>
              <a:rPr lang="en-US" sz="2400" dirty="0">
                <a:solidFill>
                  <a:schemeClr val="tx1">
                    <a:lumMod val="50000"/>
                  </a:schemeClr>
                </a:solidFill>
                <a:latin typeface="Consolas" panose="020B0609020204030204" pitchFamily="49" charset="0"/>
              </a:rPr>
              <a:t>.</a:t>
            </a:r>
            <a:r>
              <a:rPr lang="en-US" sz="2400" dirty="0" err="1">
                <a:solidFill>
                  <a:schemeClr val="accent2"/>
                </a:solidFill>
                <a:latin typeface="Consolas" panose="020B0609020204030204" pitchFamily="49" charset="0"/>
              </a:rPr>
              <a:t>dessinerTrait</a:t>
            </a:r>
            <a:r>
              <a:rPr lang="en-US" sz="2400" dirty="0">
                <a:solidFill>
                  <a:schemeClr val="tx1">
                    <a:lumMod val="50000"/>
                  </a:schemeClr>
                </a:solidFill>
                <a:latin typeface="Consolas" panose="020B0609020204030204" pitchFamily="49" charset="0"/>
              </a:rPr>
              <a:t>(</a:t>
            </a:r>
            <a:r>
              <a:rPr lang="en-US" sz="2400" dirty="0">
                <a:solidFill>
                  <a:schemeClr val="accent3"/>
                </a:solidFill>
                <a:latin typeface="Consolas" panose="020B0609020204030204" pitchFamily="49" charset="0"/>
              </a:rPr>
              <a:t>A</a:t>
            </a:r>
            <a:r>
              <a:rPr lang="en-US" sz="2400" dirty="0">
                <a:solidFill>
                  <a:schemeClr val="tx1">
                    <a:lumMod val="50000"/>
                  </a:schemeClr>
                </a:solidFill>
                <a:latin typeface="Consolas" panose="020B0609020204030204" pitchFamily="49" charset="0"/>
              </a:rPr>
              <a:t>, </a:t>
            </a:r>
            <a:r>
              <a:rPr lang="en-US" sz="2400" dirty="0">
                <a:solidFill>
                  <a:schemeClr val="accent3"/>
                </a:solidFill>
                <a:latin typeface="Consolas" panose="020B0609020204030204" pitchFamily="49" charset="0"/>
              </a:rPr>
              <a:t>B</a:t>
            </a:r>
            <a:r>
              <a:rPr lang="en-US" sz="2400" dirty="0">
                <a:solidFill>
                  <a:schemeClr val="tx1">
                    <a:lumMod val="50000"/>
                  </a:schemeClr>
                </a:solidFill>
                <a:latin typeface="Consolas" panose="020B0609020204030204" pitchFamily="49" charset="0"/>
              </a:rPr>
              <a:t>, </a:t>
            </a:r>
            <a:r>
              <a:rPr lang="en-US" sz="2400" dirty="0">
                <a:solidFill>
                  <a:schemeClr val="accent3"/>
                </a:solidFill>
                <a:latin typeface="Consolas" panose="020B0609020204030204" pitchFamily="49" charset="0"/>
              </a:rPr>
              <a:t>couleur</a:t>
            </a:r>
            <a:r>
              <a:rPr lang="en-US" sz="2400" dirty="0">
                <a:solidFill>
                  <a:schemeClr val="tx1">
                    <a:lumMod val="50000"/>
                  </a:schemeClr>
                </a:solidFill>
                <a:latin typeface="Consolas" panose="020B0609020204030204" pitchFamily="49" charset="0"/>
              </a:rPr>
              <a:t>)</a:t>
            </a:r>
          </a:p>
        </p:txBody>
      </p:sp>
      <p:grpSp>
        <p:nvGrpSpPr>
          <p:cNvPr id="5" name="Group 4">
            <a:extLst>
              <a:ext uri="{FF2B5EF4-FFF2-40B4-BE49-F238E27FC236}">
                <a16:creationId xmlns:a16="http://schemas.microsoft.com/office/drawing/2014/main" id="{A9E28F26-1C3F-6249-676C-A2E2890909A4}"/>
              </a:ext>
            </a:extLst>
          </p:cNvPr>
          <p:cNvGrpSpPr/>
          <p:nvPr/>
        </p:nvGrpSpPr>
        <p:grpSpPr>
          <a:xfrm>
            <a:off x="8792393" y="2569097"/>
            <a:ext cx="2800418" cy="2697037"/>
            <a:chOff x="316453" y="4580505"/>
            <a:chExt cx="2800418" cy="2697037"/>
          </a:xfrm>
        </p:grpSpPr>
        <p:sp>
          <p:nvSpPr>
            <p:cNvPr id="17" name="Rectangle: Top Corners Rounded 16">
              <a:extLst>
                <a:ext uri="{FF2B5EF4-FFF2-40B4-BE49-F238E27FC236}">
                  <a16:creationId xmlns:a16="http://schemas.microsoft.com/office/drawing/2014/main" id="{19090B18-2E2A-1B25-7F42-3F16FEE1E78E}"/>
                </a:ext>
              </a:extLst>
            </p:cNvPr>
            <p:cNvSpPr/>
            <p:nvPr/>
          </p:nvSpPr>
          <p:spPr>
            <a:xfrm rot="10800000">
              <a:off x="316453" y="4934969"/>
              <a:ext cx="2800418" cy="2342573"/>
            </a:xfrm>
            <a:prstGeom prst="round2SameRect">
              <a:avLst>
                <a:gd name="adj1" fmla="val 9280"/>
                <a:gd name="adj2" fmla="val 0"/>
              </a:avLst>
            </a:prstGeom>
            <a:solidFill>
              <a:srgbClr val="FFC66C"/>
            </a:solidFill>
            <a:ln w="12700" cap="rnd">
              <a:solidFill>
                <a:schemeClr val="bg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Top Corners Rounded 17">
              <a:extLst>
                <a:ext uri="{FF2B5EF4-FFF2-40B4-BE49-F238E27FC236}">
                  <a16:creationId xmlns:a16="http://schemas.microsoft.com/office/drawing/2014/main" id="{1BA4CFFB-604E-DF5B-7ABB-27EF898CAE48}"/>
                </a:ext>
              </a:extLst>
            </p:cNvPr>
            <p:cNvSpPr/>
            <p:nvPr/>
          </p:nvSpPr>
          <p:spPr>
            <a:xfrm>
              <a:off x="316454" y="4580505"/>
              <a:ext cx="919664" cy="354465"/>
            </a:xfrm>
            <a:prstGeom prst="round2SameRect">
              <a:avLst/>
            </a:prstGeom>
            <a:solidFill>
              <a:srgbClr val="FFC66C"/>
            </a:solidFill>
            <a:ln w="12700" cap="rnd">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latin typeface="Consolas" panose="020B0609020204030204" pitchFamily="49" charset="0"/>
                </a:rPr>
                <a:t>Projet</a:t>
              </a:r>
            </a:p>
          </p:txBody>
        </p:sp>
      </p:grpSp>
      <p:grpSp>
        <p:nvGrpSpPr>
          <p:cNvPr id="1038" name="Group 1037">
            <a:extLst>
              <a:ext uri="{FF2B5EF4-FFF2-40B4-BE49-F238E27FC236}">
                <a16:creationId xmlns:a16="http://schemas.microsoft.com/office/drawing/2014/main" id="{4FBDAE85-823D-81B7-2466-9A27A48BE15F}"/>
              </a:ext>
            </a:extLst>
          </p:cNvPr>
          <p:cNvGrpSpPr/>
          <p:nvPr/>
        </p:nvGrpSpPr>
        <p:grpSpPr>
          <a:xfrm>
            <a:off x="8893776" y="3069410"/>
            <a:ext cx="728278" cy="586478"/>
            <a:chOff x="8277088" y="3069410"/>
            <a:chExt cx="728278" cy="586478"/>
          </a:xfrm>
        </p:grpSpPr>
        <p:pic>
          <p:nvPicPr>
            <p:cNvPr id="8" name="Picture 7">
              <a:extLst>
                <a:ext uri="{FF2B5EF4-FFF2-40B4-BE49-F238E27FC236}">
                  <a16:creationId xmlns:a16="http://schemas.microsoft.com/office/drawing/2014/main" id="{60773D2B-5CCF-0BAE-1FAE-9BDFECFFBC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67078" y="3069410"/>
              <a:ext cx="348298" cy="348298"/>
            </a:xfrm>
            <a:prstGeom prst="rect">
              <a:avLst/>
            </a:prstGeom>
          </p:spPr>
        </p:pic>
        <p:sp>
          <p:nvSpPr>
            <p:cNvPr id="19" name="TextBox 18">
              <a:extLst>
                <a:ext uri="{FF2B5EF4-FFF2-40B4-BE49-F238E27FC236}">
                  <a16:creationId xmlns:a16="http://schemas.microsoft.com/office/drawing/2014/main" id="{27E265DE-2BDE-5739-C1CF-4044ACDA15F7}"/>
                </a:ext>
              </a:extLst>
            </p:cNvPr>
            <p:cNvSpPr txBox="1"/>
            <p:nvPr/>
          </p:nvSpPr>
          <p:spPr>
            <a:xfrm>
              <a:off x="8277088" y="3471222"/>
              <a:ext cx="728278" cy="184666"/>
            </a:xfrm>
            <a:prstGeom prst="rect">
              <a:avLst/>
            </a:prstGeom>
            <a:noFill/>
          </p:spPr>
          <p:txBody>
            <a:bodyPr wrap="square" lIns="0" tIns="0" rIns="0" bIns="0" rtlCol="0">
              <a:spAutoFit/>
            </a:bodyPr>
            <a:lstStyle/>
            <a:p>
              <a:pPr algn="ctr"/>
              <a:r>
                <a:rPr lang="en-US" sz="1200" dirty="0">
                  <a:solidFill>
                    <a:schemeClr val="accent1"/>
                  </a:solidFill>
                  <a:latin typeface="Consolas" panose="020B0609020204030204" pitchFamily="49" charset="0"/>
                </a:rPr>
                <a:t>main.py</a:t>
              </a:r>
            </a:p>
          </p:txBody>
        </p:sp>
      </p:grpSp>
      <p:grpSp>
        <p:nvGrpSpPr>
          <p:cNvPr id="31" name="Group 30">
            <a:extLst>
              <a:ext uri="{FF2B5EF4-FFF2-40B4-BE49-F238E27FC236}">
                <a16:creationId xmlns:a16="http://schemas.microsoft.com/office/drawing/2014/main" id="{167274DE-6473-A282-CD81-CF4C174EF5C9}"/>
              </a:ext>
            </a:extLst>
          </p:cNvPr>
          <p:cNvGrpSpPr/>
          <p:nvPr/>
        </p:nvGrpSpPr>
        <p:grpSpPr>
          <a:xfrm>
            <a:off x="8996103" y="3834301"/>
            <a:ext cx="2435586" cy="1265204"/>
            <a:chOff x="316455" y="4580506"/>
            <a:chExt cx="2435586" cy="1265204"/>
          </a:xfrm>
        </p:grpSpPr>
        <p:sp>
          <p:nvSpPr>
            <p:cNvPr id="1026" name="Rectangle: Top Corners Rounded 1025">
              <a:extLst>
                <a:ext uri="{FF2B5EF4-FFF2-40B4-BE49-F238E27FC236}">
                  <a16:creationId xmlns:a16="http://schemas.microsoft.com/office/drawing/2014/main" id="{2D2E8571-F0A1-E038-3D37-9E198431620C}"/>
                </a:ext>
              </a:extLst>
            </p:cNvPr>
            <p:cNvSpPr/>
            <p:nvPr/>
          </p:nvSpPr>
          <p:spPr>
            <a:xfrm rot="10800000">
              <a:off x="316455" y="4934970"/>
              <a:ext cx="2435586" cy="910740"/>
            </a:xfrm>
            <a:prstGeom prst="round2SameRect">
              <a:avLst/>
            </a:prstGeom>
            <a:solidFill>
              <a:srgbClr val="FFC66C"/>
            </a:solidFill>
            <a:ln w="12700" cap="rnd">
              <a:solidFill>
                <a:schemeClr val="bg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Top Corners Rounded 1027">
              <a:extLst>
                <a:ext uri="{FF2B5EF4-FFF2-40B4-BE49-F238E27FC236}">
                  <a16:creationId xmlns:a16="http://schemas.microsoft.com/office/drawing/2014/main" id="{C5C937B2-B756-987B-34E4-C32B6CB0414E}"/>
                </a:ext>
              </a:extLst>
            </p:cNvPr>
            <p:cNvSpPr/>
            <p:nvPr/>
          </p:nvSpPr>
          <p:spPr>
            <a:xfrm>
              <a:off x="316455" y="4580506"/>
              <a:ext cx="919664" cy="354465"/>
            </a:xfrm>
            <a:prstGeom prst="round2SameRect">
              <a:avLst/>
            </a:prstGeom>
            <a:solidFill>
              <a:srgbClr val="FFC66C"/>
            </a:solidFill>
            <a:ln w="12700" cap="rnd">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latin typeface="Consolas" panose="020B0609020204030204" pitchFamily="49" charset="0"/>
                </a:rPr>
                <a:t>outils</a:t>
              </a:r>
            </a:p>
          </p:txBody>
        </p:sp>
      </p:grpSp>
      <p:grpSp>
        <p:nvGrpSpPr>
          <p:cNvPr id="1039" name="Group 1038">
            <a:extLst>
              <a:ext uri="{FF2B5EF4-FFF2-40B4-BE49-F238E27FC236}">
                <a16:creationId xmlns:a16="http://schemas.microsoft.com/office/drawing/2014/main" id="{75967428-5CAE-AA25-AE60-C5E3885D6E92}"/>
              </a:ext>
            </a:extLst>
          </p:cNvPr>
          <p:cNvGrpSpPr/>
          <p:nvPr/>
        </p:nvGrpSpPr>
        <p:grpSpPr>
          <a:xfrm>
            <a:off x="9184533" y="4369080"/>
            <a:ext cx="875042" cy="586478"/>
            <a:chOff x="8567845" y="4369080"/>
            <a:chExt cx="875042" cy="586478"/>
          </a:xfrm>
        </p:grpSpPr>
        <p:pic>
          <p:nvPicPr>
            <p:cNvPr id="1034" name="Picture 1033">
              <a:extLst>
                <a:ext uri="{FF2B5EF4-FFF2-40B4-BE49-F238E27FC236}">
                  <a16:creationId xmlns:a16="http://schemas.microsoft.com/office/drawing/2014/main" id="{6864A9AD-5F71-89D2-CC0F-B1F5C472FD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31217" y="4369080"/>
              <a:ext cx="348298" cy="348298"/>
            </a:xfrm>
            <a:prstGeom prst="rect">
              <a:avLst/>
            </a:prstGeom>
          </p:spPr>
        </p:pic>
        <p:sp>
          <p:nvSpPr>
            <p:cNvPr id="1035" name="TextBox 1034">
              <a:extLst>
                <a:ext uri="{FF2B5EF4-FFF2-40B4-BE49-F238E27FC236}">
                  <a16:creationId xmlns:a16="http://schemas.microsoft.com/office/drawing/2014/main" id="{F0AE7B8C-D686-014F-360C-AACB8EBD91F6}"/>
                </a:ext>
              </a:extLst>
            </p:cNvPr>
            <p:cNvSpPr txBox="1"/>
            <p:nvPr/>
          </p:nvSpPr>
          <p:spPr>
            <a:xfrm>
              <a:off x="8567845" y="4770892"/>
              <a:ext cx="875042" cy="184666"/>
            </a:xfrm>
            <a:prstGeom prst="rect">
              <a:avLst/>
            </a:prstGeom>
            <a:noFill/>
          </p:spPr>
          <p:txBody>
            <a:bodyPr wrap="square" lIns="0" tIns="0" rIns="0" bIns="0" rtlCol="0">
              <a:spAutoFit/>
            </a:bodyPr>
            <a:lstStyle/>
            <a:p>
              <a:pPr algn="ctr"/>
              <a:r>
                <a:rPr lang="en-US" sz="1200" dirty="0">
                  <a:solidFill>
                    <a:schemeClr val="bg1"/>
                  </a:solidFill>
                  <a:latin typeface="Consolas" panose="020B0609020204030204" pitchFamily="49" charset="0"/>
                </a:rPr>
                <a:t>dessin.py</a:t>
              </a:r>
            </a:p>
          </p:txBody>
        </p:sp>
      </p:grpSp>
      <p:grpSp>
        <p:nvGrpSpPr>
          <p:cNvPr id="1040" name="Group 1039">
            <a:extLst>
              <a:ext uri="{FF2B5EF4-FFF2-40B4-BE49-F238E27FC236}">
                <a16:creationId xmlns:a16="http://schemas.microsoft.com/office/drawing/2014/main" id="{AECBFF9C-5FF9-0598-6B36-45BAE0963FF8}"/>
              </a:ext>
            </a:extLst>
          </p:cNvPr>
          <p:cNvGrpSpPr/>
          <p:nvPr/>
        </p:nvGrpSpPr>
        <p:grpSpPr>
          <a:xfrm>
            <a:off x="10352073" y="4369080"/>
            <a:ext cx="960880" cy="586478"/>
            <a:chOff x="9735385" y="4369080"/>
            <a:chExt cx="960880" cy="586478"/>
          </a:xfrm>
        </p:grpSpPr>
        <p:pic>
          <p:nvPicPr>
            <p:cNvPr id="1036" name="Picture 1035">
              <a:extLst>
                <a:ext uri="{FF2B5EF4-FFF2-40B4-BE49-F238E27FC236}">
                  <a16:creationId xmlns:a16="http://schemas.microsoft.com/office/drawing/2014/main" id="{1C247CBB-5612-8812-5A6F-FF30CE41B7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41676" y="4369080"/>
              <a:ext cx="348298" cy="348298"/>
            </a:xfrm>
            <a:prstGeom prst="rect">
              <a:avLst/>
            </a:prstGeom>
          </p:spPr>
        </p:pic>
        <p:sp>
          <p:nvSpPr>
            <p:cNvPr id="1037" name="TextBox 1036">
              <a:extLst>
                <a:ext uri="{FF2B5EF4-FFF2-40B4-BE49-F238E27FC236}">
                  <a16:creationId xmlns:a16="http://schemas.microsoft.com/office/drawing/2014/main" id="{C2F7F2D5-8CD6-4076-6198-B07691E04BED}"/>
                </a:ext>
              </a:extLst>
            </p:cNvPr>
            <p:cNvSpPr txBox="1"/>
            <p:nvPr/>
          </p:nvSpPr>
          <p:spPr>
            <a:xfrm>
              <a:off x="9735385" y="4770892"/>
              <a:ext cx="960880" cy="184666"/>
            </a:xfrm>
            <a:prstGeom prst="rect">
              <a:avLst/>
            </a:prstGeom>
            <a:noFill/>
          </p:spPr>
          <p:txBody>
            <a:bodyPr wrap="square" lIns="0" tIns="0" rIns="0" bIns="0" rtlCol="0">
              <a:spAutoFit/>
            </a:bodyPr>
            <a:lstStyle/>
            <a:p>
              <a:pPr algn="ctr"/>
              <a:r>
                <a:rPr lang="en-US" sz="1200" dirty="0">
                  <a:solidFill>
                    <a:schemeClr val="bg1"/>
                  </a:solidFill>
                  <a:latin typeface="Consolas" panose="020B0609020204030204" pitchFamily="49" charset="0"/>
                </a:rPr>
                <a:t>style.py</a:t>
              </a:r>
            </a:p>
          </p:txBody>
        </p:sp>
      </p:grpSp>
      <p:sp>
        <p:nvSpPr>
          <p:cNvPr id="1041" name="TextBox 1040">
            <a:extLst>
              <a:ext uri="{FF2B5EF4-FFF2-40B4-BE49-F238E27FC236}">
                <a16:creationId xmlns:a16="http://schemas.microsoft.com/office/drawing/2014/main" id="{A9A93FE1-E204-E05F-DED8-192F9EB64EA5}"/>
              </a:ext>
            </a:extLst>
          </p:cNvPr>
          <p:cNvSpPr txBox="1"/>
          <p:nvPr/>
        </p:nvSpPr>
        <p:spPr>
          <a:xfrm>
            <a:off x="2588402" y="1454108"/>
            <a:ext cx="3835016" cy="969496"/>
          </a:xfrm>
          <a:prstGeom prst="rect">
            <a:avLst/>
          </a:prstGeom>
          <a:noFill/>
        </p:spPr>
        <p:txBody>
          <a:bodyPr wrap="square" rtlCol="0">
            <a:spAutoFit/>
          </a:bodyPr>
          <a:lstStyle/>
          <a:p>
            <a:pPr algn="ctr">
              <a:spcAft>
                <a:spcPts val="600"/>
              </a:spcAft>
            </a:pPr>
            <a:r>
              <a:rPr lang="en-US" sz="1600" dirty="0">
                <a:latin typeface="Nunito Sans" pitchFamily="2" charset="0"/>
              </a:rPr>
              <a:t>Importation avec des sous-dossiers</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Pour importer une dépendance située dans un sous-dossier, on indique le chemin vers la dépendance en séparant les noms des dossiers par des « . »</a:t>
            </a:r>
          </a:p>
        </p:txBody>
      </p:sp>
      <p:sp>
        <p:nvSpPr>
          <p:cNvPr id="1042" name="TextBox 1041">
            <a:extLst>
              <a:ext uri="{FF2B5EF4-FFF2-40B4-BE49-F238E27FC236}">
                <a16:creationId xmlns:a16="http://schemas.microsoft.com/office/drawing/2014/main" id="{85D253E3-A140-A9B0-EF79-CB670A23DB4F}"/>
              </a:ext>
            </a:extLst>
          </p:cNvPr>
          <p:cNvSpPr txBox="1"/>
          <p:nvPr/>
        </p:nvSpPr>
        <p:spPr>
          <a:xfrm>
            <a:off x="2588402" y="5533608"/>
            <a:ext cx="3835016" cy="784830"/>
          </a:xfrm>
          <a:prstGeom prst="rect">
            <a:avLst/>
          </a:prstGeom>
          <a:noFill/>
        </p:spPr>
        <p:txBody>
          <a:bodyPr wrap="square" rtlCol="0">
            <a:spAutoFit/>
          </a:bodyPr>
          <a:lstStyle/>
          <a:p>
            <a:pPr algn="ctr">
              <a:spcAft>
                <a:spcPts val="600"/>
              </a:spcAft>
            </a:pPr>
            <a:r>
              <a:rPr lang="fr-FR" sz="1600" dirty="0">
                <a:latin typeface="Nunito Sans" pitchFamily="2" charset="0"/>
              </a:rPr>
              <a:t>Utilisation</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Pour utiliser les dépendances importées, il faut les préfixer du chemin complet ou de l’alias donné</a:t>
            </a:r>
          </a:p>
        </p:txBody>
      </p:sp>
    </p:spTree>
    <p:extLst>
      <p:ext uri="{BB962C8B-B14F-4D97-AF65-F5344CB8AC3E}">
        <p14:creationId xmlns:p14="http://schemas.microsoft.com/office/powerpoint/2010/main" val="296377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41" grpId="0"/>
      <p:bldP spid="104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IMPORT RELATIF : DOSSIERS VOISINS</a:t>
            </a:r>
            <a:endParaRPr lang="en-US" dirty="0"/>
          </a:p>
        </p:txBody>
      </p:sp>
      <p:sp>
        <p:nvSpPr>
          <p:cNvPr id="4" name="TextBox 3">
            <a:extLst>
              <a:ext uri="{FF2B5EF4-FFF2-40B4-BE49-F238E27FC236}">
                <a16:creationId xmlns:a16="http://schemas.microsoft.com/office/drawing/2014/main" id="{5109977C-424A-099C-961F-B771F20057BA}"/>
              </a:ext>
            </a:extLst>
          </p:cNvPr>
          <p:cNvSpPr txBox="1"/>
          <p:nvPr/>
        </p:nvSpPr>
        <p:spPr>
          <a:xfrm>
            <a:off x="869004" y="3166641"/>
            <a:ext cx="7436796" cy="1200329"/>
          </a:xfrm>
          <a:prstGeom prst="rect">
            <a:avLst/>
          </a:prstGeom>
          <a:noFill/>
        </p:spPr>
        <p:txBody>
          <a:bodyPr wrap="square">
            <a:spAutoFit/>
          </a:bodyPr>
          <a:lstStyle/>
          <a:p>
            <a:r>
              <a:rPr lang="fr-FR" sz="2400" dirty="0">
                <a:solidFill>
                  <a:schemeClr val="accent1"/>
                </a:solidFill>
                <a:latin typeface="Consolas" panose="020B0609020204030204" pitchFamily="49" charset="0"/>
              </a:rPr>
              <a:t>import</a:t>
            </a:r>
            <a:r>
              <a:rPr lang="fr-FR" sz="2400" dirty="0">
                <a:solidFill>
                  <a:schemeClr val="tx1">
                    <a:lumMod val="50000"/>
                  </a:schemeClr>
                </a:solidFill>
                <a:latin typeface="Consolas" panose="020B0609020204030204" pitchFamily="49" charset="0"/>
              </a:rPr>
              <a:t> </a:t>
            </a:r>
            <a:r>
              <a:rPr lang="fr-FR" sz="2400" dirty="0">
                <a:solidFill>
                  <a:schemeClr val="accent2"/>
                </a:solidFill>
                <a:latin typeface="Consolas" panose="020B0609020204030204" pitchFamily="49" charset="0"/>
              </a:rPr>
              <a:t>os</a:t>
            </a:r>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sys</a:t>
            </a:r>
            <a:endParaRPr lang="fr-FR" sz="2400" dirty="0">
              <a:solidFill>
                <a:schemeClr val="accent2"/>
              </a:solidFill>
              <a:latin typeface="Consolas" panose="020B0609020204030204" pitchFamily="49" charset="0"/>
            </a:endParaRPr>
          </a:p>
          <a:p>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dir</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os</a:t>
            </a:r>
            <a:r>
              <a:rPr kumimoji="0" lang="fr-FR"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path</a:t>
            </a:r>
            <a:r>
              <a:rPr kumimoji="0" lang="fr-FR"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dirname</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00FF89"/>
                </a:solidFill>
                <a:effectLst/>
                <a:uLnTx/>
                <a:uFillTx/>
                <a:latin typeface="Consolas" panose="020B0609020204030204" pitchFamily="49" charset="0"/>
                <a:ea typeface="+mn-ea"/>
                <a:cs typeface="+mn-cs"/>
              </a:rPr>
              <a:t>__file__</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sys</a:t>
            </a:r>
            <a:r>
              <a:rPr kumimoji="0" lang="fr-FR"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path</a:t>
            </a:r>
            <a:r>
              <a:rPr kumimoji="0" lang="fr-FR"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append</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os</a:t>
            </a:r>
            <a:r>
              <a:rPr kumimoji="0" lang="fr-FR"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path</a:t>
            </a:r>
            <a:r>
              <a:rPr kumimoji="0" lang="fr-FR"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join</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dir</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grpSp>
        <p:nvGrpSpPr>
          <p:cNvPr id="5" name="Group 4">
            <a:extLst>
              <a:ext uri="{FF2B5EF4-FFF2-40B4-BE49-F238E27FC236}">
                <a16:creationId xmlns:a16="http://schemas.microsoft.com/office/drawing/2014/main" id="{A9E28F26-1C3F-6249-676C-A2E2890909A4}"/>
              </a:ext>
            </a:extLst>
          </p:cNvPr>
          <p:cNvGrpSpPr/>
          <p:nvPr/>
        </p:nvGrpSpPr>
        <p:grpSpPr>
          <a:xfrm>
            <a:off x="8943693" y="1826147"/>
            <a:ext cx="2800418" cy="4298428"/>
            <a:chOff x="316453" y="4580505"/>
            <a:chExt cx="2800418" cy="4298428"/>
          </a:xfrm>
        </p:grpSpPr>
        <p:sp>
          <p:nvSpPr>
            <p:cNvPr id="17" name="Rectangle: Top Corners Rounded 16">
              <a:extLst>
                <a:ext uri="{FF2B5EF4-FFF2-40B4-BE49-F238E27FC236}">
                  <a16:creationId xmlns:a16="http://schemas.microsoft.com/office/drawing/2014/main" id="{19090B18-2E2A-1B25-7F42-3F16FEE1E78E}"/>
                </a:ext>
              </a:extLst>
            </p:cNvPr>
            <p:cNvSpPr/>
            <p:nvPr/>
          </p:nvSpPr>
          <p:spPr>
            <a:xfrm rot="10800000">
              <a:off x="316453" y="4934968"/>
              <a:ext cx="2800418" cy="3943965"/>
            </a:xfrm>
            <a:prstGeom prst="round2SameRect">
              <a:avLst>
                <a:gd name="adj1" fmla="val 9280"/>
                <a:gd name="adj2" fmla="val 0"/>
              </a:avLst>
            </a:prstGeom>
            <a:solidFill>
              <a:srgbClr val="FFC66C"/>
            </a:solidFill>
            <a:ln w="12700" cap="rnd">
              <a:solidFill>
                <a:schemeClr val="bg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Top Corners Rounded 17">
              <a:extLst>
                <a:ext uri="{FF2B5EF4-FFF2-40B4-BE49-F238E27FC236}">
                  <a16:creationId xmlns:a16="http://schemas.microsoft.com/office/drawing/2014/main" id="{1BA4CFFB-604E-DF5B-7ABB-27EF898CAE48}"/>
                </a:ext>
              </a:extLst>
            </p:cNvPr>
            <p:cNvSpPr/>
            <p:nvPr/>
          </p:nvSpPr>
          <p:spPr>
            <a:xfrm>
              <a:off x="316454" y="4580505"/>
              <a:ext cx="919664" cy="354465"/>
            </a:xfrm>
            <a:prstGeom prst="round2SameRect">
              <a:avLst/>
            </a:prstGeom>
            <a:solidFill>
              <a:srgbClr val="FFC66C"/>
            </a:solidFill>
            <a:ln w="12700" cap="rnd">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latin typeface="Consolas" panose="020B0609020204030204" pitchFamily="49" charset="0"/>
                </a:rPr>
                <a:t>Projet</a:t>
              </a:r>
            </a:p>
          </p:txBody>
        </p:sp>
      </p:grpSp>
      <p:grpSp>
        <p:nvGrpSpPr>
          <p:cNvPr id="31" name="Group 30">
            <a:extLst>
              <a:ext uri="{FF2B5EF4-FFF2-40B4-BE49-F238E27FC236}">
                <a16:creationId xmlns:a16="http://schemas.microsoft.com/office/drawing/2014/main" id="{167274DE-6473-A282-CD81-CF4C174EF5C9}"/>
              </a:ext>
            </a:extLst>
          </p:cNvPr>
          <p:cNvGrpSpPr/>
          <p:nvPr/>
        </p:nvGrpSpPr>
        <p:grpSpPr>
          <a:xfrm>
            <a:off x="9147403" y="2405551"/>
            <a:ext cx="2435586" cy="1265204"/>
            <a:chOff x="316455" y="4580506"/>
            <a:chExt cx="2435586" cy="1265204"/>
          </a:xfrm>
        </p:grpSpPr>
        <p:sp>
          <p:nvSpPr>
            <p:cNvPr id="1026" name="Rectangle: Top Corners Rounded 1025">
              <a:extLst>
                <a:ext uri="{FF2B5EF4-FFF2-40B4-BE49-F238E27FC236}">
                  <a16:creationId xmlns:a16="http://schemas.microsoft.com/office/drawing/2014/main" id="{2D2E8571-F0A1-E038-3D37-9E198431620C}"/>
                </a:ext>
              </a:extLst>
            </p:cNvPr>
            <p:cNvSpPr/>
            <p:nvPr/>
          </p:nvSpPr>
          <p:spPr>
            <a:xfrm rot="10800000">
              <a:off x="316455" y="4934970"/>
              <a:ext cx="2435586" cy="910740"/>
            </a:xfrm>
            <a:prstGeom prst="round2SameRect">
              <a:avLst/>
            </a:prstGeom>
            <a:solidFill>
              <a:srgbClr val="FFC66C"/>
            </a:solidFill>
            <a:ln w="12700" cap="rnd">
              <a:solidFill>
                <a:schemeClr val="bg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8" name="Rectangle: Top Corners Rounded 1027">
              <a:extLst>
                <a:ext uri="{FF2B5EF4-FFF2-40B4-BE49-F238E27FC236}">
                  <a16:creationId xmlns:a16="http://schemas.microsoft.com/office/drawing/2014/main" id="{C5C937B2-B756-987B-34E4-C32B6CB0414E}"/>
                </a:ext>
              </a:extLst>
            </p:cNvPr>
            <p:cNvSpPr/>
            <p:nvPr/>
          </p:nvSpPr>
          <p:spPr>
            <a:xfrm>
              <a:off x="316455" y="4580506"/>
              <a:ext cx="919664" cy="354465"/>
            </a:xfrm>
            <a:prstGeom prst="round2SameRect">
              <a:avLst/>
            </a:prstGeom>
            <a:solidFill>
              <a:srgbClr val="FFC66C"/>
            </a:solidFill>
            <a:ln w="12700" cap="rnd">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latin typeface="Consolas" panose="020B0609020204030204" pitchFamily="49" charset="0"/>
                </a:rPr>
                <a:t>audio</a:t>
              </a:r>
            </a:p>
          </p:txBody>
        </p:sp>
      </p:grpSp>
      <p:grpSp>
        <p:nvGrpSpPr>
          <p:cNvPr id="1039" name="Group 1038">
            <a:extLst>
              <a:ext uri="{FF2B5EF4-FFF2-40B4-BE49-F238E27FC236}">
                <a16:creationId xmlns:a16="http://schemas.microsoft.com/office/drawing/2014/main" id="{75967428-5CAE-AA25-AE60-C5E3885D6E92}"/>
              </a:ext>
            </a:extLst>
          </p:cNvPr>
          <p:cNvGrpSpPr/>
          <p:nvPr/>
        </p:nvGrpSpPr>
        <p:grpSpPr>
          <a:xfrm>
            <a:off x="9659318" y="2940330"/>
            <a:ext cx="1369167" cy="586478"/>
            <a:chOff x="8567844" y="4369080"/>
            <a:chExt cx="1369167" cy="586478"/>
          </a:xfrm>
        </p:grpSpPr>
        <p:pic>
          <p:nvPicPr>
            <p:cNvPr id="1034" name="Picture 1033">
              <a:extLst>
                <a:ext uri="{FF2B5EF4-FFF2-40B4-BE49-F238E27FC236}">
                  <a16:creationId xmlns:a16="http://schemas.microsoft.com/office/drawing/2014/main" id="{6864A9AD-5F71-89D2-CC0F-B1F5C472FD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1035" name="TextBox 1034">
              <a:extLst>
                <a:ext uri="{FF2B5EF4-FFF2-40B4-BE49-F238E27FC236}">
                  <a16:creationId xmlns:a16="http://schemas.microsoft.com/office/drawing/2014/main" id="{F0AE7B8C-D686-014F-360C-AACB8EBD91F6}"/>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solidFill>
                    <a:schemeClr val="bg1"/>
                  </a:solidFill>
                  <a:latin typeface="Consolas" panose="020B0609020204030204" pitchFamily="49" charset="0"/>
                </a:rPr>
                <a:t>pilote_audio.py</a:t>
              </a:r>
            </a:p>
          </p:txBody>
        </p:sp>
      </p:grpSp>
      <p:sp>
        <p:nvSpPr>
          <p:cNvPr id="1041" name="TextBox 1040">
            <a:extLst>
              <a:ext uri="{FF2B5EF4-FFF2-40B4-BE49-F238E27FC236}">
                <a16:creationId xmlns:a16="http://schemas.microsoft.com/office/drawing/2014/main" id="{A9A93FE1-E204-E05F-DED8-192F9EB64EA5}"/>
              </a:ext>
            </a:extLst>
          </p:cNvPr>
          <p:cNvSpPr txBox="1"/>
          <p:nvPr/>
        </p:nvSpPr>
        <p:spPr>
          <a:xfrm>
            <a:off x="2250113" y="1640127"/>
            <a:ext cx="4674562" cy="1154162"/>
          </a:xfrm>
          <a:prstGeom prst="rect">
            <a:avLst/>
          </a:prstGeom>
          <a:noFill/>
        </p:spPr>
        <p:txBody>
          <a:bodyPr wrap="square" rtlCol="0">
            <a:spAutoFit/>
          </a:bodyPr>
          <a:lstStyle/>
          <a:p>
            <a:pPr algn="ctr">
              <a:spcAft>
                <a:spcPts val="600"/>
              </a:spcAft>
            </a:pPr>
            <a:r>
              <a:rPr lang="fr-FR" sz="1600" dirty="0">
                <a:latin typeface="Nunito Sans" pitchFamily="2" charset="0"/>
              </a:rPr>
              <a:t>Le « </a:t>
            </a:r>
            <a:r>
              <a:rPr lang="fr-FR" sz="1600" dirty="0" err="1">
                <a:latin typeface="Nunito Sans" pitchFamily="2" charset="0"/>
              </a:rPr>
              <a:t>path</a:t>
            </a:r>
            <a:r>
              <a:rPr lang="fr-FR" sz="1600" dirty="0">
                <a:latin typeface="Nunito Sans" pitchFamily="2" charset="0"/>
              </a:rPr>
              <a:t> » du programme</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Pour importer une dépendance située dans un dossier voisin, nous devons d’abord ajouter le chemin du dossier principal du projet à la liste de dossiers connus par le programme. Cette liste s’appelle le « </a:t>
            </a:r>
            <a:r>
              <a:rPr lang="fr-FR" sz="1200" dirty="0" err="1">
                <a:solidFill>
                  <a:schemeClr val="tx1">
                    <a:lumMod val="50000"/>
                  </a:schemeClr>
                </a:solidFill>
                <a:latin typeface="Nunito Sans Light" pitchFamily="2" charset="0"/>
              </a:rPr>
              <a:t>path</a:t>
            </a:r>
            <a:r>
              <a:rPr lang="fr-FR" sz="1200" dirty="0">
                <a:solidFill>
                  <a:schemeClr val="tx1">
                    <a:lumMod val="50000"/>
                  </a:schemeClr>
                </a:solidFill>
                <a:latin typeface="Nunito Sans Light" pitchFamily="2" charset="0"/>
              </a:rPr>
              <a:t> » et se situe dans la variable </a:t>
            </a:r>
            <a:r>
              <a:rPr lang="fr-FR" sz="1200" dirty="0" err="1">
                <a:solidFill>
                  <a:srgbClr val="00FF89"/>
                </a:solidFill>
                <a:latin typeface="Consolas" panose="020B0609020204030204" pitchFamily="49" charset="0"/>
              </a:rPr>
              <a:t>path</a:t>
            </a:r>
            <a:r>
              <a:rPr lang="fr-FR" sz="1200" dirty="0">
                <a:solidFill>
                  <a:schemeClr val="tx1">
                    <a:lumMod val="50000"/>
                  </a:schemeClr>
                </a:solidFill>
                <a:latin typeface="Nunito Sans Light" pitchFamily="2" charset="0"/>
              </a:rPr>
              <a:t> du module </a:t>
            </a:r>
            <a:r>
              <a:rPr lang="fr-FR" sz="1200" dirty="0" err="1">
                <a:solidFill>
                  <a:srgbClr val="FF8B00"/>
                </a:solidFill>
                <a:latin typeface="Consolas" panose="020B0609020204030204" pitchFamily="49" charset="0"/>
              </a:rPr>
              <a:t>sys</a:t>
            </a:r>
            <a:endParaRPr lang="fr-FR" sz="1200" dirty="0">
              <a:solidFill>
                <a:schemeClr val="tx1">
                  <a:lumMod val="50000"/>
                </a:schemeClr>
              </a:solidFill>
              <a:latin typeface="Nunito Sans Light" pitchFamily="2" charset="0"/>
            </a:endParaRPr>
          </a:p>
        </p:txBody>
      </p:sp>
      <p:grpSp>
        <p:nvGrpSpPr>
          <p:cNvPr id="2" name="Group 1">
            <a:extLst>
              <a:ext uri="{FF2B5EF4-FFF2-40B4-BE49-F238E27FC236}">
                <a16:creationId xmlns:a16="http://schemas.microsoft.com/office/drawing/2014/main" id="{74670E60-0322-E329-BF09-874864ED10EF}"/>
              </a:ext>
            </a:extLst>
          </p:cNvPr>
          <p:cNvGrpSpPr/>
          <p:nvPr/>
        </p:nvGrpSpPr>
        <p:grpSpPr>
          <a:xfrm>
            <a:off x="9147403" y="3881271"/>
            <a:ext cx="2435586" cy="2062329"/>
            <a:chOff x="316455" y="4580506"/>
            <a:chExt cx="2435586" cy="2062329"/>
          </a:xfrm>
        </p:grpSpPr>
        <p:sp>
          <p:nvSpPr>
            <p:cNvPr id="6" name="Rectangle: Top Corners Rounded 5">
              <a:extLst>
                <a:ext uri="{FF2B5EF4-FFF2-40B4-BE49-F238E27FC236}">
                  <a16:creationId xmlns:a16="http://schemas.microsoft.com/office/drawing/2014/main" id="{4541FDB1-0191-BD67-7104-797281EC6992}"/>
                </a:ext>
              </a:extLst>
            </p:cNvPr>
            <p:cNvSpPr/>
            <p:nvPr/>
          </p:nvSpPr>
          <p:spPr>
            <a:xfrm rot="10800000">
              <a:off x="316455" y="4934970"/>
              <a:ext cx="2435586" cy="1707865"/>
            </a:xfrm>
            <a:prstGeom prst="round2SameRect">
              <a:avLst>
                <a:gd name="adj1" fmla="val 11006"/>
                <a:gd name="adj2" fmla="val 0"/>
              </a:avLst>
            </a:prstGeom>
            <a:solidFill>
              <a:srgbClr val="FFC66C"/>
            </a:solidFill>
            <a:ln w="12700" cap="rnd">
              <a:solidFill>
                <a:schemeClr val="bg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Top Corners Rounded 8">
              <a:extLst>
                <a:ext uri="{FF2B5EF4-FFF2-40B4-BE49-F238E27FC236}">
                  <a16:creationId xmlns:a16="http://schemas.microsoft.com/office/drawing/2014/main" id="{9D582AC3-49E9-4E88-F319-56CC13FE43F5}"/>
                </a:ext>
              </a:extLst>
            </p:cNvPr>
            <p:cNvSpPr/>
            <p:nvPr/>
          </p:nvSpPr>
          <p:spPr>
            <a:xfrm>
              <a:off x="316455" y="4580506"/>
              <a:ext cx="919664" cy="354465"/>
            </a:xfrm>
            <a:prstGeom prst="round2SameRect">
              <a:avLst/>
            </a:prstGeom>
            <a:solidFill>
              <a:srgbClr val="FFC66C"/>
            </a:solidFill>
            <a:ln w="12700" cap="rnd">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bg1"/>
                  </a:solidFill>
                  <a:latin typeface="Consolas" panose="020B0609020204030204" pitchFamily="49" charset="0"/>
                </a:rPr>
                <a:t>ui</a:t>
              </a:r>
              <a:endParaRPr lang="fr-FR" sz="1200" dirty="0">
                <a:solidFill>
                  <a:schemeClr val="bg1"/>
                </a:solidFill>
                <a:latin typeface="Consolas" panose="020B0609020204030204" pitchFamily="49" charset="0"/>
              </a:endParaRPr>
            </a:p>
          </p:txBody>
        </p:sp>
      </p:grpSp>
      <p:grpSp>
        <p:nvGrpSpPr>
          <p:cNvPr id="13" name="Group 12">
            <a:extLst>
              <a:ext uri="{FF2B5EF4-FFF2-40B4-BE49-F238E27FC236}">
                <a16:creationId xmlns:a16="http://schemas.microsoft.com/office/drawing/2014/main" id="{BD9436B0-010E-DBD2-2680-8A24E78EC8F3}"/>
              </a:ext>
            </a:extLst>
          </p:cNvPr>
          <p:cNvGrpSpPr/>
          <p:nvPr/>
        </p:nvGrpSpPr>
        <p:grpSpPr>
          <a:xfrm>
            <a:off x="9351113" y="4424914"/>
            <a:ext cx="1992062" cy="1328186"/>
            <a:chOff x="316455" y="4580506"/>
            <a:chExt cx="1992062" cy="1328186"/>
          </a:xfrm>
        </p:grpSpPr>
        <p:sp>
          <p:nvSpPr>
            <p:cNvPr id="14" name="Rectangle: Top Corners Rounded 13">
              <a:extLst>
                <a:ext uri="{FF2B5EF4-FFF2-40B4-BE49-F238E27FC236}">
                  <a16:creationId xmlns:a16="http://schemas.microsoft.com/office/drawing/2014/main" id="{A2F397F1-A64D-B3E0-CA8F-518E0D685696}"/>
                </a:ext>
              </a:extLst>
            </p:cNvPr>
            <p:cNvSpPr/>
            <p:nvPr/>
          </p:nvSpPr>
          <p:spPr>
            <a:xfrm rot="10800000">
              <a:off x="316455" y="4934970"/>
              <a:ext cx="1992062" cy="973722"/>
            </a:xfrm>
            <a:prstGeom prst="round2SameRect">
              <a:avLst>
                <a:gd name="adj1" fmla="val 11006"/>
                <a:gd name="adj2" fmla="val 0"/>
              </a:avLst>
            </a:prstGeom>
            <a:solidFill>
              <a:srgbClr val="FFC66C"/>
            </a:solidFill>
            <a:ln w="12700" cap="rnd">
              <a:solidFill>
                <a:schemeClr val="bg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Top Corners Rounded 14">
              <a:extLst>
                <a:ext uri="{FF2B5EF4-FFF2-40B4-BE49-F238E27FC236}">
                  <a16:creationId xmlns:a16="http://schemas.microsoft.com/office/drawing/2014/main" id="{193A96AA-92D4-68CB-303E-69AC7085BE4F}"/>
                </a:ext>
              </a:extLst>
            </p:cNvPr>
            <p:cNvSpPr/>
            <p:nvPr/>
          </p:nvSpPr>
          <p:spPr>
            <a:xfrm>
              <a:off x="316455" y="4580506"/>
              <a:ext cx="919664" cy="354465"/>
            </a:xfrm>
            <a:prstGeom prst="round2SameRect">
              <a:avLst/>
            </a:prstGeom>
            <a:solidFill>
              <a:srgbClr val="FFC66C"/>
            </a:solidFill>
            <a:ln w="12700" cap="rnd">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bg1"/>
                  </a:solidFill>
                  <a:latin typeface="Consolas" panose="020B0609020204030204" pitchFamily="49" charset="0"/>
                </a:rPr>
                <a:t>player</a:t>
              </a:r>
              <a:endParaRPr lang="fr-FR" sz="1200" dirty="0">
                <a:solidFill>
                  <a:schemeClr val="bg1"/>
                </a:solidFill>
                <a:latin typeface="Consolas" panose="020B0609020204030204" pitchFamily="49" charset="0"/>
              </a:endParaRPr>
            </a:p>
          </p:txBody>
        </p:sp>
      </p:grpSp>
      <p:grpSp>
        <p:nvGrpSpPr>
          <p:cNvPr id="16" name="Group 15">
            <a:extLst>
              <a:ext uri="{FF2B5EF4-FFF2-40B4-BE49-F238E27FC236}">
                <a16:creationId xmlns:a16="http://schemas.microsoft.com/office/drawing/2014/main" id="{552B83A0-F53A-8DC9-15A8-1D703536AEF4}"/>
              </a:ext>
            </a:extLst>
          </p:cNvPr>
          <p:cNvGrpSpPr/>
          <p:nvPr/>
        </p:nvGrpSpPr>
        <p:grpSpPr>
          <a:xfrm>
            <a:off x="9649146" y="4973000"/>
            <a:ext cx="1369167" cy="586478"/>
            <a:chOff x="8567844" y="4369080"/>
            <a:chExt cx="1369167" cy="586478"/>
          </a:xfrm>
        </p:grpSpPr>
        <p:pic>
          <p:nvPicPr>
            <p:cNvPr id="20" name="Picture 19">
              <a:extLst>
                <a:ext uri="{FF2B5EF4-FFF2-40B4-BE49-F238E27FC236}">
                  <a16:creationId xmlns:a16="http://schemas.microsoft.com/office/drawing/2014/main" id="{C074F690-AAE1-7DED-2811-7B7CF76C0D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21" name="TextBox 20">
              <a:extLst>
                <a:ext uri="{FF2B5EF4-FFF2-40B4-BE49-F238E27FC236}">
                  <a16:creationId xmlns:a16="http://schemas.microsoft.com/office/drawing/2014/main" id="{A3C0899C-E178-839E-57CB-216D690F898D}"/>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solidFill>
                    <a:schemeClr val="accent1"/>
                  </a:solidFill>
                  <a:latin typeface="Consolas" panose="020B0609020204030204" pitchFamily="49" charset="0"/>
                </a:rPr>
                <a:t>interface.py</a:t>
              </a:r>
            </a:p>
          </p:txBody>
        </p:sp>
      </p:grpSp>
      <p:sp>
        <p:nvSpPr>
          <p:cNvPr id="26" name="TextBox 25">
            <a:extLst>
              <a:ext uri="{FF2B5EF4-FFF2-40B4-BE49-F238E27FC236}">
                <a16:creationId xmlns:a16="http://schemas.microsoft.com/office/drawing/2014/main" id="{14CFA046-C2A9-9D3C-EAD3-F234FD7ECD10}"/>
              </a:ext>
            </a:extLst>
          </p:cNvPr>
          <p:cNvSpPr txBox="1"/>
          <p:nvPr/>
        </p:nvSpPr>
        <p:spPr>
          <a:xfrm>
            <a:off x="868810" y="5073531"/>
            <a:ext cx="1512440" cy="1215717"/>
          </a:xfrm>
          <a:prstGeom prst="rect">
            <a:avLst/>
          </a:prstGeom>
          <a:noFill/>
        </p:spPr>
        <p:txBody>
          <a:bodyPr wrap="square" rtlCol="0">
            <a:spAutoFit/>
          </a:bodyPr>
          <a:lstStyle/>
          <a:p>
            <a:pPr algn="ctr">
              <a:spcAft>
                <a:spcPts val="600"/>
              </a:spcAft>
            </a:pPr>
            <a:r>
              <a:rPr lang="fr-FR" sz="1600" dirty="0">
                <a:latin typeface="Nunito Sans" pitchFamily="2" charset="0"/>
              </a:rPr>
              <a:t>La variable </a:t>
            </a:r>
            <a:r>
              <a:rPr lang="fr-FR" sz="1600" dirty="0">
                <a:solidFill>
                  <a:schemeClr val="accent3"/>
                </a:solidFill>
                <a:latin typeface="Consolas" panose="020B0609020204030204" pitchFamily="49" charset="0"/>
              </a:rPr>
              <a:t>__file__</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Contient le chemin absolu du fichier qui est exécuté</a:t>
            </a:r>
          </a:p>
        </p:txBody>
      </p:sp>
      <p:sp>
        <p:nvSpPr>
          <p:cNvPr id="27" name="TextBox 26">
            <a:extLst>
              <a:ext uri="{FF2B5EF4-FFF2-40B4-BE49-F238E27FC236}">
                <a16:creationId xmlns:a16="http://schemas.microsoft.com/office/drawing/2014/main" id="{6257DF91-9514-161D-E40F-A55041AA296A}"/>
              </a:ext>
            </a:extLst>
          </p:cNvPr>
          <p:cNvSpPr txBox="1"/>
          <p:nvPr/>
        </p:nvSpPr>
        <p:spPr>
          <a:xfrm>
            <a:off x="2381250" y="5073531"/>
            <a:ext cx="2090067" cy="1215717"/>
          </a:xfrm>
          <a:prstGeom prst="rect">
            <a:avLst/>
          </a:prstGeom>
          <a:noFill/>
        </p:spPr>
        <p:txBody>
          <a:bodyPr wrap="square" rtlCol="0">
            <a:spAutoFit/>
          </a:bodyPr>
          <a:lstStyle/>
          <a:p>
            <a:pPr algn="ctr">
              <a:spcAft>
                <a:spcPts val="600"/>
              </a:spcAft>
            </a:pPr>
            <a:r>
              <a:rPr lang="fr-FR" sz="1600" dirty="0">
                <a:latin typeface="Nunito Sans" pitchFamily="2" charset="0"/>
              </a:rPr>
              <a:t>La fonction </a:t>
            </a:r>
            <a:r>
              <a:rPr kumimoji="0" lang="fr-FR" sz="16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os</a:t>
            </a:r>
            <a:r>
              <a:rPr kumimoji="0" lang="fr-FR" sz="16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16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path</a:t>
            </a:r>
            <a:r>
              <a:rPr kumimoji="0" lang="fr-FR" sz="16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16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dirname</a:t>
            </a:r>
            <a:r>
              <a:rPr lang="fr-FR" sz="1600" dirty="0">
                <a:solidFill>
                  <a:schemeClr val="tx1">
                    <a:lumMod val="50000"/>
                  </a:schemeClr>
                </a:solidFill>
                <a:latin typeface="Consolas" panose="020B0609020204030204" pitchFamily="49" charset="0"/>
              </a:rPr>
              <a:t>()</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Récupère le chemin du dossier contenant le fichier passé en paramètre</a:t>
            </a:r>
          </a:p>
        </p:txBody>
      </p:sp>
      <p:sp>
        <p:nvSpPr>
          <p:cNvPr id="12" name="TextBox 11">
            <a:extLst>
              <a:ext uri="{FF2B5EF4-FFF2-40B4-BE49-F238E27FC236}">
                <a16:creationId xmlns:a16="http://schemas.microsoft.com/office/drawing/2014/main" id="{C0457082-41C6-A8BE-953D-C64C93B0058E}"/>
              </a:ext>
            </a:extLst>
          </p:cNvPr>
          <p:cNvSpPr txBox="1"/>
          <p:nvPr/>
        </p:nvSpPr>
        <p:spPr>
          <a:xfrm>
            <a:off x="4471317" y="5070237"/>
            <a:ext cx="2057444" cy="1400383"/>
          </a:xfrm>
          <a:prstGeom prst="rect">
            <a:avLst/>
          </a:prstGeom>
          <a:noFill/>
        </p:spPr>
        <p:txBody>
          <a:bodyPr wrap="square" rtlCol="0">
            <a:spAutoFit/>
          </a:bodyPr>
          <a:lstStyle/>
          <a:p>
            <a:pPr algn="ctr">
              <a:spcAft>
                <a:spcPts val="600"/>
              </a:spcAft>
            </a:pPr>
            <a:r>
              <a:rPr lang="fr-FR" sz="1600" dirty="0">
                <a:latin typeface="Nunito Sans" pitchFamily="2" charset="0"/>
              </a:rPr>
              <a:t>La fonction </a:t>
            </a:r>
            <a:r>
              <a:rPr kumimoji="0" lang="fr-FR" sz="16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os</a:t>
            </a:r>
            <a:r>
              <a:rPr kumimoji="0" lang="fr-FR" sz="16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16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path</a:t>
            </a:r>
            <a:r>
              <a:rPr kumimoji="0" lang="fr-FR" sz="16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16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join</a:t>
            </a:r>
            <a:r>
              <a:rPr lang="fr-FR" sz="1600" dirty="0">
                <a:solidFill>
                  <a:schemeClr val="tx1">
                    <a:lumMod val="50000"/>
                  </a:schemeClr>
                </a:solidFill>
                <a:latin typeface="Consolas" panose="020B0609020204030204" pitchFamily="49" charset="0"/>
              </a:rPr>
              <a:t>()</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Permet de construire le chemin d’un autre dossier ou fichier a partir du chemin in premier paramètre</a:t>
            </a:r>
          </a:p>
        </p:txBody>
      </p:sp>
      <p:sp>
        <p:nvSpPr>
          <p:cNvPr id="19" name="TextBox 18">
            <a:extLst>
              <a:ext uri="{FF2B5EF4-FFF2-40B4-BE49-F238E27FC236}">
                <a16:creationId xmlns:a16="http://schemas.microsoft.com/office/drawing/2014/main" id="{1B6EA194-95AB-9215-84EA-1F2E768CF774}"/>
              </a:ext>
            </a:extLst>
          </p:cNvPr>
          <p:cNvSpPr txBox="1"/>
          <p:nvPr/>
        </p:nvSpPr>
        <p:spPr>
          <a:xfrm>
            <a:off x="6528761" y="5070237"/>
            <a:ext cx="2101787" cy="1215717"/>
          </a:xfrm>
          <a:prstGeom prst="rect">
            <a:avLst/>
          </a:prstGeom>
          <a:noFill/>
        </p:spPr>
        <p:txBody>
          <a:bodyPr wrap="square" rtlCol="0">
            <a:spAutoFit/>
          </a:bodyPr>
          <a:lstStyle/>
          <a:p>
            <a:pPr algn="ctr">
              <a:spcAft>
                <a:spcPts val="600"/>
              </a:spcAft>
            </a:pPr>
            <a:r>
              <a:rPr lang="fr-FR" sz="1600" dirty="0">
                <a:latin typeface="Nunito Sans" pitchFamily="2" charset="0"/>
              </a:rPr>
              <a:t>La fonction </a:t>
            </a:r>
            <a:r>
              <a:rPr kumimoji="0" lang="fr-FR" sz="16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sys</a:t>
            </a:r>
            <a:r>
              <a:rPr kumimoji="0" lang="fr-FR" sz="16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16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path</a:t>
            </a:r>
            <a:r>
              <a:rPr kumimoji="0" lang="fr-FR" sz="16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16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append</a:t>
            </a:r>
            <a:r>
              <a:rPr lang="fr-FR" sz="1600" dirty="0">
                <a:solidFill>
                  <a:schemeClr val="tx1">
                    <a:lumMod val="50000"/>
                  </a:schemeClr>
                </a:solidFill>
                <a:latin typeface="Consolas" panose="020B0609020204030204" pitchFamily="49" charset="0"/>
              </a:rPr>
              <a:t>()</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Ajoute le chemin passée en paramètre au « </a:t>
            </a:r>
            <a:r>
              <a:rPr lang="fr-FR" sz="1200" dirty="0" err="1">
                <a:solidFill>
                  <a:schemeClr val="tx1">
                    <a:lumMod val="50000"/>
                  </a:schemeClr>
                </a:solidFill>
                <a:latin typeface="Nunito Sans Light" pitchFamily="2" charset="0"/>
              </a:rPr>
              <a:t>path</a:t>
            </a:r>
            <a:r>
              <a:rPr lang="fr-FR" sz="1200" dirty="0">
                <a:solidFill>
                  <a:schemeClr val="tx1">
                    <a:lumMod val="50000"/>
                  </a:schemeClr>
                </a:solidFill>
                <a:latin typeface="Nunito Sans Light" pitchFamily="2" charset="0"/>
              </a:rPr>
              <a:t> » du programme</a:t>
            </a:r>
          </a:p>
        </p:txBody>
      </p:sp>
    </p:spTree>
    <p:extLst>
      <p:ext uri="{BB962C8B-B14F-4D97-AF65-F5344CB8AC3E}">
        <p14:creationId xmlns:p14="http://schemas.microsoft.com/office/powerpoint/2010/main" val="61042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41" grpId="0"/>
      <p:bldP spid="26" grpId="0"/>
      <p:bldP spid="27" grpId="0"/>
      <p:bldP spid="12" grpId="0"/>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7B3E7A6-44ED-ED7D-42C8-6166190C2678}"/>
              </a:ext>
            </a:extLst>
          </p:cNvPr>
          <p:cNvSpPr txBox="1">
            <a:spLocks/>
          </p:cNvSpPr>
          <p:nvPr/>
        </p:nvSpPr>
        <p:spPr>
          <a:xfrm>
            <a:off x="869004" y="582345"/>
            <a:ext cx="10453992"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IMPORT RELATIF : DOSSIERS VOISINS</a:t>
            </a:r>
            <a:endParaRPr lang="en-US" dirty="0"/>
          </a:p>
        </p:txBody>
      </p:sp>
      <p:sp>
        <p:nvSpPr>
          <p:cNvPr id="4" name="TextBox 3">
            <a:extLst>
              <a:ext uri="{FF2B5EF4-FFF2-40B4-BE49-F238E27FC236}">
                <a16:creationId xmlns:a16="http://schemas.microsoft.com/office/drawing/2014/main" id="{5109977C-424A-099C-961F-B771F20057BA}"/>
              </a:ext>
            </a:extLst>
          </p:cNvPr>
          <p:cNvSpPr txBox="1"/>
          <p:nvPr/>
        </p:nvSpPr>
        <p:spPr>
          <a:xfrm>
            <a:off x="869004" y="2761368"/>
            <a:ext cx="7436796" cy="1200329"/>
          </a:xfrm>
          <a:prstGeom prst="rect">
            <a:avLst/>
          </a:prstGeom>
          <a:noFill/>
        </p:spPr>
        <p:txBody>
          <a:bodyPr wrap="square">
            <a:spAutoFit/>
          </a:bodyPr>
          <a:lstStyle/>
          <a:p>
            <a:r>
              <a:rPr lang="fr-FR" sz="2400" dirty="0">
                <a:solidFill>
                  <a:schemeClr val="accent1"/>
                </a:solidFill>
                <a:latin typeface="Consolas" panose="020B0609020204030204" pitchFamily="49" charset="0"/>
              </a:rPr>
              <a:t>import</a:t>
            </a:r>
            <a:r>
              <a:rPr lang="fr-FR" sz="2400" dirty="0">
                <a:solidFill>
                  <a:schemeClr val="tx1">
                    <a:lumMod val="50000"/>
                  </a:schemeClr>
                </a:solidFill>
                <a:latin typeface="Consolas" panose="020B0609020204030204" pitchFamily="49" charset="0"/>
              </a:rPr>
              <a:t> </a:t>
            </a:r>
            <a:r>
              <a:rPr lang="fr-FR" sz="2400" dirty="0">
                <a:solidFill>
                  <a:schemeClr val="accent2"/>
                </a:solidFill>
                <a:latin typeface="Consolas" panose="020B0609020204030204" pitchFamily="49" charset="0"/>
              </a:rPr>
              <a:t>os</a:t>
            </a:r>
            <a:r>
              <a:rPr lang="fr-FR" sz="2400" dirty="0">
                <a:solidFill>
                  <a:schemeClr val="tx1">
                    <a:lumMod val="50000"/>
                  </a:schemeClr>
                </a:solidFill>
                <a:latin typeface="Consolas" panose="020B0609020204030204" pitchFamily="49" charset="0"/>
              </a:rPr>
              <a:t>, </a:t>
            </a:r>
            <a:r>
              <a:rPr lang="fr-FR" sz="2400" dirty="0" err="1">
                <a:solidFill>
                  <a:schemeClr val="accent2"/>
                </a:solidFill>
                <a:latin typeface="Consolas" panose="020B0609020204030204" pitchFamily="49" charset="0"/>
              </a:rPr>
              <a:t>sys</a:t>
            </a:r>
            <a:endParaRPr lang="fr-FR" sz="2400" dirty="0">
              <a:solidFill>
                <a:schemeClr val="accent2"/>
              </a:solidFill>
              <a:latin typeface="Consolas" panose="020B0609020204030204" pitchFamily="49" charset="0"/>
            </a:endParaRPr>
          </a:p>
          <a:p>
            <a:r>
              <a:rPr lang="fr-FR" sz="2400" dirty="0" err="1">
                <a:solidFill>
                  <a:schemeClr val="accent3"/>
                </a:solidFill>
                <a:latin typeface="Consolas" panose="020B0609020204030204" pitchFamily="49" charset="0"/>
              </a:rPr>
              <a:t>dir</a:t>
            </a:r>
            <a:r>
              <a:rPr lang="fr-FR" sz="2400" dirty="0">
                <a:solidFill>
                  <a:schemeClr val="tx1">
                    <a:lumMod val="50000"/>
                  </a:schemeClr>
                </a:solidFill>
                <a:latin typeface="Consolas" panose="020B0609020204030204" pitchFamily="49" charset="0"/>
              </a:rPr>
              <a:t> = </a:t>
            </a:r>
            <a:r>
              <a:rPr lang="fr-FR" sz="2400" dirty="0" err="1">
                <a:solidFill>
                  <a:schemeClr val="accent2"/>
                </a:solidFill>
                <a:latin typeface="Consolas" panose="020B0609020204030204" pitchFamily="49" charset="0"/>
              </a:rPr>
              <a:t>os</a:t>
            </a:r>
            <a:r>
              <a:rPr lang="fr-FR" sz="2400" dirty="0" err="1">
                <a:solidFill>
                  <a:schemeClr val="tx1">
                    <a:lumMod val="50000"/>
                  </a:schemeClr>
                </a:solidFill>
                <a:latin typeface="Consolas" panose="020B0609020204030204" pitchFamily="49" charset="0"/>
              </a:rPr>
              <a:t>.</a:t>
            </a:r>
            <a:r>
              <a:rPr lang="fr-FR" sz="2400" dirty="0" err="1">
                <a:solidFill>
                  <a:schemeClr val="accent3"/>
                </a:solidFill>
                <a:latin typeface="Consolas" panose="020B0609020204030204" pitchFamily="49" charset="0"/>
              </a:rPr>
              <a:t>path</a:t>
            </a:r>
            <a:r>
              <a:rPr lang="fr-FR" sz="2400" dirty="0" err="1">
                <a:solidFill>
                  <a:schemeClr val="tx1">
                    <a:lumMod val="50000"/>
                  </a:schemeClr>
                </a:solidFill>
                <a:latin typeface="Consolas" panose="020B0609020204030204" pitchFamily="49" charset="0"/>
              </a:rPr>
              <a:t>.</a:t>
            </a:r>
            <a:r>
              <a:rPr lang="fr-FR" sz="2400" dirty="0" err="1">
                <a:solidFill>
                  <a:schemeClr val="accent2"/>
                </a:solidFill>
                <a:latin typeface="Consolas" panose="020B0609020204030204" pitchFamily="49" charset="0"/>
              </a:rPr>
              <a:t>dirname</a:t>
            </a:r>
            <a:r>
              <a:rPr lang="fr-FR" sz="2400" dirty="0">
                <a:solidFill>
                  <a:schemeClr val="tx1">
                    <a:lumMod val="50000"/>
                  </a:schemeClr>
                </a:solidFill>
                <a:latin typeface="Consolas" panose="020B0609020204030204" pitchFamily="49" charset="0"/>
              </a:rPr>
              <a:t>(</a:t>
            </a:r>
            <a:r>
              <a:rPr lang="fr-FR" sz="2400" dirty="0">
                <a:solidFill>
                  <a:schemeClr val="accent3"/>
                </a:solidFill>
                <a:latin typeface="Consolas" panose="020B0609020204030204" pitchFamily="49" charset="0"/>
              </a:rPr>
              <a:t>__file__</a:t>
            </a:r>
            <a:r>
              <a:rPr lang="fr-FR" sz="2400" dirty="0">
                <a:solidFill>
                  <a:schemeClr val="tx1">
                    <a:lumMod val="50000"/>
                  </a:schemeClr>
                </a:solidFill>
                <a:latin typeface="Consolas" panose="020B0609020204030204" pitchFamily="49" charset="0"/>
              </a:rPr>
              <a:t>)</a:t>
            </a:r>
          </a:p>
          <a:p>
            <a:r>
              <a:rPr lang="fr-FR" sz="2400" dirty="0" err="1">
                <a:solidFill>
                  <a:schemeClr val="accent2"/>
                </a:solidFill>
                <a:latin typeface="Consolas" panose="020B0609020204030204" pitchFamily="49" charset="0"/>
              </a:rPr>
              <a:t>sys</a:t>
            </a:r>
            <a:r>
              <a:rPr lang="fr-FR" sz="2400" dirty="0" err="1">
                <a:solidFill>
                  <a:schemeClr val="tx1">
                    <a:lumMod val="50000"/>
                  </a:schemeClr>
                </a:solidFill>
                <a:latin typeface="Consolas" panose="020B0609020204030204" pitchFamily="49" charset="0"/>
              </a:rPr>
              <a:t>.</a:t>
            </a:r>
            <a:r>
              <a:rPr lang="fr-FR" sz="2400" dirty="0" err="1">
                <a:solidFill>
                  <a:schemeClr val="accent3"/>
                </a:solidFill>
                <a:latin typeface="Consolas" panose="020B0609020204030204" pitchFamily="49" charset="0"/>
              </a:rPr>
              <a:t>path</a:t>
            </a:r>
            <a:r>
              <a:rPr lang="fr-FR" sz="2400" dirty="0" err="1">
                <a:solidFill>
                  <a:schemeClr val="tx1">
                    <a:lumMod val="50000"/>
                  </a:schemeClr>
                </a:solidFill>
                <a:latin typeface="Consolas" panose="020B0609020204030204" pitchFamily="49" charset="0"/>
              </a:rPr>
              <a:t>.</a:t>
            </a:r>
            <a:r>
              <a:rPr lang="fr-FR" sz="2400" dirty="0" err="1">
                <a:solidFill>
                  <a:schemeClr val="accent2"/>
                </a:solidFill>
                <a:latin typeface="Consolas" panose="020B0609020204030204" pitchFamily="49" charset="0"/>
              </a:rPr>
              <a:t>append</a:t>
            </a:r>
            <a:r>
              <a:rPr lang="fr-FR" sz="2400" dirty="0">
                <a:solidFill>
                  <a:schemeClr val="tx1">
                    <a:lumMod val="50000"/>
                  </a:schemeClr>
                </a:solidFill>
                <a:latin typeface="Consolas" panose="020B0609020204030204" pitchFamily="49" charset="0"/>
              </a:rPr>
              <a:t>(</a:t>
            </a:r>
            <a:r>
              <a:rPr lang="fr-FR" sz="2400" dirty="0" err="1">
                <a:solidFill>
                  <a:schemeClr val="accent2"/>
                </a:solidFill>
                <a:latin typeface="Consolas" panose="020B0609020204030204" pitchFamily="49" charset="0"/>
              </a:rPr>
              <a:t>os</a:t>
            </a:r>
            <a:r>
              <a:rPr lang="fr-FR" sz="2400" dirty="0" err="1">
                <a:solidFill>
                  <a:schemeClr val="tx1">
                    <a:lumMod val="50000"/>
                  </a:schemeClr>
                </a:solidFill>
                <a:latin typeface="Consolas" panose="020B0609020204030204" pitchFamily="49" charset="0"/>
              </a:rPr>
              <a:t>.</a:t>
            </a:r>
            <a:r>
              <a:rPr lang="fr-FR" sz="2400" dirty="0" err="1">
                <a:solidFill>
                  <a:schemeClr val="accent3"/>
                </a:solidFill>
                <a:latin typeface="Consolas" panose="020B0609020204030204" pitchFamily="49" charset="0"/>
              </a:rPr>
              <a:t>path</a:t>
            </a:r>
            <a:r>
              <a:rPr lang="fr-FR" sz="2400" dirty="0" err="1">
                <a:solidFill>
                  <a:schemeClr val="tx1">
                    <a:lumMod val="50000"/>
                  </a:schemeClr>
                </a:solidFill>
                <a:latin typeface="Consolas" panose="020B0609020204030204" pitchFamily="49" charset="0"/>
              </a:rPr>
              <a:t>.</a:t>
            </a:r>
            <a:r>
              <a:rPr lang="fr-FR" sz="2400" dirty="0" err="1">
                <a:solidFill>
                  <a:schemeClr val="accent2"/>
                </a:solidFill>
                <a:latin typeface="Consolas" panose="020B0609020204030204" pitchFamily="49" charset="0"/>
              </a:rPr>
              <a:t>join</a:t>
            </a:r>
            <a:r>
              <a:rPr lang="fr-FR" sz="2400" dirty="0">
                <a:solidFill>
                  <a:schemeClr val="tx1">
                    <a:lumMod val="50000"/>
                  </a:schemeClr>
                </a:solidFill>
                <a:latin typeface="Consolas" panose="020B0609020204030204" pitchFamily="49" charset="0"/>
              </a:rPr>
              <a:t>(</a:t>
            </a:r>
            <a:r>
              <a:rPr lang="fr-FR" sz="2400" dirty="0" err="1">
                <a:solidFill>
                  <a:schemeClr val="accent3"/>
                </a:solidFill>
                <a:latin typeface="Consolas" panose="020B0609020204030204" pitchFamily="49" charset="0"/>
              </a:rPr>
              <a:t>dir</a:t>
            </a:r>
            <a:r>
              <a:rPr lang="fr-FR" sz="2400" dirty="0">
                <a:solidFill>
                  <a:schemeClr val="tx1">
                    <a:lumMod val="50000"/>
                  </a:schemeClr>
                </a:solidFill>
                <a:latin typeface="Consolas" panose="020B0609020204030204" pitchFamily="49" charset="0"/>
              </a:rPr>
              <a:t>, </a:t>
            </a:r>
            <a:r>
              <a:rPr lang="fr-FR" sz="2400" dirty="0">
                <a:solidFill>
                  <a:schemeClr val="accent5"/>
                </a:solidFill>
                <a:latin typeface="Consolas" panose="020B0609020204030204" pitchFamily="49" charset="0"/>
              </a:rPr>
              <a:t>"../.."</a:t>
            </a:r>
            <a:r>
              <a:rPr lang="fr-FR" sz="2400" dirty="0">
                <a:solidFill>
                  <a:schemeClr val="tx1">
                    <a:lumMod val="50000"/>
                  </a:schemeClr>
                </a:solidFill>
                <a:latin typeface="Consolas" panose="020B0609020204030204" pitchFamily="49" charset="0"/>
              </a:rPr>
              <a:t>))</a:t>
            </a:r>
          </a:p>
        </p:txBody>
      </p:sp>
      <p:grpSp>
        <p:nvGrpSpPr>
          <p:cNvPr id="5" name="Group 4">
            <a:extLst>
              <a:ext uri="{FF2B5EF4-FFF2-40B4-BE49-F238E27FC236}">
                <a16:creationId xmlns:a16="http://schemas.microsoft.com/office/drawing/2014/main" id="{A9E28F26-1C3F-6249-676C-A2E2890909A4}"/>
              </a:ext>
            </a:extLst>
          </p:cNvPr>
          <p:cNvGrpSpPr/>
          <p:nvPr/>
        </p:nvGrpSpPr>
        <p:grpSpPr>
          <a:xfrm>
            <a:off x="8943693" y="1826147"/>
            <a:ext cx="2800418" cy="4298428"/>
            <a:chOff x="316453" y="4580505"/>
            <a:chExt cx="2800418" cy="4298428"/>
          </a:xfrm>
        </p:grpSpPr>
        <p:sp>
          <p:nvSpPr>
            <p:cNvPr id="17" name="Rectangle: Top Corners Rounded 16">
              <a:extLst>
                <a:ext uri="{FF2B5EF4-FFF2-40B4-BE49-F238E27FC236}">
                  <a16:creationId xmlns:a16="http://schemas.microsoft.com/office/drawing/2014/main" id="{19090B18-2E2A-1B25-7F42-3F16FEE1E78E}"/>
                </a:ext>
              </a:extLst>
            </p:cNvPr>
            <p:cNvSpPr/>
            <p:nvPr/>
          </p:nvSpPr>
          <p:spPr>
            <a:xfrm rot="10800000">
              <a:off x="316453" y="4934968"/>
              <a:ext cx="2800418" cy="3943965"/>
            </a:xfrm>
            <a:prstGeom prst="round2SameRect">
              <a:avLst>
                <a:gd name="adj1" fmla="val 9280"/>
                <a:gd name="adj2" fmla="val 0"/>
              </a:avLst>
            </a:prstGeom>
            <a:solidFill>
              <a:srgbClr val="FFC66C"/>
            </a:solidFill>
            <a:ln w="12700" cap="rnd">
              <a:solidFill>
                <a:schemeClr val="bg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Top Corners Rounded 17">
              <a:extLst>
                <a:ext uri="{FF2B5EF4-FFF2-40B4-BE49-F238E27FC236}">
                  <a16:creationId xmlns:a16="http://schemas.microsoft.com/office/drawing/2014/main" id="{1BA4CFFB-604E-DF5B-7ABB-27EF898CAE48}"/>
                </a:ext>
              </a:extLst>
            </p:cNvPr>
            <p:cNvSpPr/>
            <p:nvPr/>
          </p:nvSpPr>
          <p:spPr>
            <a:xfrm>
              <a:off x="316454" y="4580505"/>
              <a:ext cx="919664" cy="354465"/>
            </a:xfrm>
            <a:prstGeom prst="round2SameRect">
              <a:avLst/>
            </a:prstGeom>
            <a:solidFill>
              <a:srgbClr val="FFC66C"/>
            </a:solidFill>
            <a:ln w="12700" cap="rnd">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latin typeface="Consolas" panose="020B0609020204030204" pitchFamily="49" charset="0"/>
                </a:rPr>
                <a:t>Projet</a:t>
              </a:r>
            </a:p>
          </p:txBody>
        </p:sp>
      </p:grpSp>
      <p:grpSp>
        <p:nvGrpSpPr>
          <p:cNvPr id="31" name="Group 30">
            <a:extLst>
              <a:ext uri="{FF2B5EF4-FFF2-40B4-BE49-F238E27FC236}">
                <a16:creationId xmlns:a16="http://schemas.microsoft.com/office/drawing/2014/main" id="{167274DE-6473-A282-CD81-CF4C174EF5C9}"/>
              </a:ext>
            </a:extLst>
          </p:cNvPr>
          <p:cNvGrpSpPr/>
          <p:nvPr/>
        </p:nvGrpSpPr>
        <p:grpSpPr>
          <a:xfrm>
            <a:off x="9147403" y="2405551"/>
            <a:ext cx="2435586" cy="1265204"/>
            <a:chOff x="316455" y="4580506"/>
            <a:chExt cx="2435586" cy="1265204"/>
          </a:xfrm>
        </p:grpSpPr>
        <p:sp>
          <p:nvSpPr>
            <p:cNvPr id="1026" name="Rectangle: Top Corners Rounded 1025">
              <a:extLst>
                <a:ext uri="{FF2B5EF4-FFF2-40B4-BE49-F238E27FC236}">
                  <a16:creationId xmlns:a16="http://schemas.microsoft.com/office/drawing/2014/main" id="{2D2E8571-F0A1-E038-3D37-9E198431620C}"/>
                </a:ext>
              </a:extLst>
            </p:cNvPr>
            <p:cNvSpPr/>
            <p:nvPr/>
          </p:nvSpPr>
          <p:spPr>
            <a:xfrm rot="10800000">
              <a:off x="316455" y="4934970"/>
              <a:ext cx="2435586" cy="910740"/>
            </a:xfrm>
            <a:prstGeom prst="round2SameRect">
              <a:avLst/>
            </a:prstGeom>
            <a:solidFill>
              <a:srgbClr val="FFC66C"/>
            </a:solidFill>
            <a:ln w="12700" cap="rnd">
              <a:solidFill>
                <a:schemeClr val="bg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8" name="Rectangle: Top Corners Rounded 1027">
              <a:extLst>
                <a:ext uri="{FF2B5EF4-FFF2-40B4-BE49-F238E27FC236}">
                  <a16:creationId xmlns:a16="http://schemas.microsoft.com/office/drawing/2014/main" id="{C5C937B2-B756-987B-34E4-C32B6CB0414E}"/>
                </a:ext>
              </a:extLst>
            </p:cNvPr>
            <p:cNvSpPr/>
            <p:nvPr/>
          </p:nvSpPr>
          <p:spPr>
            <a:xfrm>
              <a:off x="316455" y="4580506"/>
              <a:ext cx="919664" cy="354465"/>
            </a:xfrm>
            <a:prstGeom prst="round2SameRect">
              <a:avLst/>
            </a:prstGeom>
            <a:solidFill>
              <a:srgbClr val="FFC66C"/>
            </a:solidFill>
            <a:ln w="12700" cap="rnd">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latin typeface="Consolas" panose="020B0609020204030204" pitchFamily="49" charset="0"/>
                </a:rPr>
                <a:t>audio</a:t>
              </a:r>
            </a:p>
          </p:txBody>
        </p:sp>
      </p:grpSp>
      <p:grpSp>
        <p:nvGrpSpPr>
          <p:cNvPr id="1039" name="Group 1038">
            <a:extLst>
              <a:ext uri="{FF2B5EF4-FFF2-40B4-BE49-F238E27FC236}">
                <a16:creationId xmlns:a16="http://schemas.microsoft.com/office/drawing/2014/main" id="{75967428-5CAE-AA25-AE60-C5E3885D6E92}"/>
              </a:ext>
            </a:extLst>
          </p:cNvPr>
          <p:cNvGrpSpPr/>
          <p:nvPr/>
        </p:nvGrpSpPr>
        <p:grpSpPr>
          <a:xfrm>
            <a:off x="9659318" y="2940330"/>
            <a:ext cx="1369167" cy="586478"/>
            <a:chOff x="8567844" y="4369080"/>
            <a:chExt cx="1369167" cy="586478"/>
          </a:xfrm>
        </p:grpSpPr>
        <p:pic>
          <p:nvPicPr>
            <p:cNvPr id="1034" name="Picture 1033">
              <a:extLst>
                <a:ext uri="{FF2B5EF4-FFF2-40B4-BE49-F238E27FC236}">
                  <a16:creationId xmlns:a16="http://schemas.microsoft.com/office/drawing/2014/main" id="{6864A9AD-5F71-89D2-CC0F-B1F5C472FD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1035" name="TextBox 1034">
              <a:extLst>
                <a:ext uri="{FF2B5EF4-FFF2-40B4-BE49-F238E27FC236}">
                  <a16:creationId xmlns:a16="http://schemas.microsoft.com/office/drawing/2014/main" id="{F0AE7B8C-D686-014F-360C-AACB8EBD91F6}"/>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solidFill>
                    <a:schemeClr val="bg1"/>
                  </a:solidFill>
                  <a:latin typeface="Consolas" panose="020B0609020204030204" pitchFamily="49" charset="0"/>
                </a:rPr>
                <a:t>pilote_audio.py</a:t>
              </a:r>
            </a:p>
          </p:txBody>
        </p:sp>
      </p:grpSp>
      <p:sp>
        <p:nvSpPr>
          <p:cNvPr id="1041" name="TextBox 1040">
            <a:extLst>
              <a:ext uri="{FF2B5EF4-FFF2-40B4-BE49-F238E27FC236}">
                <a16:creationId xmlns:a16="http://schemas.microsoft.com/office/drawing/2014/main" id="{A9A93FE1-E204-E05F-DED8-192F9EB64EA5}"/>
              </a:ext>
            </a:extLst>
          </p:cNvPr>
          <p:cNvSpPr txBox="1"/>
          <p:nvPr/>
        </p:nvSpPr>
        <p:spPr>
          <a:xfrm>
            <a:off x="2888298" y="1443458"/>
            <a:ext cx="3398199" cy="1154162"/>
          </a:xfrm>
          <a:prstGeom prst="rect">
            <a:avLst/>
          </a:prstGeom>
          <a:noFill/>
        </p:spPr>
        <p:txBody>
          <a:bodyPr wrap="square" rtlCol="0">
            <a:spAutoFit/>
          </a:bodyPr>
          <a:lstStyle/>
          <a:p>
            <a:pPr algn="ctr">
              <a:spcAft>
                <a:spcPts val="600"/>
              </a:spcAft>
            </a:pPr>
            <a:r>
              <a:rPr lang="fr-FR" sz="1600" dirty="0">
                <a:latin typeface="Nunito Sans" pitchFamily="2" charset="0"/>
              </a:rPr>
              <a:t>Importation d’un dossier voisin</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Une fois le dossier principale du projet ajoute au </a:t>
            </a:r>
            <a:r>
              <a:rPr lang="fr-FR" sz="1200" dirty="0" err="1">
                <a:solidFill>
                  <a:schemeClr val="accent2"/>
                </a:solidFill>
                <a:latin typeface="Consolas" panose="020B0609020204030204" pitchFamily="49" charset="0"/>
              </a:rPr>
              <a:t>sys</a:t>
            </a:r>
            <a:r>
              <a:rPr lang="fr-FR" sz="1200" dirty="0" err="1">
                <a:solidFill>
                  <a:schemeClr val="tx1">
                    <a:lumMod val="50000"/>
                  </a:schemeClr>
                </a:solidFill>
                <a:latin typeface="Consolas" panose="020B0609020204030204" pitchFamily="49" charset="0"/>
              </a:rPr>
              <a:t>.</a:t>
            </a:r>
            <a:r>
              <a:rPr lang="fr-FR" sz="1200" dirty="0" err="1">
                <a:solidFill>
                  <a:schemeClr val="accent3"/>
                </a:solidFill>
                <a:latin typeface="Consolas" panose="020B0609020204030204" pitchFamily="49" charset="0"/>
              </a:rPr>
              <a:t>path</a:t>
            </a:r>
            <a:r>
              <a:rPr lang="fr-FR" sz="1200" dirty="0">
                <a:solidFill>
                  <a:schemeClr val="tx1">
                    <a:lumMod val="50000"/>
                  </a:schemeClr>
                </a:solidFill>
                <a:latin typeface="Nunito Sans Light" pitchFamily="2" charset="0"/>
              </a:rPr>
              <a:t>, nous pouvons importer le fichier souhaité en partant du dossier principal à condition d’utilise la forme </a:t>
            </a:r>
            <a:r>
              <a:rPr lang="fr-FR" sz="1200" dirty="0" err="1">
                <a:solidFill>
                  <a:schemeClr val="accent1"/>
                </a:solidFill>
                <a:latin typeface="Consolas" panose="020B0609020204030204" pitchFamily="49" charset="0"/>
              </a:rPr>
              <a:t>from</a:t>
            </a:r>
            <a:r>
              <a:rPr lang="fr-FR" sz="1200" dirty="0">
                <a:solidFill>
                  <a:schemeClr val="tx1">
                    <a:lumMod val="50000"/>
                  </a:schemeClr>
                </a:solidFill>
                <a:latin typeface="Consolas" panose="020B0609020204030204" pitchFamily="49" charset="0"/>
              </a:rPr>
              <a:t> </a:t>
            </a:r>
            <a:r>
              <a:rPr lang="fr-FR" sz="1200" dirty="0">
                <a:solidFill>
                  <a:schemeClr val="accent2"/>
                </a:solidFill>
                <a:latin typeface="Consolas" panose="020B0609020204030204" pitchFamily="49" charset="0"/>
              </a:rPr>
              <a:t>…</a:t>
            </a:r>
            <a:r>
              <a:rPr lang="fr-FR" sz="1200" dirty="0">
                <a:solidFill>
                  <a:schemeClr val="tx1">
                    <a:lumMod val="50000"/>
                  </a:schemeClr>
                </a:solidFill>
                <a:latin typeface="Consolas" panose="020B0609020204030204" pitchFamily="49" charset="0"/>
              </a:rPr>
              <a:t> </a:t>
            </a:r>
            <a:r>
              <a:rPr lang="fr-FR" sz="1200" dirty="0">
                <a:solidFill>
                  <a:schemeClr val="accent1"/>
                </a:solidFill>
                <a:latin typeface="Consolas" panose="020B0609020204030204" pitchFamily="49" charset="0"/>
              </a:rPr>
              <a:t>import</a:t>
            </a:r>
            <a:r>
              <a:rPr lang="fr-FR" sz="1200" dirty="0">
                <a:solidFill>
                  <a:schemeClr val="tx1">
                    <a:lumMod val="50000"/>
                  </a:schemeClr>
                </a:solidFill>
                <a:latin typeface="Consolas" panose="020B0609020204030204" pitchFamily="49" charset="0"/>
              </a:rPr>
              <a:t> </a:t>
            </a:r>
            <a:r>
              <a:rPr lang="fr-FR" sz="1200" dirty="0">
                <a:solidFill>
                  <a:schemeClr val="accent2"/>
                </a:solidFill>
                <a:latin typeface="Consolas" panose="020B0609020204030204" pitchFamily="49" charset="0"/>
              </a:rPr>
              <a:t>…</a:t>
            </a:r>
            <a:endParaRPr lang="fr-FR" sz="1200" dirty="0">
              <a:solidFill>
                <a:schemeClr val="tx1">
                  <a:lumMod val="50000"/>
                </a:schemeClr>
              </a:solidFill>
              <a:latin typeface="Nunito Sans Light" pitchFamily="2" charset="0"/>
            </a:endParaRPr>
          </a:p>
        </p:txBody>
      </p:sp>
      <p:sp>
        <p:nvSpPr>
          <p:cNvPr id="1042" name="TextBox 1041">
            <a:extLst>
              <a:ext uri="{FF2B5EF4-FFF2-40B4-BE49-F238E27FC236}">
                <a16:creationId xmlns:a16="http://schemas.microsoft.com/office/drawing/2014/main" id="{85D253E3-A140-A9B0-EF79-CB670A23DB4F}"/>
              </a:ext>
            </a:extLst>
          </p:cNvPr>
          <p:cNvSpPr txBox="1"/>
          <p:nvPr/>
        </p:nvSpPr>
        <p:spPr>
          <a:xfrm>
            <a:off x="3130657" y="5672099"/>
            <a:ext cx="2913480" cy="784830"/>
          </a:xfrm>
          <a:prstGeom prst="rect">
            <a:avLst/>
          </a:prstGeom>
          <a:noFill/>
        </p:spPr>
        <p:txBody>
          <a:bodyPr wrap="square" rtlCol="0">
            <a:spAutoFit/>
          </a:bodyPr>
          <a:lstStyle/>
          <a:p>
            <a:pPr algn="ctr">
              <a:spcAft>
                <a:spcPts val="600"/>
              </a:spcAft>
            </a:pPr>
            <a:r>
              <a:rPr lang="fr-FR" sz="1600" dirty="0">
                <a:latin typeface="Nunito Sans" pitchFamily="2" charset="0"/>
              </a:rPr>
              <a:t>Utilisation</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Apres avoir importe la dépendance, nous utilisons ses éléments sans préfixe</a:t>
            </a:r>
          </a:p>
        </p:txBody>
      </p:sp>
      <p:grpSp>
        <p:nvGrpSpPr>
          <p:cNvPr id="2" name="Group 1">
            <a:extLst>
              <a:ext uri="{FF2B5EF4-FFF2-40B4-BE49-F238E27FC236}">
                <a16:creationId xmlns:a16="http://schemas.microsoft.com/office/drawing/2014/main" id="{74670E60-0322-E329-BF09-874864ED10EF}"/>
              </a:ext>
            </a:extLst>
          </p:cNvPr>
          <p:cNvGrpSpPr/>
          <p:nvPr/>
        </p:nvGrpSpPr>
        <p:grpSpPr>
          <a:xfrm>
            <a:off x="9147403" y="3881271"/>
            <a:ext cx="2435586" cy="2062329"/>
            <a:chOff x="316455" y="4580506"/>
            <a:chExt cx="2435586" cy="2062329"/>
          </a:xfrm>
        </p:grpSpPr>
        <p:sp>
          <p:nvSpPr>
            <p:cNvPr id="6" name="Rectangle: Top Corners Rounded 5">
              <a:extLst>
                <a:ext uri="{FF2B5EF4-FFF2-40B4-BE49-F238E27FC236}">
                  <a16:creationId xmlns:a16="http://schemas.microsoft.com/office/drawing/2014/main" id="{4541FDB1-0191-BD67-7104-797281EC6992}"/>
                </a:ext>
              </a:extLst>
            </p:cNvPr>
            <p:cNvSpPr/>
            <p:nvPr/>
          </p:nvSpPr>
          <p:spPr>
            <a:xfrm rot="10800000">
              <a:off x="316455" y="4934970"/>
              <a:ext cx="2435586" cy="1707865"/>
            </a:xfrm>
            <a:prstGeom prst="round2SameRect">
              <a:avLst>
                <a:gd name="adj1" fmla="val 11006"/>
                <a:gd name="adj2" fmla="val 0"/>
              </a:avLst>
            </a:prstGeom>
            <a:solidFill>
              <a:srgbClr val="FFC66C"/>
            </a:solidFill>
            <a:ln w="12700" cap="rnd">
              <a:solidFill>
                <a:schemeClr val="bg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Top Corners Rounded 8">
              <a:extLst>
                <a:ext uri="{FF2B5EF4-FFF2-40B4-BE49-F238E27FC236}">
                  <a16:creationId xmlns:a16="http://schemas.microsoft.com/office/drawing/2014/main" id="{9D582AC3-49E9-4E88-F319-56CC13FE43F5}"/>
                </a:ext>
              </a:extLst>
            </p:cNvPr>
            <p:cNvSpPr/>
            <p:nvPr/>
          </p:nvSpPr>
          <p:spPr>
            <a:xfrm>
              <a:off x="316455" y="4580506"/>
              <a:ext cx="919664" cy="354465"/>
            </a:xfrm>
            <a:prstGeom prst="round2SameRect">
              <a:avLst/>
            </a:prstGeom>
            <a:solidFill>
              <a:srgbClr val="FFC66C"/>
            </a:solidFill>
            <a:ln w="12700" cap="rnd">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bg1"/>
                  </a:solidFill>
                  <a:latin typeface="Consolas" panose="020B0609020204030204" pitchFamily="49" charset="0"/>
                </a:rPr>
                <a:t>ui</a:t>
              </a:r>
              <a:endParaRPr lang="fr-FR" sz="1200" dirty="0">
                <a:solidFill>
                  <a:schemeClr val="bg1"/>
                </a:solidFill>
                <a:latin typeface="Consolas" panose="020B0609020204030204" pitchFamily="49" charset="0"/>
              </a:endParaRPr>
            </a:p>
          </p:txBody>
        </p:sp>
      </p:grpSp>
      <p:grpSp>
        <p:nvGrpSpPr>
          <p:cNvPr id="13" name="Group 12">
            <a:extLst>
              <a:ext uri="{FF2B5EF4-FFF2-40B4-BE49-F238E27FC236}">
                <a16:creationId xmlns:a16="http://schemas.microsoft.com/office/drawing/2014/main" id="{BD9436B0-010E-DBD2-2680-8A24E78EC8F3}"/>
              </a:ext>
            </a:extLst>
          </p:cNvPr>
          <p:cNvGrpSpPr/>
          <p:nvPr/>
        </p:nvGrpSpPr>
        <p:grpSpPr>
          <a:xfrm>
            <a:off x="9351113" y="4424914"/>
            <a:ext cx="1992062" cy="1328186"/>
            <a:chOff x="316455" y="4580506"/>
            <a:chExt cx="1992062" cy="1328186"/>
          </a:xfrm>
        </p:grpSpPr>
        <p:sp>
          <p:nvSpPr>
            <p:cNvPr id="14" name="Rectangle: Top Corners Rounded 13">
              <a:extLst>
                <a:ext uri="{FF2B5EF4-FFF2-40B4-BE49-F238E27FC236}">
                  <a16:creationId xmlns:a16="http://schemas.microsoft.com/office/drawing/2014/main" id="{A2F397F1-A64D-B3E0-CA8F-518E0D685696}"/>
                </a:ext>
              </a:extLst>
            </p:cNvPr>
            <p:cNvSpPr/>
            <p:nvPr/>
          </p:nvSpPr>
          <p:spPr>
            <a:xfrm rot="10800000">
              <a:off x="316455" y="4934970"/>
              <a:ext cx="1992062" cy="973722"/>
            </a:xfrm>
            <a:prstGeom prst="round2SameRect">
              <a:avLst>
                <a:gd name="adj1" fmla="val 11006"/>
                <a:gd name="adj2" fmla="val 0"/>
              </a:avLst>
            </a:prstGeom>
            <a:solidFill>
              <a:srgbClr val="FFC66C"/>
            </a:solidFill>
            <a:ln w="12700" cap="rnd">
              <a:solidFill>
                <a:schemeClr val="bg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Top Corners Rounded 14">
              <a:extLst>
                <a:ext uri="{FF2B5EF4-FFF2-40B4-BE49-F238E27FC236}">
                  <a16:creationId xmlns:a16="http://schemas.microsoft.com/office/drawing/2014/main" id="{193A96AA-92D4-68CB-303E-69AC7085BE4F}"/>
                </a:ext>
              </a:extLst>
            </p:cNvPr>
            <p:cNvSpPr/>
            <p:nvPr/>
          </p:nvSpPr>
          <p:spPr>
            <a:xfrm>
              <a:off x="316455" y="4580506"/>
              <a:ext cx="919664" cy="354465"/>
            </a:xfrm>
            <a:prstGeom prst="round2SameRect">
              <a:avLst/>
            </a:prstGeom>
            <a:solidFill>
              <a:srgbClr val="FFC66C"/>
            </a:solidFill>
            <a:ln w="12700" cap="rnd">
              <a:solidFill>
                <a:schemeClr val="bg2"/>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bg1"/>
                  </a:solidFill>
                  <a:latin typeface="Consolas" panose="020B0609020204030204" pitchFamily="49" charset="0"/>
                </a:rPr>
                <a:t>player</a:t>
              </a:r>
              <a:endParaRPr lang="fr-FR" sz="1200" dirty="0">
                <a:solidFill>
                  <a:schemeClr val="bg1"/>
                </a:solidFill>
                <a:latin typeface="Consolas" panose="020B0609020204030204" pitchFamily="49" charset="0"/>
              </a:endParaRPr>
            </a:p>
          </p:txBody>
        </p:sp>
      </p:grpSp>
      <p:sp>
        <p:nvSpPr>
          <p:cNvPr id="23" name="TextBox 22">
            <a:extLst>
              <a:ext uri="{FF2B5EF4-FFF2-40B4-BE49-F238E27FC236}">
                <a16:creationId xmlns:a16="http://schemas.microsoft.com/office/drawing/2014/main" id="{892931CF-A019-0418-7366-05AECDF7DE54}"/>
              </a:ext>
            </a:extLst>
          </p:cNvPr>
          <p:cNvSpPr txBox="1"/>
          <p:nvPr/>
        </p:nvSpPr>
        <p:spPr>
          <a:xfrm>
            <a:off x="869002" y="4221868"/>
            <a:ext cx="743679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9200FF"/>
                </a:solidFill>
                <a:effectLst/>
                <a:uLnTx/>
                <a:uFillTx/>
                <a:latin typeface="Consolas" panose="020B0609020204030204" pitchFamily="49" charset="0"/>
                <a:ea typeface="+mn-ea"/>
                <a:cs typeface="+mn-cs"/>
              </a:rPr>
              <a:t>from</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audio</a:t>
            </a:r>
            <a:r>
              <a:rPr kumimoji="0" lang="fr-FR"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pilote_audio</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a:ln>
                  <a:noFill/>
                </a:ln>
                <a:solidFill>
                  <a:srgbClr val="9200FF"/>
                </a:solidFill>
                <a:effectLst/>
                <a:uLnTx/>
                <a:uFillTx/>
                <a:latin typeface="Consolas" panose="020B0609020204030204" pitchFamily="49" charset="0"/>
                <a:ea typeface="+mn-ea"/>
                <a:cs typeface="+mn-cs"/>
              </a:rPr>
              <a:t>import</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jouerSon</a:t>
            </a:r>
            <a:endPar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endParaRPr>
          </a:p>
        </p:txBody>
      </p:sp>
      <p:sp>
        <p:nvSpPr>
          <p:cNvPr id="25" name="TextBox 24">
            <a:extLst>
              <a:ext uri="{FF2B5EF4-FFF2-40B4-BE49-F238E27FC236}">
                <a16:creationId xmlns:a16="http://schemas.microsoft.com/office/drawing/2014/main" id="{5E6560DC-04E6-4209-E419-93AB690B2E86}"/>
              </a:ext>
            </a:extLst>
          </p:cNvPr>
          <p:cNvSpPr txBox="1"/>
          <p:nvPr/>
        </p:nvSpPr>
        <p:spPr>
          <a:xfrm>
            <a:off x="869001" y="4950263"/>
            <a:ext cx="743679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bounton</a:t>
            </a:r>
            <a:r>
              <a:rPr kumimoji="0" lang="fr-FR"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action</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fr-FR"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jouerSon</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fr-FR" sz="2400" b="0" i="0" u="none" strike="noStrike" kern="1200" cap="none" spc="0" normalizeH="0" baseline="0" noProof="0" dirty="0">
                <a:ln>
                  <a:noFill/>
                </a:ln>
                <a:solidFill>
                  <a:srgbClr val="FFC580"/>
                </a:solidFill>
                <a:effectLst/>
                <a:uLnTx/>
                <a:uFillTx/>
                <a:latin typeface="Consolas" panose="020B0609020204030204" pitchFamily="49" charset="0"/>
                <a:ea typeface="+mn-ea"/>
                <a:cs typeface="+mn-cs"/>
              </a:rPr>
              <a:t>"audio.mp3"</a:t>
            </a:r>
            <a:r>
              <a:rPr kumimoji="0" lang="fr-FR"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grpSp>
        <p:nvGrpSpPr>
          <p:cNvPr id="28" name="Group 27">
            <a:extLst>
              <a:ext uri="{FF2B5EF4-FFF2-40B4-BE49-F238E27FC236}">
                <a16:creationId xmlns:a16="http://schemas.microsoft.com/office/drawing/2014/main" id="{5E36C584-D7F1-13D2-7E3E-79C4AB205188}"/>
              </a:ext>
            </a:extLst>
          </p:cNvPr>
          <p:cNvGrpSpPr/>
          <p:nvPr/>
        </p:nvGrpSpPr>
        <p:grpSpPr>
          <a:xfrm>
            <a:off x="9649146" y="4973000"/>
            <a:ext cx="1369167" cy="586478"/>
            <a:chOff x="8567844" y="4369080"/>
            <a:chExt cx="1369167" cy="586478"/>
          </a:xfrm>
        </p:grpSpPr>
        <p:pic>
          <p:nvPicPr>
            <p:cNvPr id="29" name="Picture 28">
              <a:extLst>
                <a:ext uri="{FF2B5EF4-FFF2-40B4-BE49-F238E27FC236}">
                  <a16:creationId xmlns:a16="http://schemas.microsoft.com/office/drawing/2014/main" id="{60A837F8-FA3C-819F-0F3F-64957F4F6E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30" name="TextBox 29">
              <a:extLst>
                <a:ext uri="{FF2B5EF4-FFF2-40B4-BE49-F238E27FC236}">
                  <a16:creationId xmlns:a16="http://schemas.microsoft.com/office/drawing/2014/main" id="{2C1D76D3-7BF8-ED61-E0E2-F86D047C25E2}"/>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solidFill>
                    <a:schemeClr val="accent1"/>
                  </a:solidFill>
                  <a:latin typeface="Consolas" panose="020B0609020204030204" pitchFamily="49" charset="0"/>
                </a:rPr>
                <a:t>interface.py</a:t>
              </a:r>
            </a:p>
          </p:txBody>
        </p:sp>
      </p:grpSp>
    </p:spTree>
    <p:extLst>
      <p:ext uri="{BB962C8B-B14F-4D97-AF65-F5344CB8AC3E}">
        <p14:creationId xmlns:p14="http://schemas.microsoft.com/office/powerpoint/2010/main" val="92042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p:bldP spid="1042" grpId="0"/>
      <p:bldP spid="23" grpId="0"/>
      <p:bldP spid="2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6FBA93-6D72-D3E7-94CA-1285943E1F51}"/>
              </a:ext>
            </a:extLst>
          </p:cNvPr>
          <p:cNvSpPr txBox="1"/>
          <p:nvPr/>
        </p:nvSpPr>
        <p:spPr>
          <a:xfrm>
            <a:off x="3438525" y="2966786"/>
            <a:ext cx="5753100" cy="830997"/>
          </a:xfrm>
          <a:prstGeom prst="rect">
            <a:avLst/>
          </a:prstGeom>
          <a:noFill/>
        </p:spPr>
        <p:txBody>
          <a:bodyPr wrap="square">
            <a:spAutoFit/>
          </a:bodyPr>
          <a:lstStyle/>
          <a:p>
            <a:pPr lvl="0">
              <a:defRPr/>
            </a:pPr>
            <a:r>
              <a:rPr lang="en-US" sz="2400" dirty="0">
                <a:solidFill>
                  <a:schemeClr val="accent1"/>
                </a:solidFill>
                <a:latin typeface="Consolas" panose="020B0609020204030204" pitchFamily="49" charset="0"/>
              </a:rPr>
              <a:t>import</a:t>
            </a:r>
            <a:r>
              <a:rPr lang="en-US" sz="2400" dirty="0">
                <a:solidFill>
                  <a:schemeClr val="tx1">
                    <a:lumMod val="50000"/>
                  </a:schemeClr>
                </a:solidFill>
                <a:latin typeface="Consolas" panose="020B0609020204030204" pitchFamily="49" charset="0"/>
              </a:rPr>
              <a:t> </a:t>
            </a:r>
            <a:r>
              <a:rPr lang="en-US" sz="2400" dirty="0">
                <a:solidFill>
                  <a:schemeClr val="accent2"/>
                </a:solidFill>
                <a:latin typeface="Consolas" panose="020B0609020204030204" pitchFamily="49" charset="0"/>
              </a:rPr>
              <a:t>math</a:t>
            </a:r>
          </a:p>
          <a:p>
            <a:pPr lvl="0">
              <a:defRPr/>
            </a:pPr>
            <a:r>
              <a:rPr lang="en-US" sz="2400" dirty="0">
                <a:solidFill>
                  <a:schemeClr val="accent1"/>
                </a:solidFill>
                <a:latin typeface="Consolas" panose="020B0609020204030204" pitchFamily="49" charset="0"/>
              </a:rPr>
              <a:t>import</a:t>
            </a:r>
            <a:r>
              <a:rPr lang="en-US" sz="2400" dirty="0">
                <a:solidFill>
                  <a:schemeClr val="tx1">
                    <a:lumMod val="50000"/>
                  </a:schemeClr>
                </a:solidFill>
                <a:latin typeface="Consolas" panose="020B0609020204030204" pitchFamily="49" charset="0"/>
              </a:rPr>
              <a:t> </a:t>
            </a:r>
            <a:r>
              <a:rPr lang="en-US" sz="2400" dirty="0">
                <a:solidFill>
                  <a:schemeClr val="accent2"/>
                </a:solidFill>
                <a:latin typeface="Consolas" panose="020B0609020204030204" pitchFamily="49" charset="0"/>
              </a:rPr>
              <a:t>random</a:t>
            </a:r>
            <a:endParaRPr lang="en-US" sz="2400" dirty="0">
              <a:solidFill>
                <a:schemeClr val="tx1">
                  <a:lumMod val="50000"/>
                </a:schemeClr>
              </a:solidFill>
              <a:latin typeface="Consolas" panose="020B0609020204030204" pitchFamily="49" charset="0"/>
            </a:endParaRPr>
          </a:p>
        </p:txBody>
      </p:sp>
      <p:sp>
        <p:nvSpPr>
          <p:cNvPr id="3" name="Title 3">
            <a:extLst>
              <a:ext uri="{FF2B5EF4-FFF2-40B4-BE49-F238E27FC236}">
                <a16:creationId xmlns:a16="http://schemas.microsoft.com/office/drawing/2014/main" id="{57B3E7A6-44ED-ED7D-42C8-6166190C2678}"/>
              </a:ext>
            </a:extLst>
          </p:cNvPr>
          <p:cNvSpPr txBox="1">
            <a:spLocks/>
          </p:cNvSpPr>
          <p:nvPr/>
        </p:nvSpPr>
        <p:spPr>
          <a:xfrm>
            <a:off x="704850" y="582345"/>
            <a:ext cx="10782300"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400" dirty="0">
                <a:latin typeface="+mj-lt"/>
              </a:rPr>
              <a:t>LA BIBLIOTHÈQUE STANDARD</a:t>
            </a:r>
            <a:endParaRPr lang="fr-FR" sz="4800" dirty="0">
              <a:latin typeface="+mj-lt"/>
            </a:endParaRPr>
          </a:p>
        </p:txBody>
      </p:sp>
      <p:sp>
        <p:nvSpPr>
          <p:cNvPr id="1035" name="TextBox 1034">
            <a:extLst>
              <a:ext uri="{FF2B5EF4-FFF2-40B4-BE49-F238E27FC236}">
                <a16:creationId xmlns:a16="http://schemas.microsoft.com/office/drawing/2014/main" id="{C0D4A965-26DF-AFBF-AD73-03A6209F16E0}"/>
              </a:ext>
            </a:extLst>
          </p:cNvPr>
          <p:cNvSpPr txBox="1"/>
          <p:nvPr/>
        </p:nvSpPr>
        <p:spPr>
          <a:xfrm>
            <a:off x="4648200" y="1645804"/>
            <a:ext cx="3333750" cy="969496"/>
          </a:xfrm>
          <a:prstGeom prst="rect">
            <a:avLst/>
          </a:prstGeom>
          <a:noFill/>
        </p:spPr>
        <p:txBody>
          <a:bodyPr wrap="square" rtlCol="0">
            <a:spAutoFit/>
          </a:bodyPr>
          <a:lstStyle/>
          <a:p>
            <a:pPr algn="ctr">
              <a:spcAft>
                <a:spcPts val="600"/>
              </a:spcAft>
            </a:pPr>
            <a:r>
              <a:rPr lang="fr-FR" sz="1600" dirty="0">
                <a:latin typeface="Nunito Sans" pitchFamily="2" charset="0"/>
              </a:rPr>
              <a:t>La bibliothèque standard</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Python s'installe avec une grande bibliothèque de fonctions contenant beaucoup d’outils qu’on peut importer directement</a:t>
            </a:r>
          </a:p>
        </p:txBody>
      </p:sp>
      <p:sp>
        <p:nvSpPr>
          <p:cNvPr id="7" name="TextBox 6">
            <a:extLst>
              <a:ext uri="{FF2B5EF4-FFF2-40B4-BE49-F238E27FC236}">
                <a16:creationId xmlns:a16="http://schemas.microsoft.com/office/drawing/2014/main" id="{BB616341-7C70-72C0-321F-6A93A333B4E4}"/>
              </a:ext>
            </a:extLst>
          </p:cNvPr>
          <p:cNvSpPr txBox="1"/>
          <p:nvPr/>
        </p:nvSpPr>
        <p:spPr>
          <a:xfrm>
            <a:off x="4648200" y="5257264"/>
            <a:ext cx="3333750" cy="969496"/>
          </a:xfrm>
          <a:prstGeom prst="rect">
            <a:avLst/>
          </a:prstGeom>
          <a:noFill/>
        </p:spPr>
        <p:txBody>
          <a:bodyPr wrap="square" rtlCol="0">
            <a:spAutoFit/>
          </a:bodyPr>
          <a:lstStyle/>
          <a:p>
            <a:pPr algn="ctr">
              <a:spcAft>
                <a:spcPts val="600"/>
              </a:spcAft>
            </a:pPr>
            <a:r>
              <a:rPr lang="fr-FR" sz="1600" dirty="0">
                <a:latin typeface="Nunito Sans" pitchFamily="2" charset="0"/>
              </a:rPr>
              <a:t>La référence</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Vous pouvez consulter une référence des modules disponibles ici</a:t>
            </a:r>
            <a:br>
              <a:rPr lang="fr-FR" sz="1200" dirty="0">
                <a:solidFill>
                  <a:schemeClr val="tx1">
                    <a:lumMod val="50000"/>
                  </a:schemeClr>
                </a:solidFill>
                <a:latin typeface="Nunito Sans Light" pitchFamily="2" charset="0"/>
              </a:rPr>
            </a:br>
            <a:r>
              <a:rPr lang="fr-FR" sz="1200" dirty="0">
                <a:solidFill>
                  <a:schemeClr val="accent1"/>
                </a:solidFill>
                <a:latin typeface="Nunito Sans Light" pitchFamily="2" charset="0"/>
                <a:hlinkClick r:id="rId3">
                  <a:extLst>
                    <a:ext uri="{A12FA001-AC4F-418D-AE19-62706E023703}">
                      <ahyp:hlinkClr xmlns:ahyp="http://schemas.microsoft.com/office/drawing/2018/hyperlinkcolor" val="tx"/>
                    </a:ext>
                  </a:extLst>
                </a:hlinkClick>
              </a:rPr>
              <a:t>https://docs.python.org/3/py-modindex.html</a:t>
            </a:r>
            <a:endParaRPr lang="fr-FR" sz="1200" dirty="0">
              <a:solidFill>
                <a:schemeClr val="accent1"/>
              </a:solidFill>
              <a:latin typeface="Nunito Sans Light" pitchFamily="2" charset="0"/>
            </a:endParaRPr>
          </a:p>
        </p:txBody>
      </p:sp>
      <p:sp>
        <p:nvSpPr>
          <p:cNvPr id="6" name="TextBox 5">
            <a:extLst>
              <a:ext uri="{FF2B5EF4-FFF2-40B4-BE49-F238E27FC236}">
                <a16:creationId xmlns:a16="http://schemas.microsoft.com/office/drawing/2014/main" id="{365FA47E-34AA-DE27-1966-F4E4EEC085C3}"/>
              </a:ext>
            </a:extLst>
          </p:cNvPr>
          <p:cNvSpPr txBox="1"/>
          <p:nvPr/>
        </p:nvSpPr>
        <p:spPr>
          <a:xfrm>
            <a:off x="3438525" y="4054570"/>
            <a:ext cx="575310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racineCarree</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en-U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math</a:t>
            </a:r>
            <a:r>
              <a:rPr kumimoji="0" lang="en-US"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sqrt</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81</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FF89"/>
                </a:solidFill>
                <a:effectLst/>
                <a:uLnTx/>
                <a:uFillTx/>
                <a:latin typeface="Consolas" panose="020B0609020204030204" pitchFamily="49" charset="0"/>
                <a:ea typeface="+mn-ea"/>
                <a:cs typeface="+mn-cs"/>
              </a:rPr>
              <a:t>nombreAleatoire</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 </a:t>
            </a:r>
            <a:r>
              <a:rPr kumimoji="0" lang="en-U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random</a:t>
            </a:r>
            <a:r>
              <a:rPr kumimoji="0" lang="en-US" sz="2400" b="0" i="0" u="none" strike="noStrike" kern="1200" cap="none" spc="0" normalizeH="0" baseline="0" noProof="0" dirty="0" err="1">
                <a:ln>
                  <a:noFill/>
                </a:ln>
                <a:solidFill>
                  <a:srgbClr val="F2F2F2">
                    <a:lumMod val="50000"/>
                  </a:srgbClr>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random</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96169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35" grpId="0"/>
      <p:bldP spid="7"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FFFB81-5062-9A16-36C4-C6B058DDB216}"/>
              </a:ext>
            </a:extLst>
          </p:cNvPr>
          <p:cNvSpPr>
            <a:spLocks noGrp="1"/>
          </p:cNvSpPr>
          <p:nvPr>
            <p:ph type="sldNum" sz="quarter" idx="11"/>
          </p:nvPr>
        </p:nvSpPr>
        <p:spPr/>
        <p:txBody>
          <a:bodyPr/>
          <a:lstStyle/>
          <a:p>
            <a:fld id="{52F3A71C-A943-4884-923F-65D9756AB03E}" type="slidenum">
              <a:rPr lang="en-US" smtClean="0"/>
              <a:pPr/>
              <a:t>66</a:t>
            </a:fld>
            <a:endParaRPr lang="en-US" dirty="0"/>
          </a:p>
        </p:txBody>
      </p:sp>
      <p:sp>
        <p:nvSpPr>
          <p:cNvPr id="3" name="Text Placeholder 2">
            <a:extLst>
              <a:ext uri="{FF2B5EF4-FFF2-40B4-BE49-F238E27FC236}">
                <a16:creationId xmlns:a16="http://schemas.microsoft.com/office/drawing/2014/main" id="{9937D4E7-1B37-1862-5B5A-0A4F573EBADF}"/>
              </a:ext>
            </a:extLst>
          </p:cNvPr>
          <p:cNvSpPr>
            <a:spLocks noGrp="1"/>
          </p:cNvSpPr>
          <p:nvPr>
            <p:ph type="body" sz="quarter" idx="12"/>
          </p:nvPr>
        </p:nvSpPr>
        <p:spPr/>
        <p:txBody>
          <a:bodyPr/>
          <a:lstStyle/>
          <a:p>
            <a:r>
              <a:rPr lang="en-US" dirty="0"/>
              <a:t>TP11</a:t>
            </a:r>
          </a:p>
        </p:txBody>
      </p:sp>
      <p:sp>
        <p:nvSpPr>
          <p:cNvPr id="4" name="Text Placeholder 3">
            <a:extLst>
              <a:ext uri="{FF2B5EF4-FFF2-40B4-BE49-F238E27FC236}">
                <a16:creationId xmlns:a16="http://schemas.microsoft.com/office/drawing/2014/main" id="{9D93E5F6-E7B4-6CAC-C998-58A51024BA1F}"/>
              </a:ext>
            </a:extLst>
          </p:cNvPr>
          <p:cNvSpPr>
            <a:spLocks noGrp="1"/>
          </p:cNvSpPr>
          <p:nvPr>
            <p:ph type="body" sz="quarter" idx="13"/>
          </p:nvPr>
        </p:nvSpPr>
        <p:spPr/>
        <p:txBody>
          <a:bodyPr/>
          <a:lstStyle/>
          <a:p>
            <a:r>
              <a:rPr lang="en-US" dirty="0"/>
              <a:t>20 minutes</a:t>
            </a:r>
          </a:p>
        </p:txBody>
      </p:sp>
      <p:sp>
        <p:nvSpPr>
          <p:cNvPr id="5" name="Text Placeholder 4">
            <a:extLst>
              <a:ext uri="{FF2B5EF4-FFF2-40B4-BE49-F238E27FC236}">
                <a16:creationId xmlns:a16="http://schemas.microsoft.com/office/drawing/2014/main" id="{1DC7A34E-CCFB-63E4-AC65-63FBD7F6EC0B}"/>
              </a:ext>
            </a:extLst>
          </p:cNvPr>
          <p:cNvSpPr>
            <a:spLocks noGrp="1"/>
          </p:cNvSpPr>
          <p:nvPr>
            <p:ph type="body" sz="quarter" idx="14"/>
          </p:nvPr>
        </p:nvSpPr>
        <p:spPr>
          <a:xfrm rot="1535881">
            <a:off x="1794676" y="926985"/>
            <a:ext cx="1679970" cy="812057"/>
          </a:xfrm>
        </p:spPr>
        <p:txBody>
          <a:bodyPr/>
          <a:lstStyle/>
          <a:p>
            <a:r>
              <a:rPr lang="fr-FR" dirty="0"/>
              <a:t>Pierre feuille ciseaux</a:t>
            </a:r>
          </a:p>
        </p:txBody>
      </p:sp>
      <p:sp>
        <p:nvSpPr>
          <p:cNvPr id="6" name="Text Placeholder 5">
            <a:extLst>
              <a:ext uri="{FF2B5EF4-FFF2-40B4-BE49-F238E27FC236}">
                <a16:creationId xmlns:a16="http://schemas.microsoft.com/office/drawing/2014/main" id="{F51CB580-5041-6C8C-C3D9-006457BAD0BC}"/>
              </a:ext>
            </a:extLst>
          </p:cNvPr>
          <p:cNvSpPr>
            <a:spLocks noGrp="1"/>
          </p:cNvSpPr>
          <p:nvPr>
            <p:ph type="body" sz="quarter" idx="16"/>
          </p:nvPr>
        </p:nvSpPr>
        <p:spPr>
          <a:xfrm>
            <a:off x="5486400" y="619165"/>
            <a:ext cx="6000749" cy="5522913"/>
          </a:xfrm>
        </p:spPr>
        <p:txBody>
          <a:bodyPr/>
          <a:lstStyle/>
          <a:p>
            <a:r>
              <a:rPr lang="fr-FR" dirty="0"/>
              <a:t>Créez un fichier </a:t>
            </a:r>
            <a:r>
              <a:rPr lang="fr-FR" dirty="0">
                <a:latin typeface="Consolas" panose="020B0609020204030204" pitchFamily="49" charset="0"/>
              </a:rPr>
              <a:t>main.py</a:t>
            </a:r>
            <a:r>
              <a:rPr lang="fr-FR" dirty="0"/>
              <a:t>, puis un dossier </a:t>
            </a:r>
            <a:r>
              <a:rPr lang="fr-FR" dirty="0" err="1">
                <a:latin typeface="Consolas" panose="020B0609020204030204" pitchFamily="49" charset="0"/>
              </a:rPr>
              <a:t>logic</a:t>
            </a:r>
            <a:r>
              <a:rPr lang="fr-FR" dirty="0"/>
              <a:t> contenant le fichier </a:t>
            </a:r>
            <a:r>
              <a:rPr lang="fr-FR" dirty="0">
                <a:latin typeface="Consolas" panose="020B0609020204030204" pitchFamily="49" charset="0"/>
              </a:rPr>
              <a:t>game.py</a:t>
            </a:r>
          </a:p>
          <a:p>
            <a:r>
              <a:rPr lang="fr-FR" dirty="0"/>
              <a:t>Dans </a:t>
            </a:r>
            <a:r>
              <a:rPr lang="fr-FR" dirty="0">
                <a:latin typeface="Consolas" panose="020B0609020204030204" pitchFamily="49" charset="0"/>
              </a:rPr>
              <a:t>game.py</a:t>
            </a:r>
            <a:r>
              <a:rPr lang="fr-FR" dirty="0"/>
              <a:t> créez trois fonctions, </a:t>
            </a:r>
            <a:r>
              <a:rPr lang="fr-FR" dirty="0" err="1">
                <a:latin typeface="Consolas" panose="020B0609020204030204" pitchFamily="49" charset="0"/>
              </a:rPr>
              <a:t>demanderChoix</a:t>
            </a:r>
            <a:r>
              <a:rPr lang="fr-FR" dirty="0">
                <a:latin typeface="Consolas" panose="020B0609020204030204" pitchFamily="49" charset="0"/>
              </a:rPr>
              <a:t>()</a:t>
            </a:r>
            <a:r>
              <a:rPr lang="fr-FR" dirty="0"/>
              <a:t>, </a:t>
            </a:r>
            <a:r>
              <a:rPr lang="fr-FR" dirty="0" err="1">
                <a:latin typeface="Consolas" panose="020B0609020204030204" pitchFamily="49" charset="0"/>
              </a:rPr>
              <a:t>genererChoixOrdinateur</a:t>
            </a:r>
            <a:r>
              <a:rPr lang="fr-FR" dirty="0">
                <a:latin typeface="Consolas" panose="020B0609020204030204" pitchFamily="49" charset="0"/>
              </a:rPr>
              <a:t>()</a:t>
            </a:r>
            <a:r>
              <a:rPr lang="fr-FR" dirty="0"/>
              <a:t> et </a:t>
            </a:r>
            <a:r>
              <a:rPr lang="fr-FR" dirty="0" err="1">
                <a:latin typeface="Consolas" panose="020B0609020204030204" pitchFamily="49" charset="0"/>
              </a:rPr>
              <a:t>determinerResultat</a:t>
            </a:r>
            <a:r>
              <a:rPr lang="fr-FR" dirty="0">
                <a:latin typeface="Consolas" panose="020B0609020204030204" pitchFamily="49" charset="0"/>
              </a:rPr>
              <a:t>(</a:t>
            </a:r>
            <a:r>
              <a:rPr lang="fr-FR" dirty="0" err="1">
                <a:latin typeface="Consolas" panose="020B0609020204030204" pitchFamily="49" charset="0"/>
              </a:rPr>
              <a:t>choixJoueur</a:t>
            </a:r>
            <a:r>
              <a:rPr lang="fr-FR" dirty="0">
                <a:latin typeface="Consolas" panose="020B0609020204030204" pitchFamily="49" charset="0"/>
              </a:rPr>
              <a:t>, </a:t>
            </a:r>
            <a:r>
              <a:rPr lang="fr-FR" dirty="0" err="1">
                <a:latin typeface="Consolas" panose="020B0609020204030204" pitchFamily="49" charset="0"/>
              </a:rPr>
              <a:t>choixOrdinateur</a:t>
            </a:r>
            <a:r>
              <a:rPr lang="fr-FR" dirty="0">
                <a:latin typeface="Consolas" panose="020B0609020204030204" pitchFamily="49" charset="0"/>
              </a:rPr>
              <a:t>)</a:t>
            </a:r>
          </a:p>
          <a:p>
            <a:r>
              <a:rPr lang="fr-FR" dirty="0"/>
              <a:t>La fonction </a:t>
            </a:r>
            <a:r>
              <a:rPr lang="fr-FR" dirty="0" err="1">
                <a:latin typeface="Consolas" panose="020B0609020204030204" pitchFamily="49" charset="0"/>
              </a:rPr>
              <a:t>demanderChoix</a:t>
            </a:r>
            <a:r>
              <a:rPr lang="fr-FR" dirty="0">
                <a:latin typeface="Consolas" panose="020B0609020204030204" pitchFamily="49" charset="0"/>
              </a:rPr>
              <a:t>()</a:t>
            </a:r>
            <a:r>
              <a:rPr lang="fr-FR" dirty="0"/>
              <a:t> demande à l’utilisateur d’effectuer un choix et le retourne</a:t>
            </a:r>
          </a:p>
          <a:p>
            <a:r>
              <a:rPr lang="fr-FR" dirty="0"/>
              <a:t>La fonction </a:t>
            </a:r>
            <a:r>
              <a:rPr lang="fr-FR" dirty="0" err="1">
                <a:latin typeface="Consolas" panose="020B0609020204030204" pitchFamily="49" charset="0"/>
              </a:rPr>
              <a:t>genererChoixOrdinateur</a:t>
            </a:r>
            <a:r>
              <a:rPr lang="fr-FR" dirty="0">
                <a:latin typeface="Consolas" panose="020B0609020204030204" pitchFamily="49" charset="0"/>
              </a:rPr>
              <a:t>()</a:t>
            </a:r>
            <a:r>
              <a:rPr lang="fr-FR" dirty="0"/>
              <a:t> utilise la fonction </a:t>
            </a:r>
            <a:r>
              <a:rPr lang="fr-FR" dirty="0" err="1">
                <a:latin typeface="Consolas" panose="020B0609020204030204" pitchFamily="49" charset="0"/>
              </a:rPr>
              <a:t>random.randint</a:t>
            </a:r>
            <a:r>
              <a:rPr lang="fr-FR" dirty="0">
                <a:latin typeface="Consolas" panose="020B0609020204030204" pitchFamily="49" charset="0"/>
              </a:rPr>
              <a:t>()</a:t>
            </a:r>
            <a:r>
              <a:rPr lang="fr-FR" dirty="0"/>
              <a:t> de la bibliothèque standard pour faire le choix de l’ordinateur</a:t>
            </a:r>
          </a:p>
          <a:p>
            <a:r>
              <a:rPr lang="fr-FR" dirty="0"/>
              <a:t>La fonction </a:t>
            </a:r>
            <a:r>
              <a:rPr lang="fr-FR" dirty="0" err="1">
                <a:latin typeface="Consolas" panose="020B0609020204030204" pitchFamily="49" charset="0"/>
              </a:rPr>
              <a:t>determinerResultat</a:t>
            </a:r>
            <a:r>
              <a:rPr lang="fr-FR" dirty="0">
                <a:latin typeface="Consolas" panose="020B0609020204030204" pitchFamily="49" charset="0"/>
              </a:rPr>
              <a:t>(</a:t>
            </a:r>
            <a:r>
              <a:rPr lang="fr-FR" dirty="0" err="1">
                <a:latin typeface="Consolas" panose="020B0609020204030204" pitchFamily="49" charset="0"/>
              </a:rPr>
              <a:t>choixJoueur</a:t>
            </a:r>
            <a:r>
              <a:rPr lang="fr-FR" dirty="0">
                <a:latin typeface="Consolas" panose="020B0609020204030204" pitchFamily="49" charset="0"/>
              </a:rPr>
              <a:t>, </a:t>
            </a:r>
            <a:r>
              <a:rPr lang="fr-FR" dirty="0" err="1">
                <a:latin typeface="Consolas" panose="020B0609020204030204" pitchFamily="49" charset="0"/>
              </a:rPr>
              <a:t>choixOrdinateur</a:t>
            </a:r>
            <a:r>
              <a:rPr lang="fr-FR" dirty="0">
                <a:latin typeface="Consolas" panose="020B0609020204030204" pitchFamily="49" charset="0"/>
              </a:rPr>
              <a:t>)</a:t>
            </a:r>
            <a:r>
              <a:rPr lang="fr-FR" dirty="0"/>
              <a:t> retourne le gagnant de la partie</a:t>
            </a:r>
          </a:p>
          <a:p>
            <a:r>
              <a:rPr lang="fr-FR" dirty="0"/>
              <a:t>Importez ces fonctions dans </a:t>
            </a:r>
            <a:r>
              <a:rPr lang="fr-FR" dirty="0">
                <a:latin typeface="Consolas" panose="020B0609020204030204" pitchFamily="49" charset="0"/>
              </a:rPr>
              <a:t>main.py</a:t>
            </a:r>
            <a:r>
              <a:rPr lang="fr-FR" dirty="0"/>
              <a:t> et </a:t>
            </a:r>
            <a:r>
              <a:rPr lang="fr-FR" dirty="0" err="1"/>
              <a:t>implementez</a:t>
            </a:r>
            <a:r>
              <a:rPr lang="fr-FR" dirty="0"/>
              <a:t> une partie de pierre-feuille-ciseaux en les utilisant</a:t>
            </a:r>
          </a:p>
        </p:txBody>
      </p:sp>
      <p:pic>
        <p:nvPicPr>
          <p:cNvPr id="4098" name="Picture 2">
            <a:extLst>
              <a:ext uri="{FF2B5EF4-FFF2-40B4-BE49-F238E27FC236}">
                <a16:creationId xmlns:a16="http://schemas.microsoft.com/office/drawing/2014/main" id="{4CD64F65-7F03-51A1-DB12-F21AFE807A28}"/>
              </a:ext>
            </a:extLst>
          </p:cNvPr>
          <p:cNvPicPr>
            <a:picLocks noGrp="1" noChangeAspect="1" noChangeArrowheads="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46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3670F9-246F-9BA5-637D-1545EF01C356}"/>
              </a:ext>
            </a:extLst>
          </p:cNvPr>
          <p:cNvSpPr>
            <a:spLocks noGrp="1"/>
          </p:cNvSpPr>
          <p:nvPr>
            <p:ph type="sldNum" sz="quarter" idx="11"/>
          </p:nvPr>
        </p:nvSpPr>
        <p:spPr/>
        <p:txBody>
          <a:bodyPr/>
          <a:lstStyle/>
          <a:p>
            <a:fld id="{52F3A71C-A943-4884-923F-65D9756AB03E}" type="slidenum">
              <a:rPr lang="en-US" smtClean="0"/>
              <a:pPr/>
              <a:t>67</a:t>
            </a:fld>
            <a:endParaRPr lang="en-US" dirty="0"/>
          </a:p>
        </p:txBody>
      </p:sp>
      <p:sp>
        <p:nvSpPr>
          <p:cNvPr id="3" name="Title 2">
            <a:extLst>
              <a:ext uri="{FF2B5EF4-FFF2-40B4-BE49-F238E27FC236}">
                <a16:creationId xmlns:a16="http://schemas.microsoft.com/office/drawing/2014/main" id="{80D72BAD-00CC-525A-57D5-AB122A75B550}"/>
              </a:ext>
            </a:extLst>
          </p:cNvPr>
          <p:cNvSpPr>
            <a:spLocks noGrp="1"/>
          </p:cNvSpPr>
          <p:nvPr>
            <p:ph type="ctrTitle"/>
          </p:nvPr>
        </p:nvSpPr>
        <p:spPr>
          <a:xfrm>
            <a:off x="514350" y="582345"/>
            <a:ext cx="11163300" cy="697365"/>
          </a:xfrm>
        </p:spPr>
        <p:txBody>
          <a:bodyPr/>
          <a:lstStyle/>
          <a:p>
            <a:r>
              <a:rPr lang="fr-FR" dirty="0"/>
              <a:t>INSTALLER DES BIBLIOTHÈQUES GLOBALES</a:t>
            </a:r>
            <a:endParaRPr lang="en-US" dirty="0"/>
          </a:p>
        </p:txBody>
      </p:sp>
      <p:cxnSp>
        <p:nvCxnSpPr>
          <p:cNvPr id="5" name="Straight Connector 4">
            <a:extLst>
              <a:ext uri="{FF2B5EF4-FFF2-40B4-BE49-F238E27FC236}">
                <a16:creationId xmlns:a16="http://schemas.microsoft.com/office/drawing/2014/main" id="{AC8DFE78-BFF8-2769-7B71-D8328625741E}"/>
              </a:ext>
            </a:extLst>
          </p:cNvPr>
          <p:cNvCxnSpPr>
            <a:cxnSpLocks/>
          </p:cNvCxnSpPr>
          <p:nvPr/>
        </p:nvCxnSpPr>
        <p:spPr>
          <a:xfrm>
            <a:off x="6096000" y="1428750"/>
            <a:ext cx="0" cy="50292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A578E3A-7803-FFE1-C511-DD52D6169F16}"/>
              </a:ext>
            </a:extLst>
          </p:cNvPr>
          <p:cNvGrpSpPr/>
          <p:nvPr/>
        </p:nvGrpSpPr>
        <p:grpSpPr>
          <a:xfrm>
            <a:off x="399667" y="1502999"/>
            <a:ext cx="1175606" cy="1051828"/>
            <a:chOff x="399667" y="1502999"/>
            <a:chExt cx="1175606" cy="1051828"/>
          </a:xfrm>
        </p:grpSpPr>
        <p:grpSp>
          <p:nvGrpSpPr>
            <p:cNvPr id="7" name="Group 6">
              <a:extLst>
                <a:ext uri="{FF2B5EF4-FFF2-40B4-BE49-F238E27FC236}">
                  <a16:creationId xmlns:a16="http://schemas.microsoft.com/office/drawing/2014/main" id="{21B49B93-3351-5088-B77F-807FBD8C785E}"/>
                </a:ext>
              </a:extLst>
            </p:cNvPr>
            <p:cNvGrpSpPr/>
            <p:nvPr/>
          </p:nvGrpSpPr>
          <p:grpSpPr>
            <a:xfrm>
              <a:off x="399667" y="1502999"/>
              <a:ext cx="1175606" cy="1051828"/>
              <a:chOff x="316453" y="4580506"/>
              <a:chExt cx="1175606" cy="1051828"/>
            </a:xfrm>
          </p:grpSpPr>
          <p:sp>
            <p:nvSpPr>
              <p:cNvPr id="8" name="Rectangle: Top Corners Rounded 7">
                <a:extLst>
                  <a:ext uri="{FF2B5EF4-FFF2-40B4-BE49-F238E27FC236}">
                    <a16:creationId xmlns:a16="http://schemas.microsoft.com/office/drawing/2014/main" id="{3A78FBBB-4A34-BE2F-F44C-B29E1639DA96}"/>
                  </a:ext>
                </a:extLst>
              </p:cNvPr>
              <p:cNvSpPr/>
              <p:nvPr/>
            </p:nvSpPr>
            <p:spPr>
              <a:xfrm rot="10800000">
                <a:off x="316453" y="4934969"/>
                <a:ext cx="1175606" cy="697365"/>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Top Corners Rounded 8">
                <a:extLst>
                  <a:ext uri="{FF2B5EF4-FFF2-40B4-BE49-F238E27FC236}">
                    <a16:creationId xmlns:a16="http://schemas.microsoft.com/office/drawing/2014/main" id="{A9A5567B-C7E0-195D-1971-39ADC1B8ADEE}"/>
                  </a:ext>
                </a:extLst>
              </p:cNvPr>
              <p:cNvSpPr/>
              <p:nvPr/>
            </p:nvSpPr>
            <p:spPr>
              <a:xfrm>
                <a:off x="316455" y="4580506"/>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latin typeface="Consolas" panose="020B0609020204030204" pitchFamily="49" charset="0"/>
                  </a:rPr>
                  <a:t>ProjetA</a:t>
                </a:r>
                <a:endParaRPr lang="fr-FR" sz="1200" dirty="0">
                  <a:solidFill>
                    <a:schemeClr val="tx1"/>
                  </a:solidFill>
                  <a:latin typeface="Consolas" panose="020B0609020204030204" pitchFamily="49" charset="0"/>
                </a:endParaRPr>
              </a:p>
            </p:txBody>
          </p:sp>
        </p:grpSp>
        <p:pic>
          <p:nvPicPr>
            <p:cNvPr id="11" name="Picture 10">
              <a:extLst>
                <a:ext uri="{FF2B5EF4-FFF2-40B4-BE49-F238E27FC236}">
                  <a16:creationId xmlns:a16="http://schemas.microsoft.com/office/drawing/2014/main" id="{BFC8C0F5-A956-83C5-F269-B9827AEFAB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9913" y="2010753"/>
              <a:ext cx="348298" cy="348298"/>
            </a:xfrm>
            <a:prstGeom prst="rect">
              <a:avLst/>
            </a:prstGeom>
          </p:spPr>
        </p:pic>
      </p:grpSp>
      <p:grpSp>
        <p:nvGrpSpPr>
          <p:cNvPr id="85" name="Group 84">
            <a:extLst>
              <a:ext uri="{FF2B5EF4-FFF2-40B4-BE49-F238E27FC236}">
                <a16:creationId xmlns:a16="http://schemas.microsoft.com/office/drawing/2014/main" id="{A9F5259A-A5D3-BF3A-C36D-4C8ACEA9DB37}"/>
              </a:ext>
            </a:extLst>
          </p:cNvPr>
          <p:cNvGrpSpPr/>
          <p:nvPr/>
        </p:nvGrpSpPr>
        <p:grpSpPr>
          <a:xfrm>
            <a:off x="399666" y="3233708"/>
            <a:ext cx="1175611" cy="1051828"/>
            <a:chOff x="399666" y="3233708"/>
            <a:chExt cx="1175611" cy="1051828"/>
          </a:xfrm>
        </p:grpSpPr>
        <p:grpSp>
          <p:nvGrpSpPr>
            <p:cNvPr id="15" name="Group 14">
              <a:extLst>
                <a:ext uri="{FF2B5EF4-FFF2-40B4-BE49-F238E27FC236}">
                  <a16:creationId xmlns:a16="http://schemas.microsoft.com/office/drawing/2014/main" id="{41191F3F-3795-181F-C5AB-4657F9558D4A}"/>
                </a:ext>
              </a:extLst>
            </p:cNvPr>
            <p:cNvGrpSpPr/>
            <p:nvPr/>
          </p:nvGrpSpPr>
          <p:grpSpPr>
            <a:xfrm>
              <a:off x="399666" y="3233708"/>
              <a:ext cx="1175611" cy="1051828"/>
              <a:chOff x="316452" y="4580506"/>
              <a:chExt cx="1175611" cy="1051828"/>
            </a:xfrm>
          </p:grpSpPr>
          <p:sp>
            <p:nvSpPr>
              <p:cNvPr id="17" name="Rectangle: Top Corners Rounded 16">
                <a:extLst>
                  <a:ext uri="{FF2B5EF4-FFF2-40B4-BE49-F238E27FC236}">
                    <a16:creationId xmlns:a16="http://schemas.microsoft.com/office/drawing/2014/main" id="{E1720F18-8AE2-1D0E-B97E-33F4CCD85A02}"/>
                  </a:ext>
                </a:extLst>
              </p:cNvPr>
              <p:cNvSpPr/>
              <p:nvPr/>
            </p:nvSpPr>
            <p:spPr>
              <a:xfrm rot="10800000">
                <a:off x="316452" y="4934969"/>
                <a:ext cx="1175611" cy="697365"/>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Top Corners Rounded 17">
                <a:extLst>
                  <a:ext uri="{FF2B5EF4-FFF2-40B4-BE49-F238E27FC236}">
                    <a16:creationId xmlns:a16="http://schemas.microsoft.com/office/drawing/2014/main" id="{6D6616E5-6731-9CEC-5C48-342FF628E4F2}"/>
                  </a:ext>
                </a:extLst>
              </p:cNvPr>
              <p:cNvSpPr/>
              <p:nvPr/>
            </p:nvSpPr>
            <p:spPr>
              <a:xfrm>
                <a:off x="316455" y="4580506"/>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latin typeface="Consolas" panose="020B0609020204030204" pitchFamily="49" charset="0"/>
                  </a:rPr>
                  <a:t>ProjetB</a:t>
                </a:r>
                <a:endParaRPr lang="fr-FR" sz="1200" dirty="0">
                  <a:solidFill>
                    <a:schemeClr val="tx1"/>
                  </a:solidFill>
                  <a:latin typeface="Consolas" panose="020B0609020204030204" pitchFamily="49" charset="0"/>
                </a:endParaRPr>
              </a:p>
            </p:txBody>
          </p:sp>
        </p:grpSp>
        <p:pic>
          <p:nvPicPr>
            <p:cNvPr id="16" name="Picture 15">
              <a:extLst>
                <a:ext uri="{FF2B5EF4-FFF2-40B4-BE49-F238E27FC236}">
                  <a16:creationId xmlns:a16="http://schemas.microsoft.com/office/drawing/2014/main" id="{8017005C-AF73-D48A-5BBB-99F4FA6F18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9913" y="3741462"/>
              <a:ext cx="348298" cy="348298"/>
            </a:xfrm>
            <a:prstGeom prst="rect">
              <a:avLst/>
            </a:prstGeom>
          </p:spPr>
        </p:pic>
      </p:grpSp>
      <p:grpSp>
        <p:nvGrpSpPr>
          <p:cNvPr id="86" name="Group 85">
            <a:extLst>
              <a:ext uri="{FF2B5EF4-FFF2-40B4-BE49-F238E27FC236}">
                <a16:creationId xmlns:a16="http://schemas.microsoft.com/office/drawing/2014/main" id="{05C625EF-C8C9-18DE-D8FA-27F5319CE073}"/>
              </a:ext>
            </a:extLst>
          </p:cNvPr>
          <p:cNvGrpSpPr/>
          <p:nvPr/>
        </p:nvGrpSpPr>
        <p:grpSpPr>
          <a:xfrm>
            <a:off x="399666" y="4964417"/>
            <a:ext cx="1175612" cy="1051828"/>
            <a:chOff x="399666" y="4964417"/>
            <a:chExt cx="1175612" cy="1051828"/>
          </a:xfrm>
        </p:grpSpPr>
        <p:grpSp>
          <p:nvGrpSpPr>
            <p:cNvPr id="21" name="Group 20">
              <a:extLst>
                <a:ext uri="{FF2B5EF4-FFF2-40B4-BE49-F238E27FC236}">
                  <a16:creationId xmlns:a16="http://schemas.microsoft.com/office/drawing/2014/main" id="{8879C158-B1F9-79D1-7178-B135E6CEF312}"/>
                </a:ext>
              </a:extLst>
            </p:cNvPr>
            <p:cNvGrpSpPr/>
            <p:nvPr/>
          </p:nvGrpSpPr>
          <p:grpSpPr>
            <a:xfrm>
              <a:off x="399666" y="4964417"/>
              <a:ext cx="1175612" cy="1051828"/>
              <a:chOff x="316453" y="4580506"/>
              <a:chExt cx="1175612" cy="1051828"/>
            </a:xfrm>
          </p:grpSpPr>
          <p:sp>
            <p:nvSpPr>
              <p:cNvPr id="23" name="Rectangle: Top Corners Rounded 22">
                <a:extLst>
                  <a:ext uri="{FF2B5EF4-FFF2-40B4-BE49-F238E27FC236}">
                    <a16:creationId xmlns:a16="http://schemas.microsoft.com/office/drawing/2014/main" id="{04A642D8-C5D4-23DB-F80C-CB6C23A62B4F}"/>
                  </a:ext>
                </a:extLst>
              </p:cNvPr>
              <p:cNvSpPr/>
              <p:nvPr/>
            </p:nvSpPr>
            <p:spPr>
              <a:xfrm rot="10800000">
                <a:off x="316453" y="4934969"/>
                <a:ext cx="1175612" cy="697365"/>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Top Corners Rounded 23">
                <a:extLst>
                  <a:ext uri="{FF2B5EF4-FFF2-40B4-BE49-F238E27FC236}">
                    <a16:creationId xmlns:a16="http://schemas.microsoft.com/office/drawing/2014/main" id="{1A9775DE-DF07-C7F7-FDA3-68B79975A710}"/>
                  </a:ext>
                </a:extLst>
              </p:cNvPr>
              <p:cNvSpPr/>
              <p:nvPr/>
            </p:nvSpPr>
            <p:spPr>
              <a:xfrm>
                <a:off x="316455" y="4580506"/>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latin typeface="Consolas" panose="020B0609020204030204" pitchFamily="49" charset="0"/>
                  </a:rPr>
                  <a:t>ProjetC</a:t>
                </a:r>
                <a:endParaRPr lang="fr-FR" sz="1200" dirty="0">
                  <a:solidFill>
                    <a:schemeClr val="tx1"/>
                  </a:solidFill>
                  <a:latin typeface="Consolas" panose="020B0609020204030204" pitchFamily="49" charset="0"/>
                </a:endParaRPr>
              </a:p>
            </p:txBody>
          </p:sp>
        </p:grpSp>
        <p:pic>
          <p:nvPicPr>
            <p:cNvPr id="22" name="Picture 21">
              <a:extLst>
                <a:ext uri="{FF2B5EF4-FFF2-40B4-BE49-F238E27FC236}">
                  <a16:creationId xmlns:a16="http://schemas.microsoft.com/office/drawing/2014/main" id="{935C598B-1582-C88C-C1A9-E24C9BA528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9912" y="5472171"/>
              <a:ext cx="348298" cy="348298"/>
            </a:xfrm>
            <a:prstGeom prst="rect">
              <a:avLst/>
            </a:prstGeom>
          </p:spPr>
        </p:pic>
      </p:grpSp>
      <p:grpSp>
        <p:nvGrpSpPr>
          <p:cNvPr id="26" name="Group 25">
            <a:extLst>
              <a:ext uri="{FF2B5EF4-FFF2-40B4-BE49-F238E27FC236}">
                <a16:creationId xmlns:a16="http://schemas.microsoft.com/office/drawing/2014/main" id="{1785DFC1-83AB-699F-EF6C-B29B03DC3D49}"/>
              </a:ext>
            </a:extLst>
          </p:cNvPr>
          <p:cNvGrpSpPr/>
          <p:nvPr/>
        </p:nvGrpSpPr>
        <p:grpSpPr>
          <a:xfrm>
            <a:off x="3880054" y="2100919"/>
            <a:ext cx="1840255" cy="3583859"/>
            <a:chOff x="316449" y="4580506"/>
            <a:chExt cx="1840255" cy="3583859"/>
          </a:xfrm>
        </p:grpSpPr>
        <p:sp>
          <p:nvSpPr>
            <p:cNvPr id="28" name="Rectangle: Top Corners Rounded 27">
              <a:extLst>
                <a:ext uri="{FF2B5EF4-FFF2-40B4-BE49-F238E27FC236}">
                  <a16:creationId xmlns:a16="http://schemas.microsoft.com/office/drawing/2014/main" id="{2880E3AB-8979-361C-FD3E-D9DE5839258C}"/>
                </a:ext>
              </a:extLst>
            </p:cNvPr>
            <p:cNvSpPr/>
            <p:nvPr/>
          </p:nvSpPr>
          <p:spPr>
            <a:xfrm rot="10800000">
              <a:off x="316449" y="4934967"/>
              <a:ext cx="1840255" cy="3229398"/>
            </a:xfrm>
            <a:prstGeom prst="round2SameRect">
              <a:avLst>
                <a:gd name="adj1" fmla="val 5111"/>
                <a:gd name="adj2" fmla="val 0"/>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8E552189-8746-477D-8ABA-72C470561F56}"/>
                </a:ext>
              </a:extLst>
            </p:cNvPr>
            <p:cNvSpPr/>
            <p:nvPr/>
          </p:nvSpPr>
          <p:spPr>
            <a:xfrm>
              <a:off x="316454" y="4580506"/>
              <a:ext cx="1396321"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Consolas" panose="020B0609020204030204" pitchFamily="49" charset="0"/>
                </a:rPr>
                <a:t>site-packages</a:t>
              </a:r>
            </a:p>
          </p:txBody>
        </p:sp>
      </p:grpSp>
      <p:grpSp>
        <p:nvGrpSpPr>
          <p:cNvPr id="30" name="Group 29">
            <a:extLst>
              <a:ext uri="{FF2B5EF4-FFF2-40B4-BE49-F238E27FC236}">
                <a16:creationId xmlns:a16="http://schemas.microsoft.com/office/drawing/2014/main" id="{34F8FFD3-138B-7F59-15E5-A4C2B4F29B95}"/>
              </a:ext>
            </a:extLst>
          </p:cNvPr>
          <p:cNvGrpSpPr/>
          <p:nvPr/>
        </p:nvGrpSpPr>
        <p:grpSpPr>
          <a:xfrm>
            <a:off x="4126234" y="2733190"/>
            <a:ext cx="1369167" cy="586478"/>
            <a:chOff x="8567844" y="4369080"/>
            <a:chExt cx="1369167" cy="586478"/>
          </a:xfrm>
        </p:grpSpPr>
        <p:pic>
          <p:nvPicPr>
            <p:cNvPr id="31" name="Picture 30">
              <a:extLst>
                <a:ext uri="{FF2B5EF4-FFF2-40B4-BE49-F238E27FC236}">
                  <a16:creationId xmlns:a16="http://schemas.microsoft.com/office/drawing/2014/main" id="{649E7DDC-05C9-A4EA-65B7-1A3DC7F4AE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32" name="TextBox 31">
              <a:extLst>
                <a:ext uri="{FF2B5EF4-FFF2-40B4-BE49-F238E27FC236}">
                  <a16:creationId xmlns:a16="http://schemas.microsoft.com/office/drawing/2014/main" id="{A027EB6B-4C93-B9B2-BA16-908CAA4FCC92}"/>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latin typeface="Consolas" panose="020B0609020204030204" pitchFamily="49" charset="0"/>
                </a:rPr>
                <a:t>libA-1.2.py</a:t>
              </a:r>
            </a:p>
          </p:txBody>
        </p:sp>
      </p:grpSp>
      <p:grpSp>
        <p:nvGrpSpPr>
          <p:cNvPr id="33" name="Group 32">
            <a:extLst>
              <a:ext uri="{FF2B5EF4-FFF2-40B4-BE49-F238E27FC236}">
                <a16:creationId xmlns:a16="http://schemas.microsoft.com/office/drawing/2014/main" id="{F459E61D-3880-C587-4FF7-AE73E5F9B2F9}"/>
              </a:ext>
            </a:extLst>
          </p:cNvPr>
          <p:cNvGrpSpPr/>
          <p:nvPr/>
        </p:nvGrpSpPr>
        <p:grpSpPr>
          <a:xfrm>
            <a:off x="4126234" y="3745164"/>
            <a:ext cx="1369167" cy="586478"/>
            <a:chOff x="8567844" y="4369080"/>
            <a:chExt cx="1369167" cy="586478"/>
          </a:xfrm>
        </p:grpSpPr>
        <p:pic>
          <p:nvPicPr>
            <p:cNvPr id="34" name="Picture 33">
              <a:extLst>
                <a:ext uri="{FF2B5EF4-FFF2-40B4-BE49-F238E27FC236}">
                  <a16:creationId xmlns:a16="http://schemas.microsoft.com/office/drawing/2014/main" id="{C25A8002-34FF-79E6-224E-4F25453395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35" name="TextBox 34">
              <a:extLst>
                <a:ext uri="{FF2B5EF4-FFF2-40B4-BE49-F238E27FC236}">
                  <a16:creationId xmlns:a16="http://schemas.microsoft.com/office/drawing/2014/main" id="{AFCBAD0B-2837-6D4B-AE5E-08C26B610821}"/>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latin typeface="Consolas" panose="020B0609020204030204" pitchFamily="49" charset="0"/>
                </a:rPr>
                <a:t>libB-2.4.py</a:t>
              </a:r>
            </a:p>
          </p:txBody>
        </p:sp>
      </p:grpSp>
      <p:grpSp>
        <p:nvGrpSpPr>
          <p:cNvPr id="36" name="Group 35">
            <a:extLst>
              <a:ext uri="{FF2B5EF4-FFF2-40B4-BE49-F238E27FC236}">
                <a16:creationId xmlns:a16="http://schemas.microsoft.com/office/drawing/2014/main" id="{8475C98D-FFED-62DE-0697-15DDC235A595}"/>
              </a:ext>
            </a:extLst>
          </p:cNvPr>
          <p:cNvGrpSpPr/>
          <p:nvPr/>
        </p:nvGrpSpPr>
        <p:grpSpPr>
          <a:xfrm>
            <a:off x="4126234" y="4757138"/>
            <a:ext cx="1369167" cy="586478"/>
            <a:chOff x="8567844" y="4369080"/>
            <a:chExt cx="1369167" cy="586478"/>
          </a:xfrm>
        </p:grpSpPr>
        <p:pic>
          <p:nvPicPr>
            <p:cNvPr id="37" name="Picture 36">
              <a:extLst>
                <a:ext uri="{FF2B5EF4-FFF2-40B4-BE49-F238E27FC236}">
                  <a16:creationId xmlns:a16="http://schemas.microsoft.com/office/drawing/2014/main" id="{FC5F048F-0660-ED11-81F7-394CC122A9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38" name="TextBox 37">
              <a:extLst>
                <a:ext uri="{FF2B5EF4-FFF2-40B4-BE49-F238E27FC236}">
                  <a16:creationId xmlns:a16="http://schemas.microsoft.com/office/drawing/2014/main" id="{CD030B84-61BE-79E4-1430-11273E8A66EB}"/>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latin typeface="Consolas" panose="020B0609020204030204" pitchFamily="49" charset="0"/>
                </a:rPr>
                <a:t>libB-3.7.py</a:t>
              </a:r>
            </a:p>
          </p:txBody>
        </p:sp>
      </p:grpSp>
      <p:cxnSp>
        <p:nvCxnSpPr>
          <p:cNvPr id="44" name="Connector: Elbow 43">
            <a:extLst>
              <a:ext uri="{FF2B5EF4-FFF2-40B4-BE49-F238E27FC236}">
                <a16:creationId xmlns:a16="http://schemas.microsoft.com/office/drawing/2014/main" id="{EBAB7A70-56CE-CD9C-B78A-C348351D5E03}"/>
              </a:ext>
            </a:extLst>
          </p:cNvPr>
          <p:cNvCxnSpPr>
            <a:cxnSpLocks/>
            <a:stCxn id="11" idx="3"/>
            <a:endCxn id="31" idx="1"/>
          </p:cNvCxnSpPr>
          <p:nvPr/>
        </p:nvCxnSpPr>
        <p:spPr>
          <a:xfrm>
            <a:off x="1138211" y="2184902"/>
            <a:ext cx="3498457" cy="722437"/>
          </a:xfrm>
          <a:prstGeom prst="bentConnector3">
            <a:avLst>
              <a:gd name="adj1" fmla="val 7218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3CC880D-B70A-6700-6C4B-71DE2C855D3A}"/>
              </a:ext>
            </a:extLst>
          </p:cNvPr>
          <p:cNvCxnSpPr>
            <a:cxnSpLocks/>
            <a:stCxn id="22" idx="3"/>
            <a:endCxn id="37" idx="1"/>
          </p:cNvCxnSpPr>
          <p:nvPr/>
        </p:nvCxnSpPr>
        <p:spPr>
          <a:xfrm flipV="1">
            <a:off x="1138210" y="4931287"/>
            <a:ext cx="3498458" cy="715033"/>
          </a:xfrm>
          <a:prstGeom prst="bentConnector3">
            <a:avLst>
              <a:gd name="adj1" fmla="val 7127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1217FEF-5DEE-183F-373D-7FEE1F1BE749}"/>
              </a:ext>
            </a:extLst>
          </p:cNvPr>
          <p:cNvCxnSpPr>
            <a:stCxn id="16" idx="3"/>
            <a:endCxn id="34" idx="1"/>
          </p:cNvCxnSpPr>
          <p:nvPr/>
        </p:nvCxnSpPr>
        <p:spPr>
          <a:xfrm>
            <a:off x="1138211" y="3915611"/>
            <a:ext cx="3498457" cy="37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4D2722-3015-3AD5-F27C-B0C8DA3AA52A}"/>
              </a:ext>
            </a:extLst>
          </p:cNvPr>
          <p:cNvSpPr txBox="1"/>
          <p:nvPr/>
        </p:nvSpPr>
        <p:spPr>
          <a:xfrm>
            <a:off x="349865" y="6026003"/>
            <a:ext cx="1225408" cy="276999"/>
          </a:xfrm>
          <a:prstGeom prst="rect">
            <a:avLst/>
          </a:prstGeom>
          <a:noFill/>
        </p:spPr>
        <p:txBody>
          <a:bodyPr wrap="square" rtlCol="0">
            <a:spAutoFit/>
          </a:bodyPr>
          <a:lstStyle/>
          <a:p>
            <a:pPr algn="ctr"/>
            <a:r>
              <a:rPr lang="fr-FR" sz="1200" dirty="0">
                <a:solidFill>
                  <a:schemeClr val="accent1"/>
                </a:solidFill>
                <a:latin typeface="Consolas" panose="020B0609020204030204" pitchFamily="49" charset="0"/>
              </a:rPr>
              <a:t>import</a:t>
            </a:r>
            <a:r>
              <a:rPr lang="fr-FR" sz="1200" dirty="0">
                <a:solidFill>
                  <a:schemeClr val="bg1">
                    <a:lumMod val="50000"/>
                  </a:schemeClr>
                </a:solidFill>
                <a:latin typeface="Consolas" panose="020B0609020204030204" pitchFamily="49" charset="0"/>
              </a:rPr>
              <a:t> </a:t>
            </a:r>
            <a:r>
              <a:rPr lang="fr-FR" sz="1200" dirty="0" err="1">
                <a:solidFill>
                  <a:schemeClr val="accent2"/>
                </a:solidFill>
                <a:latin typeface="Consolas" panose="020B0609020204030204" pitchFamily="49" charset="0"/>
              </a:rPr>
              <a:t>libB</a:t>
            </a:r>
            <a:endParaRPr lang="fr-FR" sz="1200" dirty="0">
              <a:solidFill>
                <a:schemeClr val="accent2"/>
              </a:solidFill>
              <a:latin typeface="Consolas" panose="020B0609020204030204" pitchFamily="49" charset="0"/>
            </a:endParaRPr>
          </a:p>
        </p:txBody>
      </p:sp>
      <p:sp>
        <p:nvSpPr>
          <p:cNvPr id="56" name="TextBox 55">
            <a:extLst>
              <a:ext uri="{FF2B5EF4-FFF2-40B4-BE49-F238E27FC236}">
                <a16:creationId xmlns:a16="http://schemas.microsoft.com/office/drawing/2014/main" id="{EAFB1875-B8B2-1E0F-657A-A8C460E1D520}"/>
              </a:ext>
            </a:extLst>
          </p:cNvPr>
          <p:cNvSpPr txBox="1"/>
          <p:nvPr/>
        </p:nvSpPr>
        <p:spPr>
          <a:xfrm>
            <a:off x="349865" y="4294563"/>
            <a:ext cx="1225408" cy="276999"/>
          </a:xfrm>
          <a:prstGeom prst="rect">
            <a:avLst/>
          </a:prstGeom>
          <a:noFill/>
        </p:spPr>
        <p:txBody>
          <a:bodyPr wrap="square" rtlCol="0">
            <a:spAutoFit/>
          </a:bodyPr>
          <a:lstStyle/>
          <a:p>
            <a:pPr algn="ctr"/>
            <a:r>
              <a:rPr lang="fr-FR" sz="1200" dirty="0">
                <a:solidFill>
                  <a:schemeClr val="accent1"/>
                </a:solidFill>
                <a:latin typeface="Consolas" panose="020B0609020204030204" pitchFamily="49" charset="0"/>
              </a:rPr>
              <a:t>import</a:t>
            </a:r>
            <a:r>
              <a:rPr lang="fr-FR" sz="1200" dirty="0">
                <a:solidFill>
                  <a:schemeClr val="bg1">
                    <a:lumMod val="50000"/>
                  </a:schemeClr>
                </a:solidFill>
                <a:latin typeface="Consolas" panose="020B0609020204030204" pitchFamily="49" charset="0"/>
              </a:rPr>
              <a:t> </a:t>
            </a:r>
            <a:r>
              <a:rPr lang="fr-FR" sz="1200" dirty="0" err="1">
                <a:solidFill>
                  <a:schemeClr val="accent2"/>
                </a:solidFill>
                <a:latin typeface="Consolas" panose="020B0609020204030204" pitchFamily="49" charset="0"/>
              </a:rPr>
              <a:t>libB</a:t>
            </a:r>
            <a:endParaRPr lang="fr-FR" sz="1200" dirty="0">
              <a:solidFill>
                <a:schemeClr val="accent2"/>
              </a:solidFill>
              <a:latin typeface="Consolas" panose="020B0609020204030204" pitchFamily="49" charset="0"/>
            </a:endParaRPr>
          </a:p>
        </p:txBody>
      </p:sp>
      <p:sp>
        <p:nvSpPr>
          <p:cNvPr id="57" name="TextBox 56">
            <a:extLst>
              <a:ext uri="{FF2B5EF4-FFF2-40B4-BE49-F238E27FC236}">
                <a16:creationId xmlns:a16="http://schemas.microsoft.com/office/drawing/2014/main" id="{4089FF8E-CC85-703E-EBAC-52E858C76C60}"/>
              </a:ext>
            </a:extLst>
          </p:cNvPr>
          <p:cNvSpPr txBox="1"/>
          <p:nvPr/>
        </p:nvSpPr>
        <p:spPr>
          <a:xfrm>
            <a:off x="349865" y="2569616"/>
            <a:ext cx="1225408" cy="276999"/>
          </a:xfrm>
          <a:prstGeom prst="rect">
            <a:avLst/>
          </a:prstGeom>
          <a:noFill/>
        </p:spPr>
        <p:txBody>
          <a:bodyPr wrap="square" rtlCol="0">
            <a:spAutoFit/>
          </a:bodyPr>
          <a:lstStyle/>
          <a:p>
            <a:pPr algn="ctr"/>
            <a:r>
              <a:rPr lang="fr-FR" sz="1200" dirty="0">
                <a:solidFill>
                  <a:schemeClr val="accent1"/>
                </a:solidFill>
                <a:latin typeface="Consolas" panose="020B0609020204030204" pitchFamily="49" charset="0"/>
              </a:rPr>
              <a:t>import</a:t>
            </a:r>
            <a:r>
              <a:rPr lang="fr-FR" sz="1200" dirty="0">
                <a:solidFill>
                  <a:schemeClr val="bg1">
                    <a:lumMod val="50000"/>
                  </a:schemeClr>
                </a:solidFill>
                <a:latin typeface="Consolas" panose="020B0609020204030204" pitchFamily="49" charset="0"/>
              </a:rPr>
              <a:t> </a:t>
            </a:r>
            <a:r>
              <a:rPr lang="fr-FR" sz="1200" dirty="0" err="1">
                <a:solidFill>
                  <a:schemeClr val="accent2"/>
                </a:solidFill>
                <a:latin typeface="Consolas" panose="020B0609020204030204" pitchFamily="49" charset="0"/>
              </a:rPr>
              <a:t>libA</a:t>
            </a:r>
            <a:endParaRPr lang="fr-FR" sz="1200" dirty="0">
              <a:solidFill>
                <a:schemeClr val="accent2"/>
              </a:solidFill>
              <a:latin typeface="Consolas" panose="020B0609020204030204" pitchFamily="49" charset="0"/>
            </a:endParaRPr>
          </a:p>
        </p:txBody>
      </p:sp>
      <p:sp>
        <p:nvSpPr>
          <p:cNvPr id="58" name="TextBox 57">
            <a:extLst>
              <a:ext uri="{FF2B5EF4-FFF2-40B4-BE49-F238E27FC236}">
                <a16:creationId xmlns:a16="http://schemas.microsoft.com/office/drawing/2014/main" id="{0A94EBE9-6547-205F-B74D-95C9928CAD70}"/>
              </a:ext>
            </a:extLst>
          </p:cNvPr>
          <p:cNvSpPr txBox="1"/>
          <p:nvPr/>
        </p:nvSpPr>
        <p:spPr>
          <a:xfrm>
            <a:off x="2032142" y="1907538"/>
            <a:ext cx="1110574" cy="276999"/>
          </a:xfrm>
          <a:prstGeom prst="rect">
            <a:avLst/>
          </a:prstGeom>
          <a:noFill/>
        </p:spPr>
        <p:txBody>
          <a:bodyPr wrap="square" rtlCol="0">
            <a:spAutoFit/>
          </a:bodyPr>
          <a:lstStyle/>
          <a:p>
            <a:pPr lvl="0" algn="ctr"/>
            <a:r>
              <a:rPr lang="fr-FR" sz="1200" dirty="0">
                <a:solidFill>
                  <a:prstClr val="black"/>
                </a:solidFill>
                <a:latin typeface="Nunito Sans SemiBold"/>
              </a:rPr>
              <a:t>dépend de</a:t>
            </a:r>
            <a:endParaRPr lang="fr-FR" sz="1200" dirty="0">
              <a:latin typeface="Nunito Sans Light" pitchFamily="2" charset="0"/>
            </a:endParaRPr>
          </a:p>
        </p:txBody>
      </p:sp>
      <p:sp>
        <p:nvSpPr>
          <p:cNvPr id="59" name="TextBox 58">
            <a:extLst>
              <a:ext uri="{FF2B5EF4-FFF2-40B4-BE49-F238E27FC236}">
                <a16:creationId xmlns:a16="http://schemas.microsoft.com/office/drawing/2014/main" id="{27A875CE-774F-CB80-09FE-22E27078BF4A}"/>
              </a:ext>
            </a:extLst>
          </p:cNvPr>
          <p:cNvSpPr txBox="1"/>
          <p:nvPr/>
        </p:nvSpPr>
        <p:spPr>
          <a:xfrm>
            <a:off x="2032142" y="3632485"/>
            <a:ext cx="1110574" cy="276999"/>
          </a:xfrm>
          <a:prstGeom prst="rect">
            <a:avLst/>
          </a:prstGeom>
          <a:noFill/>
        </p:spPr>
        <p:txBody>
          <a:bodyPr wrap="square" rtlCol="0">
            <a:spAutoFit/>
          </a:bodyPr>
          <a:lstStyle/>
          <a:p>
            <a:pPr lvl="0" algn="ctr"/>
            <a:r>
              <a:rPr lang="fr-FR" sz="1200" dirty="0">
                <a:solidFill>
                  <a:prstClr val="black"/>
                </a:solidFill>
                <a:latin typeface="Nunito Sans SemiBold"/>
              </a:rPr>
              <a:t>dépend de</a:t>
            </a:r>
            <a:endParaRPr lang="fr-FR" sz="1200" dirty="0">
              <a:latin typeface="Nunito Sans Light" pitchFamily="2" charset="0"/>
            </a:endParaRPr>
          </a:p>
        </p:txBody>
      </p:sp>
      <p:sp>
        <p:nvSpPr>
          <p:cNvPr id="60" name="TextBox 59">
            <a:extLst>
              <a:ext uri="{FF2B5EF4-FFF2-40B4-BE49-F238E27FC236}">
                <a16:creationId xmlns:a16="http://schemas.microsoft.com/office/drawing/2014/main" id="{B1DCBB0E-E719-B2AF-8F7A-E94BE22238A4}"/>
              </a:ext>
            </a:extLst>
          </p:cNvPr>
          <p:cNvSpPr txBox="1"/>
          <p:nvPr/>
        </p:nvSpPr>
        <p:spPr>
          <a:xfrm>
            <a:off x="2032142" y="5365570"/>
            <a:ext cx="1110574" cy="276999"/>
          </a:xfrm>
          <a:prstGeom prst="rect">
            <a:avLst/>
          </a:prstGeom>
          <a:noFill/>
        </p:spPr>
        <p:txBody>
          <a:bodyPr wrap="square" rtlCol="0">
            <a:spAutoFit/>
          </a:bodyPr>
          <a:lstStyle/>
          <a:p>
            <a:pPr lvl="0" algn="ctr"/>
            <a:r>
              <a:rPr lang="fr-FR" sz="1200" dirty="0">
                <a:solidFill>
                  <a:prstClr val="black"/>
                </a:solidFill>
                <a:latin typeface="Nunito Sans SemiBold"/>
              </a:rPr>
              <a:t>dépend de</a:t>
            </a:r>
            <a:endParaRPr lang="fr-FR" sz="1200" dirty="0">
              <a:latin typeface="Nunito Sans Light" pitchFamily="2" charset="0"/>
            </a:endParaRPr>
          </a:p>
        </p:txBody>
      </p:sp>
      <p:pic>
        <p:nvPicPr>
          <p:cNvPr id="62" name="Picture Placeholder 11">
            <a:extLst>
              <a:ext uri="{FF2B5EF4-FFF2-40B4-BE49-F238E27FC236}">
                <a16:creationId xmlns:a16="http://schemas.microsoft.com/office/drawing/2014/main" id="{989C7D8E-C8B9-71AE-9EF1-3DF15FB3CC9B}"/>
              </a:ext>
            </a:extLst>
          </p:cNvPr>
          <p:cNvPicPr>
            <a:picLocks noChangeAspect="1"/>
          </p:cNvPicPr>
          <p:nvPr/>
        </p:nvPicPr>
        <p:blipFill>
          <a:blip r:embed="rId4">
            <a:extLst>
              <a:ext uri="{28A0092B-C50C-407E-A947-70E740481C1C}">
                <a14:useLocalDpi xmlns:a14="http://schemas.microsoft.com/office/drawing/2010/main" val="0"/>
              </a:ext>
            </a:extLst>
          </a:blip>
          <a:srcRect l="37" r="37"/>
          <a:stretch/>
        </p:blipFill>
        <p:spPr>
          <a:xfrm>
            <a:off x="3646210" y="4230446"/>
            <a:ext cx="464230" cy="464570"/>
          </a:xfrm>
          <a:prstGeom prst="rect">
            <a:avLst/>
          </a:prstGeom>
        </p:spPr>
      </p:pic>
      <p:sp>
        <p:nvSpPr>
          <p:cNvPr id="63" name="TextBox 62">
            <a:extLst>
              <a:ext uri="{FF2B5EF4-FFF2-40B4-BE49-F238E27FC236}">
                <a16:creationId xmlns:a16="http://schemas.microsoft.com/office/drawing/2014/main" id="{E4D396D7-4D82-255D-2937-72131622FFE6}"/>
              </a:ext>
            </a:extLst>
          </p:cNvPr>
          <p:cNvSpPr txBox="1"/>
          <p:nvPr/>
        </p:nvSpPr>
        <p:spPr>
          <a:xfrm>
            <a:off x="1652296" y="4048260"/>
            <a:ext cx="1926128" cy="830997"/>
          </a:xfrm>
          <a:prstGeom prst="rect">
            <a:avLst/>
          </a:prstGeom>
          <a:noFill/>
        </p:spPr>
        <p:txBody>
          <a:bodyPr wrap="square" rtlCol="0">
            <a:spAutoFit/>
          </a:bodyPr>
          <a:lstStyle/>
          <a:p>
            <a:pPr algn="ctr"/>
            <a:r>
              <a:rPr lang="fr-FR" sz="1200" dirty="0">
                <a:latin typeface="+mj-lt"/>
              </a:rPr>
              <a:t>Conflit</a:t>
            </a:r>
          </a:p>
          <a:p>
            <a:pPr algn="ctr"/>
            <a:r>
              <a:rPr lang="fr-FR" sz="1200" dirty="0">
                <a:latin typeface="Nunito Sans Light" pitchFamily="2" charset="0"/>
              </a:rPr>
              <a:t>Deux projets importent « </a:t>
            </a:r>
            <a:r>
              <a:rPr lang="fr-FR" sz="1200" dirty="0" err="1">
                <a:solidFill>
                  <a:schemeClr val="accent2"/>
                </a:solidFill>
                <a:latin typeface="Consolas" panose="020B0609020204030204" pitchFamily="49" charset="0"/>
              </a:rPr>
              <a:t>libB</a:t>
            </a:r>
            <a:r>
              <a:rPr lang="fr-FR" sz="1200" dirty="0">
                <a:latin typeface="Nunito Sans Light" pitchFamily="2" charset="0"/>
              </a:rPr>
              <a:t> ». Comment savoir quelle version choisir ?</a:t>
            </a:r>
          </a:p>
        </p:txBody>
      </p:sp>
      <p:sp>
        <p:nvSpPr>
          <p:cNvPr id="87" name="TextBox 86">
            <a:extLst>
              <a:ext uri="{FF2B5EF4-FFF2-40B4-BE49-F238E27FC236}">
                <a16:creationId xmlns:a16="http://schemas.microsoft.com/office/drawing/2014/main" id="{8622D008-7FD1-3BC8-F5ED-010E19945082}"/>
              </a:ext>
            </a:extLst>
          </p:cNvPr>
          <p:cNvSpPr txBox="1"/>
          <p:nvPr/>
        </p:nvSpPr>
        <p:spPr>
          <a:xfrm>
            <a:off x="3525633" y="5775267"/>
            <a:ext cx="2570368" cy="830997"/>
          </a:xfrm>
          <a:prstGeom prst="rect">
            <a:avLst/>
          </a:prstGeom>
          <a:noFill/>
        </p:spPr>
        <p:txBody>
          <a:bodyPr wrap="square" rtlCol="0">
            <a:spAutoFit/>
          </a:bodyPr>
          <a:lstStyle/>
          <a:p>
            <a:pPr algn="ctr"/>
            <a:r>
              <a:rPr lang="fr-FR" sz="1200" dirty="0">
                <a:solidFill>
                  <a:schemeClr val="tx1"/>
                </a:solidFill>
                <a:latin typeface="Consolas" panose="020B0609020204030204" pitchFamily="49" charset="0"/>
              </a:rPr>
              <a:t>site-packages</a:t>
            </a:r>
            <a:endParaRPr lang="fr-FR" sz="1200" dirty="0">
              <a:latin typeface="+mj-lt"/>
            </a:endParaRPr>
          </a:p>
          <a:p>
            <a:pPr algn="ctr"/>
            <a:r>
              <a:rPr lang="fr-FR" sz="1200" dirty="0">
                <a:latin typeface="Nunito Sans Light" pitchFamily="2" charset="0"/>
              </a:rPr>
              <a:t>Un dossier unique où Python télécharge des paquets externes développées par la communauté</a:t>
            </a:r>
          </a:p>
        </p:txBody>
      </p:sp>
    </p:spTree>
    <p:extLst>
      <p:ext uri="{BB962C8B-B14F-4D97-AF65-F5344CB8AC3E}">
        <p14:creationId xmlns:p14="http://schemas.microsoft.com/office/powerpoint/2010/main" val="39944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P spid="63" grpId="0"/>
      <p:bldP spid="8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C33572-0F94-E1B0-542F-CE5212FEAAE7}"/>
              </a:ext>
            </a:extLst>
          </p:cNvPr>
          <p:cNvSpPr>
            <a:spLocks noGrp="1"/>
          </p:cNvSpPr>
          <p:nvPr>
            <p:ph type="body" sz="quarter" idx="14"/>
          </p:nvPr>
        </p:nvSpPr>
        <p:spPr>
          <a:xfrm>
            <a:off x="1122368" y="5065616"/>
            <a:ext cx="2905622" cy="849046"/>
          </a:xfrm>
        </p:spPr>
        <p:txBody>
          <a:bodyPr/>
          <a:lstStyle/>
          <a:p>
            <a:r>
              <a:rPr lang="fr-FR" dirty="0"/>
              <a:t>Un environnement virtuel isole les dépendances entre les projets</a:t>
            </a:r>
          </a:p>
        </p:txBody>
      </p:sp>
      <p:sp>
        <p:nvSpPr>
          <p:cNvPr id="4" name="Title 3">
            <a:extLst>
              <a:ext uri="{FF2B5EF4-FFF2-40B4-BE49-F238E27FC236}">
                <a16:creationId xmlns:a16="http://schemas.microsoft.com/office/drawing/2014/main" id="{3F2ADC57-33C9-7241-5FB8-0DB3ECA56D6B}"/>
              </a:ext>
            </a:extLst>
          </p:cNvPr>
          <p:cNvSpPr>
            <a:spLocks noGrp="1"/>
          </p:cNvSpPr>
          <p:nvPr>
            <p:ph type="ctrTitle"/>
          </p:nvPr>
        </p:nvSpPr>
        <p:spPr/>
        <p:txBody>
          <a:bodyPr/>
          <a:lstStyle/>
          <a:p>
            <a:r>
              <a:rPr lang="fr-FR" dirty="0"/>
              <a:t>LES ENVIRONNEMENTS VIRTUELS</a:t>
            </a:r>
            <a:endParaRPr lang="en-US" dirty="0"/>
          </a:p>
        </p:txBody>
      </p:sp>
      <p:sp>
        <p:nvSpPr>
          <p:cNvPr id="5" name="Text Placeholder 4">
            <a:extLst>
              <a:ext uri="{FF2B5EF4-FFF2-40B4-BE49-F238E27FC236}">
                <a16:creationId xmlns:a16="http://schemas.microsoft.com/office/drawing/2014/main" id="{A06BD4DD-D465-50F6-C632-B1B190D88874}"/>
              </a:ext>
            </a:extLst>
          </p:cNvPr>
          <p:cNvSpPr>
            <a:spLocks noGrp="1"/>
          </p:cNvSpPr>
          <p:nvPr>
            <p:ph type="body" sz="quarter" idx="15"/>
          </p:nvPr>
        </p:nvSpPr>
        <p:spPr>
          <a:xfrm>
            <a:off x="4552709" y="5065615"/>
            <a:ext cx="3086582" cy="1115266"/>
          </a:xfrm>
        </p:spPr>
        <p:txBody>
          <a:bodyPr/>
          <a:lstStyle/>
          <a:p>
            <a:r>
              <a:rPr lang="fr-FR" dirty="0"/>
              <a:t>Concrètement, un dossier site-packages propre au projet où se trouve les dépendances</a:t>
            </a:r>
          </a:p>
        </p:txBody>
      </p:sp>
      <p:sp>
        <p:nvSpPr>
          <p:cNvPr id="7" name="Text Placeholder 6">
            <a:extLst>
              <a:ext uri="{FF2B5EF4-FFF2-40B4-BE49-F238E27FC236}">
                <a16:creationId xmlns:a16="http://schemas.microsoft.com/office/drawing/2014/main" id="{3029A717-786E-C436-91E6-04ACE6A77039}"/>
              </a:ext>
            </a:extLst>
          </p:cNvPr>
          <p:cNvSpPr>
            <a:spLocks noGrp="1"/>
          </p:cNvSpPr>
          <p:nvPr>
            <p:ph type="body" sz="quarter" idx="17"/>
          </p:nvPr>
        </p:nvSpPr>
        <p:spPr>
          <a:xfrm>
            <a:off x="8164010" y="5065615"/>
            <a:ext cx="2905622" cy="1210039"/>
          </a:xfrm>
        </p:spPr>
        <p:txBody>
          <a:bodyPr/>
          <a:lstStyle/>
          <a:p>
            <a:pPr lvl="0">
              <a:defRPr/>
            </a:pPr>
            <a:r>
              <a:rPr lang="fr-FR" dirty="0"/>
              <a:t>Le module « </a:t>
            </a:r>
            <a:r>
              <a:rPr lang="fr-FR" dirty="0" err="1"/>
              <a:t>venv</a:t>
            </a:r>
            <a:r>
              <a:rPr lang="fr-FR" dirty="0"/>
              <a:t> »</a:t>
            </a:r>
            <a:endParaRPr lang="fr-FR" dirty="0">
              <a:solidFill>
                <a:srgbClr val="0D0911"/>
              </a:solidFill>
            </a:endParaRPr>
          </a:p>
          <a:p>
            <a:pPr lvl="0">
              <a:defRPr/>
            </a:pPr>
            <a:r>
              <a:rPr lang="fr-FR" sz="1200" dirty="0">
                <a:solidFill>
                  <a:srgbClr val="F2F2F2">
                    <a:lumMod val="50000"/>
                  </a:srgbClr>
                </a:solidFill>
                <a:latin typeface="Nunito Sans Light" panose="00000400000000000000" pitchFamily="2" charset="0"/>
              </a:rPr>
              <a:t>Est un module disponible sur Python3, anciennement appelé « </a:t>
            </a:r>
            <a:r>
              <a:rPr lang="fr-FR" sz="1200" dirty="0" err="1">
                <a:solidFill>
                  <a:srgbClr val="F2F2F2">
                    <a:lumMod val="50000"/>
                  </a:srgbClr>
                </a:solidFill>
                <a:latin typeface="Nunito Sans Light" panose="00000400000000000000" pitchFamily="2" charset="0"/>
              </a:rPr>
              <a:t>virtualenv</a:t>
            </a:r>
            <a:r>
              <a:rPr lang="fr-FR" sz="1200" dirty="0">
                <a:solidFill>
                  <a:srgbClr val="F2F2F2">
                    <a:lumMod val="50000"/>
                  </a:srgbClr>
                </a:solidFill>
                <a:latin typeface="Nunito Sans Light" panose="00000400000000000000" pitchFamily="2" charset="0"/>
              </a:rPr>
              <a:t> » permettant la création d’environnements virtuels</a:t>
            </a:r>
            <a:endParaRPr lang="en-US" dirty="0"/>
          </a:p>
        </p:txBody>
      </p:sp>
      <p:sp>
        <p:nvSpPr>
          <p:cNvPr id="9" name="Slide Number Placeholder 8">
            <a:extLst>
              <a:ext uri="{FF2B5EF4-FFF2-40B4-BE49-F238E27FC236}">
                <a16:creationId xmlns:a16="http://schemas.microsoft.com/office/drawing/2014/main" id="{3BF1CDCB-5128-FADA-D181-360F998859EF}"/>
              </a:ext>
            </a:extLst>
          </p:cNvPr>
          <p:cNvSpPr>
            <a:spLocks noGrp="1"/>
          </p:cNvSpPr>
          <p:nvPr>
            <p:ph type="sldNum" sz="quarter" idx="11"/>
          </p:nvPr>
        </p:nvSpPr>
        <p:spPr/>
        <p:txBody>
          <a:bodyPr/>
          <a:lstStyle/>
          <a:p>
            <a:fld id="{52F3A71C-A943-4884-923F-65D9756AB03E}" type="slidenum">
              <a:rPr lang="en-US" smtClean="0"/>
              <a:pPr/>
              <a:t>68</a:t>
            </a:fld>
            <a:endParaRPr lang="en-US" dirty="0"/>
          </a:p>
        </p:txBody>
      </p:sp>
      <p:pic>
        <p:nvPicPr>
          <p:cNvPr id="16" name="Picture Placeholder 12">
            <a:extLst>
              <a:ext uri="{FF2B5EF4-FFF2-40B4-BE49-F238E27FC236}">
                <a16:creationId xmlns:a16="http://schemas.microsoft.com/office/drawing/2014/main" id="{72730C0B-151F-4E34-8718-07648C6818C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524000" y="2235200"/>
            <a:ext cx="2101850" cy="2101850"/>
          </a:xfrm>
        </p:spPr>
      </p:pic>
      <p:pic>
        <p:nvPicPr>
          <p:cNvPr id="19" name="Picture Placeholder 14">
            <a:extLst>
              <a:ext uri="{FF2B5EF4-FFF2-40B4-BE49-F238E27FC236}">
                <a16:creationId xmlns:a16="http://schemas.microsoft.com/office/drawing/2014/main" id="{B6C05F9C-E6BA-91B7-0887-1E6E8529670F}"/>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a:xfrm>
            <a:off x="5045075" y="2235200"/>
            <a:ext cx="2101850" cy="2101850"/>
          </a:xfrm>
        </p:spPr>
      </p:pic>
      <p:pic>
        <p:nvPicPr>
          <p:cNvPr id="5122" name="Picture 2">
            <a:extLst>
              <a:ext uri="{FF2B5EF4-FFF2-40B4-BE49-F238E27FC236}">
                <a16:creationId xmlns:a16="http://schemas.microsoft.com/office/drawing/2014/main" id="{6916501B-6D87-0572-C724-D99F95D59442}"/>
              </a:ext>
            </a:extLst>
          </p:cNvPr>
          <p:cNvPicPr>
            <a:picLocks noGrp="1" noChangeAspect="1" noChangeArrowheads="1"/>
          </p:cNvPicPr>
          <p:nvPr>
            <p:ph type="pic" sz="quarter" idx="18"/>
          </p:nvPr>
        </p:nvPicPr>
        <p:blipFill>
          <a:blip r:embed="rId5">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51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P spid="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3670F9-246F-9BA5-637D-1545EF01C356}"/>
              </a:ext>
            </a:extLst>
          </p:cNvPr>
          <p:cNvSpPr>
            <a:spLocks noGrp="1"/>
          </p:cNvSpPr>
          <p:nvPr>
            <p:ph type="sldNum" sz="quarter" idx="11"/>
          </p:nvPr>
        </p:nvSpPr>
        <p:spPr/>
        <p:txBody>
          <a:bodyPr/>
          <a:lstStyle/>
          <a:p>
            <a:fld id="{52F3A71C-A943-4884-923F-65D9756AB03E}" type="slidenum">
              <a:rPr lang="en-US" smtClean="0"/>
              <a:pPr/>
              <a:t>69</a:t>
            </a:fld>
            <a:endParaRPr lang="en-US" dirty="0"/>
          </a:p>
        </p:txBody>
      </p:sp>
      <p:sp>
        <p:nvSpPr>
          <p:cNvPr id="3" name="Title 2">
            <a:extLst>
              <a:ext uri="{FF2B5EF4-FFF2-40B4-BE49-F238E27FC236}">
                <a16:creationId xmlns:a16="http://schemas.microsoft.com/office/drawing/2014/main" id="{80D72BAD-00CC-525A-57D5-AB122A75B550}"/>
              </a:ext>
            </a:extLst>
          </p:cNvPr>
          <p:cNvSpPr>
            <a:spLocks noGrp="1"/>
          </p:cNvSpPr>
          <p:nvPr>
            <p:ph type="ctrTitle"/>
          </p:nvPr>
        </p:nvSpPr>
        <p:spPr>
          <a:xfrm>
            <a:off x="514350" y="582345"/>
            <a:ext cx="11163300" cy="697365"/>
          </a:xfrm>
        </p:spPr>
        <p:txBody>
          <a:bodyPr/>
          <a:lstStyle/>
          <a:p>
            <a:pPr>
              <a:tabLst>
                <a:tab pos="800100" algn="l"/>
              </a:tabLst>
            </a:pPr>
            <a:r>
              <a:rPr lang="fr-FR" dirty="0"/>
              <a:t>AVEC UN ENVIRONNEMENT VIRTUEL</a:t>
            </a:r>
            <a:endParaRPr lang="en-US" dirty="0"/>
          </a:p>
        </p:txBody>
      </p:sp>
      <p:cxnSp>
        <p:nvCxnSpPr>
          <p:cNvPr id="5" name="Straight Connector 4">
            <a:extLst>
              <a:ext uri="{FF2B5EF4-FFF2-40B4-BE49-F238E27FC236}">
                <a16:creationId xmlns:a16="http://schemas.microsoft.com/office/drawing/2014/main" id="{AC8DFE78-BFF8-2769-7B71-D8328625741E}"/>
              </a:ext>
            </a:extLst>
          </p:cNvPr>
          <p:cNvCxnSpPr>
            <a:cxnSpLocks/>
          </p:cNvCxnSpPr>
          <p:nvPr/>
        </p:nvCxnSpPr>
        <p:spPr>
          <a:xfrm>
            <a:off x="6096000" y="1428750"/>
            <a:ext cx="0" cy="50292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A578E3A-7803-FFE1-C511-DD52D6169F16}"/>
              </a:ext>
            </a:extLst>
          </p:cNvPr>
          <p:cNvGrpSpPr/>
          <p:nvPr/>
        </p:nvGrpSpPr>
        <p:grpSpPr>
          <a:xfrm>
            <a:off x="399667" y="1502999"/>
            <a:ext cx="1175606" cy="1051828"/>
            <a:chOff x="399667" y="1502999"/>
            <a:chExt cx="1175606" cy="1051828"/>
          </a:xfrm>
        </p:grpSpPr>
        <p:grpSp>
          <p:nvGrpSpPr>
            <p:cNvPr id="7" name="Group 6">
              <a:extLst>
                <a:ext uri="{FF2B5EF4-FFF2-40B4-BE49-F238E27FC236}">
                  <a16:creationId xmlns:a16="http://schemas.microsoft.com/office/drawing/2014/main" id="{21B49B93-3351-5088-B77F-807FBD8C785E}"/>
                </a:ext>
              </a:extLst>
            </p:cNvPr>
            <p:cNvGrpSpPr/>
            <p:nvPr/>
          </p:nvGrpSpPr>
          <p:grpSpPr>
            <a:xfrm>
              <a:off x="399667" y="1502999"/>
              <a:ext cx="1175606" cy="1051828"/>
              <a:chOff x="316453" y="4580506"/>
              <a:chExt cx="1175606" cy="1051828"/>
            </a:xfrm>
          </p:grpSpPr>
          <p:sp>
            <p:nvSpPr>
              <p:cNvPr id="8" name="Rectangle: Top Corners Rounded 7">
                <a:extLst>
                  <a:ext uri="{FF2B5EF4-FFF2-40B4-BE49-F238E27FC236}">
                    <a16:creationId xmlns:a16="http://schemas.microsoft.com/office/drawing/2014/main" id="{3A78FBBB-4A34-BE2F-F44C-B29E1639DA96}"/>
                  </a:ext>
                </a:extLst>
              </p:cNvPr>
              <p:cNvSpPr/>
              <p:nvPr/>
            </p:nvSpPr>
            <p:spPr>
              <a:xfrm rot="10800000">
                <a:off x="316453" y="4934969"/>
                <a:ext cx="1175606" cy="697365"/>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Top Corners Rounded 8">
                <a:extLst>
                  <a:ext uri="{FF2B5EF4-FFF2-40B4-BE49-F238E27FC236}">
                    <a16:creationId xmlns:a16="http://schemas.microsoft.com/office/drawing/2014/main" id="{A9A5567B-C7E0-195D-1971-39ADC1B8ADEE}"/>
                  </a:ext>
                </a:extLst>
              </p:cNvPr>
              <p:cNvSpPr/>
              <p:nvPr/>
            </p:nvSpPr>
            <p:spPr>
              <a:xfrm>
                <a:off x="316455" y="4580506"/>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latin typeface="Consolas" panose="020B0609020204030204" pitchFamily="49" charset="0"/>
                  </a:rPr>
                  <a:t>ProjetA</a:t>
                </a:r>
                <a:endParaRPr lang="fr-FR" sz="1200" dirty="0">
                  <a:solidFill>
                    <a:schemeClr val="tx1"/>
                  </a:solidFill>
                  <a:latin typeface="Consolas" panose="020B0609020204030204" pitchFamily="49" charset="0"/>
                </a:endParaRPr>
              </a:p>
            </p:txBody>
          </p:sp>
        </p:grpSp>
        <p:pic>
          <p:nvPicPr>
            <p:cNvPr id="11" name="Picture 10">
              <a:extLst>
                <a:ext uri="{FF2B5EF4-FFF2-40B4-BE49-F238E27FC236}">
                  <a16:creationId xmlns:a16="http://schemas.microsoft.com/office/drawing/2014/main" id="{BFC8C0F5-A956-83C5-F269-B9827AEFAB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9913" y="2010753"/>
              <a:ext cx="348298" cy="348298"/>
            </a:xfrm>
            <a:prstGeom prst="rect">
              <a:avLst/>
            </a:prstGeom>
          </p:spPr>
        </p:pic>
      </p:grpSp>
      <p:grpSp>
        <p:nvGrpSpPr>
          <p:cNvPr id="85" name="Group 84">
            <a:extLst>
              <a:ext uri="{FF2B5EF4-FFF2-40B4-BE49-F238E27FC236}">
                <a16:creationId xmlns:a16="http://schemas.microsoft.com/office/drawing/2014/main" id="{A9F5259A-A5D3-BF3A-C36D-4C8ACEA9DB37}"/>
              </a:ext>
            </a:extLst>
          </p:cNvPr>
          <p:cNvGrpSpPr/>
          <p:nvPr/>
        </p:nvGrpSpPr>
        <p:grpSpPr>
          <a:xfrm>
            <a:off x="399666" y="3233708"/>
            <a:ext cx="1175611" cy="1051828"/>
            <a:chOff x="399666" y="3233708"/>
            <a:chExt cx="1175611" cy="1051828"/>
          </a:xfrm>
        </p:grpSpPr>
        <p:grpSp>
          <p:nvGrpSpPr>
            <p:cNvPr id="15" name="Group 14">
              <a:extLst>
                <a:ext uri="{FF2B5EF4-FFF2-40B4-BE49-F238E27FC236}">
                  <a16:creationId xmlns:a16="http://schemas.microsoft.com/office/drawing/2014/main" id="{41191F3F-3795-181F-C5AB-4657F9558D4A}"/>
                </a:ext>
              </a:extLst>
            </p:cNvPr>
            <p:cNvGrpSpPr/>
            <p:nvPr/>
          </p:nvGrpSpPr>
          <p:grpSpPr>
            <a:xfrm>
              <a:off x="399666" y="3233708"/>
              <a:ext cx="1175611" cy="1051828"/>
              <a:chOff x="316452" y="4580506"/>
              <a:chExt cx="1175611" cy="1051828"/>
            </a:xfrm>
          </p:grpSpPr>
          <p:sp>
            <p:nvSpPr>
              <p:cNvPr id="17" name="Rectangle: Top Corners Rounded 16">
                <a:extLst>
                  <a:ext uri="{FF2B5EF4-FFF2-40B4-BE49-F238E27FC236}">
                    <a16:creationId xmlns:a16="http://schemas.microsoft.com/office/drawing/2014/main" id="{E1720F18-8AE2-1D0E-B97E-33F4CCD85A02}"/>
                  </a:ext>
                </a:extLst>
              </p:cNvPr>
              <p:cNvSpPr/>
              <p:nvPr/>
            </p:nvSpPr>
            <p:spPr>
              <a:xfrm rot="10800000">
                <a:off x="316452" y="4934969"/>
                <a:ext cx="1175611" cy="697365"/>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Top Corners Rounded 17">
                <a:extLst>
                  <a:ext uri="{FF2B5EF4-FFF2-40B4-BE49-F238E27FC236}">
                    <a16:creationId xmlns:a16="http://schemas.microsoft.com/office/drawing/2014/main" id="{6D6616E5-6731-9CEC-5C48-342FF628E4F2}"/>
                  </a:ext>
                </a:extLst>
              </p:cNvPr>
              <p:cNvSpPr/>
              <p:nvPr/>
            </p:nvSpPr>
            <p:spPr>
              <a:xfrm>
                <a:off x="316455" y="4580506"/>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latin typeface="Consolas" panose="020B0609020204030204" pitchFamily="49" charset="0"/>
                  </a:rPr>
                  <a:t>ProjetB</a:t>
                </a:r>
                <a:endParaRPr lang="fr-FR" sz="1200" dirty="0">
                  <a:solidFill>
                    <a:schemeClr val="tx1"/>
                  </a:solidFill>
                  <a:latin typeface="Consolas" panose="020B0609020204030204" pitchFamily="49" charset="0"/>
                </a:endParaRPr>
              </a:p>
            </p:txBody>
          </p:sp>
        </p:grpSp>
        <p:pic>
          <p:nvPicPr>
            <p:cNvPr id="16" name="Picture 15">
              <a:extLst>
                <a:ext uri="{FF2B5EF4-FFF2-40B4-BE49-F238E27FC236}">
                  <a16:creationId xmlns:a16="http://schemas.microsoft.com/office/drawing/2014/main" id="{8017005C-AF73-D48A-5BBB-99F4FA6F18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9913" y="3741462"/>
              <a:ext cx="348298" cy="348298"/>
            </a:xfrm>
            <a:prstGeom prst="rect">
              <a:avLst/>
            </a:prstGeom>
          </p:spPr>
        </p:pic>
      </p:grpSp>
      <p:grpSp>
        <p:nvGrpSpPr>
          <p:cNvPr id="86" name="Group 85">
            <a:extLst>
              <a:ext uri="{FF2B5EF4-FFF2-40B4-BE49-F238E27FC236}">
                <a16:creationId xmlns:a16="http://schemas.microsoft.com/office/drawing/2014/main" id="{05C625EF-C8C9-18DE-D8FA-27F5319CE073}"/>
              </a:ext>
            </a:extLst>
          </p:cNvPr>
          <p:cNvGrpSpPr/>
          <p:nvPr/>
        </p:nvGrpSpPr>
        <p:grpSpPr>
          <a:xfrm>
            <a:off x="399666" y="4964417"/>
            <a:ext cx="1175612" cy="1051828"/>
            <a:chOff x="399666" y="4964417"/>
            <a:chExt cx="1175612" cy="1051828"/>
          </a:xfrm>
        </p:grpSpPr>
        <p:grpSp>
          <p:nvGrpSpPr>
            <p:cNvPr id="21" name="Group 20">
              <a:extLst>
                <a:ext uri="{FF2B5EF4-FFF2-40B4-BE49-F238E27FC236}">
                  <a16:creationId xmlns:a16="http://schemas.microsoft.com/office/drawing/2014/main" id="{8879C158-B1F9-79D1-7178-B135E6CEF312}"/>
                </a:ext>
              </a:extLst>
            </p:cNvPr>
            <p:cNvGrpSpPr/>
            <p:nvPr/>
          </p:nvGrpSpPr>
          <p:grpSpPr>
            <a:xfrm>
              <a:off x="399666" y="4964417"/>
              <a:ext cx="1175612" cy="1051828"/>
              <a:chOff x="316453" y="4580506"/>
              <a:chExt cx="1175612" cy="1051828"/>
            </a:xfrm>
          </p:grpSpPr>
          <p:sp>
            <p:nvSpPr>
              <p:cNvPr id="23" name="Rectangle: Top Corners Rounded 22">
                <a:extLst>
                  <a:ext uri="{FF2B5EF4-FFF2-40B4-BE49-F238E27FC236}">
                    <a16:creationId xmlns:a16="http://schemas.microsoft.com/office/drawing/2014/main" id="{04A642D8-C5D4-23DB-F80C-CB6C23A62B4F}"/>
                  </a:ext>
                </a:extLst>
              </p:cNvPr>
              <p:cNvSpPr/>
              <p:nvPr/>
            </p:nvSpPr>
            <p:spPr>
              <a:xfrm rot="10800000">
                <a:off x="316453" y="4934969"/>
                <a:ext cx="1175612" cy="697365"/>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Top Corners Rounded 23">
                <a:extLst>
                  <a:ext uri="{FF2B5EF4-FFF2-40B4-BE49-F238E27FC236}">
                    <a16:creationId xmlns:a16="http://schemas.microsoft.com/office/drawing/2014/main" id="{1A9775DE-DF07-C7F7-FDA3-68B79975A710}"/>
                  </a:ext>
                </a:extLst>
              </p:cNvPr>
              <p:cNvSpPr/>
              <p:nvPr/>
            </p:nvSpPr>
            <p:spPr>
              <a:xfrm>
                <a:off x="316455" y="4580506"/>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latin typeface="Consolas" panose="020B0609020204030204" pitchFamily="49" charset="0"/>
                  </a:rPr>
                  <a:t>ProjetC</a:t>
                </a:r>
                <a:endParaRPr lang="fr-FR" sz="1200" dirty="0">
                  <a:solidFill>
                    <a:schemeClr val="tx1"/>
                  </a:solidFill>
                  <a:latin typeface="Consolas" panose="020B0609020204030204" pitchFamily="49" charset="0"/>
                </a:endParaRPr>
              </a:p>
            </p:txBody>
          </p:sp>
        </p:grpSp>
        <p:pic>
          <p:nvPicPr>
            <p:cNvPr id="22" name="Picture 21">
              <a:extLst>
                <a:ext uri="{FF2B5EF4-FFF2-40B4-BE49-F238E27FC236}">
                  <a16:creationId xmlns:a16="http://schemas.microsoft.com/office/drawing/2014/main" id="{935C598B-1582-C88C-C1A9-E24C9BA528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9912" y="5472171"/>
              <a:ext cx="348298" cy="348298"/>
            </a:xfrm>
            <a:prstGeom prst="rect">
              <a:avLst/>
            </a:prstGeom>
          </p:spPr>
        </p:pic>
      </p:grpSp>
      <p:grpSp>
        <p:nvGrpSpPr>
          <p:cNvPr id="26" name="Group 25">
            <a:extLst>
              <a:ext uri="{FF2B5EF4-FFF2-40B4-BE49-F238E27FC236}">
                <a16:creationId xmlns:a16="http://schemas.microsoft.com/office/drawing/2014/main" id="{1785DFC1-83AB-699F-EF6C-B29B03DC3D49}"/>
              </a:ext>
            </a:extLst>
          </p:cNvPr>
          <p:cNvGrpSpPr/>
          <p:nvPr/>
        </p:nvGrpSpPr>
        <p:grpSpPr>
          <a:xfrm>
            <a:off x="3880054" y="2100919"/>
            <a:ext cx="1840255" cy="3583859"/>
            <a:chOff x="316449" y="4580506"/>
            <a:chExt cx="1840255" cy="3583859"/>
          </a:xfrm>
        </p:grpSpPr>
        <p:sp>
          <p:nvSpPr>
            <p:cNvPr id="28" name="Rectangle: Top Corners Rounded 27">
              <a:extLst>
                <a:ext uri="{FF2B5EF4-FFF2-40B4-BE49-F238E27FC236}">
                  <a16:creationId xmlns:a16="http://schemas.microsoft.com/office/drawing/2014/main" id="{2880E3AB-8979-361C-FD3E-D9DE5839258C}"/>
                </a:ext>
              </a:extLst>
            </p:cNvPr>
            <p:cNvSpPr/>
            <p:nvPr/>
          </p:nvSpPr>
          <p:spPr>
            <a:xfrm rot="10800000">
              <a:off x="316449" y="4934967"/>
              <a:ext cx="1840255" cy="3229398"/>
            </a:xfrm>
            <a:prstGeom prst="round2SameRect">
              <a:avLst>
                <a:gd name="adj1" fmla="val 5111"/>
                <a:gd name="adj2" fmla="val 0"/>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8E552189-8746-477D-8ABA-72C470561F56}"/>
                </a:ext>
              </a:extLst>
            </p:cNvPr>
            <p:cNvSpPr/>
            <p:nvPr/>
          </p:nvSpPr>
          <p:spPr>
            <a:xfrm>
              <a:off x="316454" y="4580506"/>
              <a:ext cx="1396321"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Consolas" panose="020B0609020204030204" pitchFamily="49" charset="0"/>
                </a:rPr>
                <a:t>site-packages</a:t>
              </a:r>
            </a:p>
          </p:txBody>
        </p:sp>
      </p:grpSp>
      <p:grpSp>
        <p:nvGrpSpPr>
          <p:cNvPr id="30" name="Group 29">
            <a:extLst>
              <a:ext uri="{FF2B5EF4-FFF2-40B4-BE49-F238E27FC236}">
                <a16:creationId xmlns:a16="http://schemas.microsoft.com/office/drawing/2014/main" id="{34F8FFD3-138B-7F59-15E5-A4C2B4F29B95}"/>
              </a:ext>
            </a:extLst>
          </p:cNvPr>
          <p:cNvGrpSpPr/>
          <p:nvPr/>
        </p:nvGrpSpPr>
        <p:grpSpPr>
          <a:xfrm>
            <a:off x="4126234" y="2733190"/>
            <a:ext cx="1369167" cy="586478"/>
            <a:chOff x="8567844" y="4369080"/>
            <a:chExt cx="1369167" cy="586478"/>
          </a:xfrm>
        </p:grpSpPr>
        <p:pic>
          <p:nvPicPr>
            <p:cNvPr id="31" name="Picture 30">
              <a:extLst>
                <a:ext uri="{FF2B5EF4-FFF2-40B4-BE49-F238E27FC236}">
                  <a16:creationId xmlns:a16="http://schemas.microsoft.com/office/drawing/2014/main" id="{649E7DDC-05C9-A4EA-65B7-1A3DC7F4AE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32" name="TextBox 31">
              <a:extLst>
                <a:ext uri="{FF2B5EF4-FFF2-40B4-BE49-F238E27FC236}">
                  <a16:creationId xmlns:a16="http://schemas.microsoft.com/office/drawing/2014/main" id="{A027EB6B-4C93-B9B2-BA16-908CAA4FCC92}"/>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latin typeface="Consolas" panose="020B0609020204030204" pitchFamily="49" charset="0"/>
                </a:rPr>
                <a:t>libA-1.2.py</a:t>
              </a:r>
            </a:p>
          </p:txBody>
        </p:sp>
      </p:grpSp>
      <p:grpSp>
        <p:nvGrpSpPr>
          <p:cNvPr id="33" name="Group 32">
            <a:extLst>
              <a:ext uri="{FF2B5EF4-FFF2-40B4-BE49-F238E27FC236}">
                <a16:creationId xmlns:a16="http://schemas.microsoft.com/office/drawing/2014/main" id="{F459E61D-3880-C587-4FF7-AE73E5F9B2F9}"/>
              </a:ext>
            </a:extLst>
          </p:cNvPr>
          <p:cNvGrpSpPr/>
          <p:nvPr/>
        </p:nvGrpSpPr>
        <p:grpSpPr>
          <a:xfrm>
            <a:off x="4126234" y="3745164"/>
            <a:ext cx="1369167" cy="586478"/>
            <a:chOff x="8567844" y="4369080"/>
            <a:chExt cx="1369167" cy="586478"/>
          </a:xfrm>
        </p:grpSpPr>
        <p:pic>
          <p:nvPicPr>
            <p:cNvPr id="34" name="Picture 33">
              <a:extLst>
                <a:ext uri="{FF2B5EF4-FFF2-40B4-BE49-F238E27FC236}">
                  <a16:creationId xmlns:a16="http://schemas.microsoft.com/office/drawing/2014/main" id="{C25A8002-34FF-79E6-224E-4F25453395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35" name="TextBox 34">
              <a:extLst>
                <a:ext uri="{FF2B5EF4-FFF2-40B4-BE49-F238E27FC236}">
                  <a16:creationId xmlns:a16="http://schemas.microsoft.com/office/drawing/2014/main" id="{AFCBAD0B-2837-6D4B-AE5E-08C26B610821}"/>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latin typeface="Consolas" panose="020B0609020204030204" pitchFamily="49" charset="0"/>
                </a:rPr>
                <a:t>libB-2.4.py</a:t>
              </a:r>
            </a:p>
          </p:txBody>
        </p:sp>
      </p:grpSp>
      <p:grpSp>
        <p:nvGrpSpPr>
          <p:cNvPr id="36" name="Group 35">
            <a:extLst>
              <a:ext uri="{FF2B5EF4-FFF2-40B4-BE49-F238E27FC236}">
                <a16:creationId xmlns:a16="http://schemas.microsoft.com/office/drawing/2014/main" id="{8475C98D-FFED-62DE-0697-15DDC235A595}"/>
              </a:ext>
            </a:extLst>
          </p:cNvPr>
          <p:cNvGrpSpPr/>
          <p:nvPr/>
        </p:nvGrpSpPr>
        <p:grpSpPr>
          <a:xfrm>
            <a:off x="4126234" y="4757138"/>
            <a:ext cx="1369167" cy="586478"/>
            <a:chOff x="8567844" y="4369080"/>
            <a:chExt cx="1369167" cy="586478"/>
          </a:xfrm>
        </p:grpSpPr>
        <p:pic>
          <p:nvPicPr>
            <p:cNvPr id="37" name="Picture 36">
              <a:extLst>
                <a:ext uri="{FF2B5EF4-FFF2-40B4-BE49-F238E27FC236}">
                  <a16:creationId xmlns:a16="http://schemas.microsoft.com/office/drawing/2014/main" id="{FC5F048F-0660-ED11-81F7-394CC122A9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38" name="TextBox 37">
              <a:extLst>
                <a:ext uri="{FF2B5EF4-FFF2-40B4-BE49-F238E27FC236}">
                  <a16:creationId xmlns:a16="http://schemas.microsoft.com/office/drawing/2014/main" id="{CD030B84-61BE-79E4-1430-11273E8A66EB}"/>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latin typeface="Consolas" panose="020B0609020204030204" pitchFamily="49" charset="0"/>
                </a:rPr>
                <a:t>libB-3.7.py</a:t>
              </a:r>
            </a:p>
          </p:txBody>
        </p:sp>
      </p:grpSp>
      <p:cxnSp>
        <p:nvCxnSpPr>
          <p:cNvPr id="44" name="Connector: Elbow 43">
            <a:extLst>
              <a:ext uri="{FF2B5EF4-FFF2-40B4-BE49-F238E27FC236}">
                <a16:creationId xmlns:a16="http://schemas.microsoft.com/office/drawing/2014/main" id="{EBAB7A70-56CE-CD9C-B78A-C348351D5E03}"/>
              </a:ext>
            </a:extLst>
          </p:cNvPr>
          <p:cNvCxnSpPr>
            <a:cxnSpLocks/>
            <a:stCxn id="11" idx="3"/>
            <a:endCxn id="31" idx="1"/>
          </p:cNvCxnSpPr>
          <p:nvPr/>
        </p:nvCxnSpPr>
        <p:spPr>
          <a:xfrm>
            <a:off x="1138211" y="2184902"/>
            <a:ext cx="3498457" cy="722437"/>
          </a:xfrm>
          <a:prstGeom prst="bentConnector3">
            <a:avLst>
              <a:gd name="adj1" fmla="val 7218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3CC880D-B70A-6700-6C4B-71DE2C855D3A}"/>
              </a:ext>
            </a:extLst>
          </p:cNvPr>
          <p:cNvCxnSpPr>
            <a:cxnSpLocks/>
            <a:stCxn id="22" idx="3"/>
            <a:endCxn id="37" idx="1"/>
          </p:cNvCxnSpPr>
          <p:nvPr/>
        </p:nvCxnSpPr>
        <p:spPr>
          <a:xfrm flipV="1">
            <a:off x="1138210" y="4931287"/>
            <a:ext cx="3498458" cy="715033"/>
          </a:xfrm>
          <a:prstGeom prst="bentConnector3">
            <a:avLst>
              <a:gd name="adj1" fmla="val 7127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1217FEF-5DEE-183F-373D-7FEE1F1BE749}"/>
              </a:ext>
            </a:extLst>
          </p:cNvPr>
          <p:cNvCxnSpPr>
            <a:stCxn id="16" idx="3"/>
            <a:endCxn id="34" idx="1"/>
          </p:cNvCxnSpPr>
          <p:nvPr/>
        </p:nvCxnSpPr>
        <p:spPr>
          <a:xfrm>
            <a:off x="1138211" y="3915611"/>
            <a:ext cx="3498457" cy="37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4D2722-3015-3AD5-F27C-B0C8DA3AA52A}"/>
              </a:ext>
            </a:extLst>
          </p:cNvPr>
          <p:cNvSpPr txBox="1"/>
          <p:nvPr/>
        </p:nvSpPr>
        <p:spPr>
          <a:xfrm>
            <a:off x="349865" y="6026003"/>
            <a:ext cx="1225408" cy="276999"/>
          </a:xfrm>
          <a:prstGeom prst="rect">
            <a:avLst/>
          </a:prstGeom>
          <a:noFill/>
        </p:spPr>
        <p:txBody>
          <a:bodyPr wrap="square" rtlCol="0">
            <a:spAutoFit/>
          </a:bodyPr>
          <a:lstStyle/>
          <a:p>
            <a:pPr algn="ctr"/>
            <a:r>
              <a:rPr lang="fr-FR" sz="1200" dirty="0">
                <a:solidFill>
                  <a:schemeClr val="accent1"/>
                </a:solidFill>
                <a:latin typeface="Consolas" panose="020B0609020204030204" pitchFamily="49" charset="0"/>
              </a:rPr>
              <a:t>import</a:t>
            </a:r>
            <a:r>
              <a:rPr lang="fr-FR" sz="1200" dirty="0">
                <a:solidFill>
                  <a:schemeClr val="bg1">
                    <a:lumMod val="50000"/>
                  </a:schemeClr>
                </a:solidFill>
                <a:latin typeface="Consolas" panose="020B0609020204030204" pitchFamily="49" charset="0"/>
              </a:rPr>
              <a:t> </a:t>
            </a:r>
            <a:r>
              <a:rPr lang="fr-FR" sz="1200" dirty="0" err="1">
                <a:solidFill>
                  <a:schemeClr val="accent2"/>
                </a:solidFill>
                <a:latin typeface="Consolas" panose="020B0609020204030204" pitchFamily="49" charset="0"/>
              </a:rPr>
              <a:t>libB</a:t>
            </a:r>
            <a:endParaRPr lang="fr-FR" sz="1200" dirty="0">
              <a:solidFill>
                <a:schemeClr val="accent2"/>
              </a:solidFill>
              <a:latin typeface="Consolas" panose="020B0609020204030204" pitchFamily="49" charset="0"/>
            </a:endParaRPr>
          </a:p>
        </p:txBody>
      </p:sp>
      <p:sp>
        <p:nvSpPr>
          <p:cNvPr id="56" name="TextBox 55">
            <a:extLst>
              <a:ext uri="{FF2B5EF4-FFF2-40B4-BE49-F238E27FC236}">
                <a16:creationId xmlns:a16="http://schemas.microsoft.com/office/drawing/2014/main" id="{EAFB1875-B8B2-1E0F-657A-A8C460E1D520}"/>
              </a:ext>
            </a:extLst>
          </p:cNvPr>
          <p:cNvSpPr txBox="1"/>
          <p:nvPr/>
        </p:nvSpPr>
        <p:spPr>
          <a:xfrm>
            <a:off x="349865" y="4294563"/>
            <a:ext cx="1225408" cy="276999"/>
          </a:xfrm>
          <a:prstGeom prst="rect">
            <a:avLst/>
          </a:prstGeom>
          <a:noFill/>
        </p:spPr>
        <p:txBody>
          <a:bodyPr wrap="square" rtlCol="0">
            <a:spAutoFit/>
          </a:bodyPr>
          <a:lstStyle/>
          <a:p>
            <a:pPr algn="ctr"/>
            <a:r>
              <a:rPr lang="fr-FR" sz="1200" dirty="0">
                <a:solidFill>
                  <a:schemeClr val="accent1"/>
                </a:solidFill>
                <a:latin typeface="Consolas" panose="020B0609020204030204" pitchFamily="49" charset="0"/>
              </a:rPr>
              <a:t>import</a:t>
            </a:r>
            <a:r>
              <a:rPr lang="fr-FR" sz="1200" dirty="0">
                <a:solidFill>
                  <a:schemeClr val="bg1">
                    <a:lumMod val="50000"/>
                  </a:schemeClr>
                </a:solidFill>
                <a:latin typeface="Consolas" panose="020B0609020204030204" pitchFamily="49" charset="0"/>
              </a:rPr>
              <a:t> </a:t>
            </a:r>
            <a:r>
              <a:rPr lang="fr-FR" sz="1200" dirty="0" err="1">
                <a:solidFill>
                  <a:schemeClr val="accent2"/>
                </a:solidFill>
                <a:latin typeface="Consolas" panose="020B0609020204030204" pitchFamily="49" charset="0"/>
              </a:rPr>
              <a:t>libB</a:t>
            </a:r>
            <a:endParaRPr lang="fr-FR" sz="1200" dirty="0">
              <a:solidFill>
                <a:schemeClr val="accent2"/>
              </a:solidFill>
              <a:latin typeface="Consolas" panose="020B0609020204030204" pitchFamily="49" charset="0"/>
            </a:endParaRPr>
          </a:p>
        </p:txBody>
      </p:sp>
      <p:sp>
        <p:nvSpPr>
          <p:cNvPr id="57" name="TextBox 56">
            <a:extLst>
              <a:ext uri="{FF2B5EF4-FFF2-40B4-BE49-F238E27FC236}">
                <a16:creationId xmlns:a16="http://schemas.microsoft.com/office/drawing/2014/main" id="{4089FF8E-CC85-703E-EBAC-52E858C76C60}"/>
              </a:ext>
            </a:extLst>
          </p:cNvPr>
          <p:cNvSpPr txBox="1"/>
          <p:nvPr/>
        </p:nvSpPr>
        <p:spPr>
          <a:xfrm>
            <a:off x="349865" y="2569616"/>
            <a:ext cx="1225408" cy="276999"/>
          </a:xfrm>
          <a:prstGeom prst="rect">
            <a:avLst/>
          </a:prstGeom>
          <a:noFill/>
        </p:spPr>
        <p:txBody>
          <a:bodyPr wrap="square" rtlCol="0">
            <a:spAutoFit/>
          </a:bodyPr>
          <a:lstStyle/>
          <a:p>
            <a:pPr algn="ctr"/>
            <a:r>
              <a:rPr lang="fr-FR" sz="1200" dirty="0">
                <a:solidFill>
                  <a:schemeClr val="accent1"/>
                </a:solidFill>
                <a:latin typeface="Consolas" panose="020B0609020204030204" pitchFamily="49" charset="0"/>
              </a:rPr>
              <a:t>import</a:t>
            </a:r>
            <a:r>
              <a:rPr lang="fr-FR" sz="1200" dirty="0">
                <a:solidFill>
                  <a:schemeClr val="bg1">
                    <a:lumMod val="50000"/>
                  </a:schemeClr>
                </a:solidFill>
                <a:latin typeface="Consolas" panose="020B0609020204030204" pitchFamily="49" charset="0"/>
              </a:rPr>
              <a:t> </a:t>
            </a:r>
            <a:r>
              <a:rPr lang="fr-FR" sz="1200" dirty="0" err="1">
                <a:solidFill>
                  <a:schemeClr val="accent2"/>
                </a:solidFill>
                <a:latin typeface="Consolas" panose="020B0609020204030204" pitchFamily="49" charset="0"/>
              </a:rPr>
              <a:t>libA</a:t>
            </a:r>
            <a:endParaRPr lang="fr-FR" sz="1200" dirty="0">
              <a:solidFill>
                <a:schemeClr val="accent2"/>
              </a:solidFill>
              <a:latin typeface="Consolas" panose="020B0609020204030204" pitchFamily="49" charset="0"/>
            </a:endParaRPr>
          </a:p>
        </p:txBody>
      </p:sp>
      <p:sp>
        <p:nvSpPr>
          <p:cNvPr id="58" name="TextBox 57">
            <a:extLst>
              <a:ext uri="{FF2B5EF4-FFF2-40B4-BE49-F238E27FC236}">
                <a16:creationId xmlns:a16="http://schemas.microsoft.com/office/drawing/2014/main" id="{0A94EBE9-6547-205F-B74D-95C9928CAD70}"/>
              </a:ext>
            </a:extLst>
          </p:cNvPr>
          <p:cNvSpPr txBox="1"/>
          <p:nvPr/>
        </p:nvSpPr>
        <p:spPr>
          <a:xfrm>
            <a:off x="2032142" y="1907538"/>
            <a:ext cx="1110574" cy="276999"/>
          </a:xfrm>
          <a:prstGeom prst="rect">
            <a:avLst/>
          </a:prstGeom>
          <a:noFill/>
        </p:spPr>
        <p:txBody>
          <a:bodyPr wrap="square" rtlCol="0">
            <a:spAutoFit/>
          </a:bodyPr>
          <a:lstStyle/>
          <a:p>
            <a:pPr lvl="0" algn="ctr"/>
            <a:r>
              <a:rPr lang="fr-FR" sz="1200" dirty="0">
                <a:solidFill>
                  <a:prstClr val="black"/>
                </a:solidFill>
                <a:latin typeface="Nunito Sans SemiBold"/>
              </a:rPr>
              <a:t>dépend de</a:t>
            </a:r>
            <a:endParaRPr lang="fr-FR" sz="1200" dirty="0">
              <a:latin typeface="Nunito Sans Light" pitchFamily="2" charset="0"/>
            </a:endParaRPr>
          </a:p>
        </p:txBody>
      </p:sp>
      <p:sp>
        <p:nvSpPr>
          <p:cNvPr id="59" name="TextBox 58">
            <a:extLst>
              <a:ext uri="{FF2B5EF4-FFF2-40B4-BE49-F238E27FC236}">
                <a16:creationId xmlns:a16="http://schemas.microsoft.com/office/drawing/2014/main" id="{27A875CE-774F-CB80-09FE-22E27078BF4A}"/>
              </a:ext>
            </a:extLst>
          </p:cNvPr>
          <p:cNvSpPr txBox="1"/>
          <p:nvPr/>
        </p:nvSpPr>
        <p:spPr>
          <a:xfrm>
            <a:off x="2032142" y="3632485"/>
            <a:ext cx="1110574" cy="276999"/>
          </a:xfrm>
          <a:prstGeom prst="rect">
            <a:avLst/>
          </a:prstGeom>
          <a:noFill/>
        </p:spPr>
        <p:txBody>
          <a:bodyPr wrap="square" rtlCol="0">
            <a:spAutoFit/>
          </a:bodyPr>
          <a:lstStyle/>
          <a:p>
            <a:pPr lvl="0" algn="ctr"/>
            <a:r>
              <a:rPr lang="fr-FR" sz="1200" dirty="0">
                <a:solidFill>
                  <a:prstClr val="black"/>
                </a:solidFill>
                <a:latin typeface="Nunito Sans SemiBold"/>
              </a:rPr>
              <a:t>dépend de</a:t>
            </a:r>
            <a:endParaRPr lang="fr-FR" sz="1200" dirty="0">
              <a:latin typeface="Nunito Sans Light" pitchFamily="2" charset="0"/>
            </a:endParaRPr>
          </a:p>
        </p:txBody>
      </p:sp>
      <p:sp>
        <p:nvSpPr>
          <p:cNvPr id="60" name="TextBox 59">
            <a:extLst>
              <a:ext uri="{FF2B5EF4-FFF2-40B4-BE49-F238E27FC236}">
                <a16:creationId xmlns:a16="http://schemas.microsoft.com/office/drawing/2014/main" id="{B1DCBB0E-E719-B2AF-8F7A-E94BE22238A4}"/>
              </a:ext>
            </a:extLst>
          </p:cNvPr>
          <p:cNvSpPr txBox="1"/>
          <p:nvPr/>
        </p:nvSpPr>
        <p:spPr>
          <a:xfrm>
            <a:off x="2032142" y="5365570"/>
            <a:ext cx="1110574" cy="276999"/>
          </a:xfrm>
          <a:prstGeom prst="rect">
            <a:avLst/>
          </a:prstGeom>
          <a:noFill/>
        </p:spPr>
        <p:txBody>
          <a:bodyPr wrap="square" rtlCol="0">
            <a:spAutoFit/>
          </a:bodyPr>
          <a:lstStyle/>
          <a:p>
            <a:pPr lvl="0" algn="ctr"/>
            <a:r>
              <a:rPr lang="fr-FR" sz="1200" dirty="0">
                <a:solidFill>
                  <a:prstClr val="black"/>
                </a:solidFill>
                <a:latin typeface="Nunito Sans SemiBold"/>
              </a:rPr>
              <a:t>dépend de</a:t>
            </a:r>
            <a:endParaRPr lang="fr-FR" sz="1200" dirty="0">
              <a:latin typeface="Nunito Sans Light" pitchFamily="2" charset="0"/>
            </a:endParaRPr>
          </a:p>
        </p:txBody>
      </p:sp>
      <p:pic>
        <p:nvPicPr>
          <p:cNvPr id="62" name="Picture Placeholder 11">
            <a:extLst>
              <a:ext uri="{FF2B5EF4-FFF2-40B4-BE49-F238E27FC236}">
                <a16:creationId xmlns:a16="http://schemas.microsoft.com/office/drawing/2014/main" id="{989C7D8E-C8B9-71AE-9EF1-3DF15FB3CC9B}"/>
              </a:ext>
            </a:extLst>
          </p:cNvPr>
          <p:cNvPicPr>
            <a:picLocks noChangeAspect="1"/>
          </p:cNvPicPr>
          <p:nvPr/>
        </p:nvPicPr>
        <p:blipFill>
          <a:blip r:embed="rId4">
            <a:extLst>
              <a:ext uri="{28A0092B-C50C-407E-A947-70E740481C1C}">
                <a14:useLocalDpi xmlns:a14="http://schemas.microsoft.com/office/drawing/2010/main" val="0"/>
              </a:ext>
            </a:extLst>
          </a:blip>
          <a:srcRect l="37" r="37"/>
          <a:stretch/>
        </p:blipFill>
        <p:spPr>
          <a:xfrm>
            <a:off x="3646210" y="4230446"/>
            <a:ext cx="464230" cy="464570"/>
          </a:xfrm>
          <a:prstGeom prst="rect">
            <a:avLst/>
          </a:prstGeom>
        </p:spPr>
      </p:pic>
      <p:grpSp>
        <p:nvGrpSpPr>
          <p:cNvPr id="102" name="Group 101">
            <a:extLst>
              <a:ext uri="{FF2B5EF4-FFF2-40B4-BE49-F238E27FC236}">
                <a16:creationId xmlns:a16="http://schemas.microsoft.com/office/drawing/2014/main" id="{F02AD499-C1FD-AC4A-EEC4-B1DEF8A0D625}"/>
              </a:ext>
            </a:extLst>
          </p:cNvPr>
          <p:cNvGrpSpPr/>
          <p:nvPr/>
        </p:nvGrpSpPr>
        <p:grpSpPr>
          <a:xfrm>
            <a:off x="6417156" y="1326611"/>
            <a:ext cx="3189815" cy="1617913"/>
            <a:chOff x="6660767" y="1326611"/>
            <a:chExt cx="3189815" cy="1617913"/>
          </a:xfrm>
        </p:grpSpPr>
        <p:grpSp>
          <p:nvGrpSpPr>
            <p:cNvPr id="99" name="Group 98">
              <a:extLst>
                <a:ext uri="{FF2B5EF4-FFF2-40B4-BE49-F238E27FC236}">
                  <a16:creationId xmlns:a16="http://schemas.microsoft.com/office/drawing/2014/main" id="{6D57A19B-A79E-0600-EA60-93DD8AECD356}"/>
                </a:ext>
              </a:extLst>
            </p:cNvPr>
            <p:cNvGrpSpPr/>
            <p:nvPr/>
          </p:nvGrpSpPr>
          <p:grpSpPr>
            <a:xfrm>
              <a:off x="6660767" y="1326611"/>
              <a:ext cx="3189815" cy="1617913"/>
              <a:chOff x="6660767" y="1326611"/>
              <a:chExt cx="3189815" cy="1617913"/>
            </a:xfrm>
          </p:grpSpPr>
          <p:sp>
            <p:nvSpPr>
              <p:cNvPr id="12" name="Rectangle: Top Corners Rounded 11">
                <a:extLst>
                  <a:ext uri="{FF2B5EF4-FFF2-40B4-BE49-F238E27FC236}">
                    <a16:creationId xmlns:a16="http://schemas.microsoft.com/office/drawing/2014/main" id="{ED31281B-8E1E-BE3D-9DED-A19CE9982F62}"/>
                  </a:ext>
                </a:extLst>
              </p:cNvPr>
              <p:cNvSpPr/>
              <p:nvPr/>
            </p:nvSpPr>
            <p:spPr>
              <a:xfrm rot="10800000">
                <a:off x="6660767" y="1681072"/>
                <a:ext cx="3189815" cy="1263452"/>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Top Corners Rounded 12">
                <a:extLst>
                  <a:ext uri="{FF2B5EF4-FFF2-40B4-BE49-F238E27FC236}">
                    <a16:creationId xmlns:a16="http://schemas.microsoft.com/office/drawing/2014/main" id="{2D086EC2-401A-0401-1EF8-93DF173B169D}"/>
                  </a:ext>
                </a:extLst>
              </p:cNvPr>
              <p:cNvSpPr/>
              <p:nvPr/>
            </p:nvSpPr>
            <p:spPr>
              <a:xfrm>
                <a:off x="6660769" y="1326611"/>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latin typeface="Consolas" panose="020B0609020204030204" pitchFamily="49" charset="0"/>
                  </a:rPr>
                  <a:t>ProjetA</a:t>
                </a:r>
                <a:endParaRPr lang="fr-FR" sz="1200" dirty="0">
                  <a:solidFill>
                    <a:schemeClr val="tx1"/>
                  </a:solidFill>
                  <a:latin typeface="Consolas" panose="020B0609020204030204" pitchFamily="49" charset="0"/>
                </a:endParaRPr>
              </a:p>
            </p:txBody>
          </p:sp>
        </p:grpSp>
        <p:pic>
          <p:nvPicPr>
            <p:cNvPr id="10" name="Picture 9">
              <a:extLst>
                <a:ext uri="{FF2B5EF4-FFF2-40B4-BE49-F238E27FC236}">
                  <a16:creationId xmlns:a16="http://schemas.microsoft.com/office/drawing/2014/main" id="{BB4E7AE9-6A1B-EFCE-B5D4-B10EE5383D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87228" y="2189372"/>
              <a:ext cx="348298" cy="348298"/>
            </a:xfrm>
            <a:prstGeom prst="rect">
              <a:avLst/>
            </a:prstGeom>
          </p:spPr>
        </p:pic>
      </p:grpSp>
      <p:grpSp>
        <p:nvGrpSpPr>
          <p:cNvPr id="103" name="Group 102">
            <a:extLst>
              <a:ext uri="{FF2B5EF4-FFF2-40B4-BE49-F238E27FC236}">
                <a16:creationId xmlns:a16="http://schemas.microsoft.com/office/drawing/2014/main" id="{2A5DE54D-DD9C-8930-8578-3E0AC08E5D92}"/>
              </a:ext>
            </a:extLst>
          </p:cNvPr>
          <p:cNvGrpSpPr/>
          <p:nvPr/>
        </p:nvGrpSpPr>
        <p:grpSpPr>
          <a:xfrm>
            <a:off x="7519718" y="3121181"/>
            <a:ext cx="3189829" cy="1617913"/>
            <a:chOff x="7608667" y="3121181"/>
            <a:chExt cx="3189829" cy="1617913"/>
          </a:xfrm>
        </p:grpSpPr>
        <p:grpSp>
          <p:nvGrpSpPr>
            <p:cNvPr id="100" name="Group 99">
              <a:extLst>
                <a:ext uri="{FF2B5EF4-FFF2-40B4-BE49-F238E27FC236}">
                  <a16:creationId xmlns:a16="http://schemas.microsoft.com/office/drawing/2014/main" id="{47A32536-A551-6D0F-3025-3226F985843A}"/>
                </a:ext>
              </a:extLst>
            </p:cNvPr>
            <p:cNvGrpSpPr/>
            <p:nvPr/>
          </p:nvGrpSpPr>
          <p:grpSpPr>
            <a:xfrm>
              <a:off x="7608667" y="3121181"/>
              <a:ext cx="3189829" cy="1617913"/>
              <a:chOff x="7608667" y="3121181"/>
              <a:chExt cx="3189829" cy="1617913"/>
            </a:xfrm>
          </p:grpSpPr>
          <p:sp>
            <p:nvSpPr>
              <p:cNvPr id="25" name="Rectangle: Top Corners Rounded 24">
                <a:extLst>
                  <a:ext uri="{FF2B5EF4-FFF2-40B4-BE49-F238E27FC236}">
                    <a16:creationId xmlns:a16="http://schemas.microsoft.com/office/drawing/2014/main" id="{A9BEE98C-F0FD-5145-1062-9FE57ED6B7CC}"/>
                  </a:ext>
                </a:extLst>
              </p:cNvPr>
              <p:cNvSpPr/>
              <p:nvPr/>
            </p:nvSpPr>
            <p:spPr>
              <a:xfrm rot="10800000">
                <a:off x="7608667" y="3475642"/>
                <a:ext cx="3189829" cy="1263452"/>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Top Corners Rounded 26">
                <a:extLst>
                  <a:ext uri="{FF2B5EF4-FFF2-40B4-BE49-F238E27FC236}">
                    <a16:creationId xmlns:a16="http://schemas.microsoft.com/office/drawing/2014/main" id="{D24B3244-8AC7-D16F-7719-5C4E6922B0C5}"/>
                  </a:ext>
                </a:extLst>
              </p:cNvPr>
              <p:cNvSpPr/>
              <p:nvPr/>
            </p:nvSpPr>
            <p:spPr>
              <a:xfrm>
                <a:off x="7608675" y="3121181"/>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latin typeface="Consolas" panose="020B0609020204030204" pitchFamily="49" charset="0"/>
                  </a:rPr>
                  <a:t>ProjetB</a:t>
                </a:r>
                <a:endParaRPr lang="fr-FR" sz="1200" dirty="0">
                  <a:solidFill>
                    <a:schemeClr val="tx1"/>
                  </a:solidFill>
                  <a:latin typeface="Consolas" panose="020B0609020204030204" pitchFamily="49" charset="0"/>
                </a:endParaRPr>
              </a:p>
            </p:txBody>
          </p:sp>
        </p:grpSp>
        <p:pic>
          <p:nvPicPr>
            <p:cNvPr id="20" name="Picture 19">
              <a:extLst>
                <a:ext uri="{FF2B5EF4-FFF2-40B4-BE49-F238E27FC236}">
                  <a16:creationId xmlns:a16="http://schemas.microsoft.com/office/drawing/2014/main" id="{4C3CD97C-58D0-0EBA-0662-893A41DFE2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35134" y="3983942"/>
              <a:ext cx="348298" cy="348298"/>
            </a:xfrm>
            <a:prstGeom prst="rect">
              <a:avLst/>
            </a:prstGeom>
          </p:spPr>
        </p:pic>
      </p:grpSp>
      <p:grpSp>
        <p:nvGrpSpPr>
          <p:cNvPr id="104" name="Group 103">
            <a:extLst>
              <a:ext uri="{FF2B5EF4-FFF2-40B4-BE49-F238E27FC236}">
                <a16:creationId xmlns:a16="http://schemas.microsoft.com/office/drawing/2014/main" id="{A718841F-32A2-AA1F-A005-FF3BB81F260B}"/>
              </a:ext>
            </a:extLst>
          </p:cNvPr>
          <p:cNvGrpSpPr/>
          <p:nvPr/>
        </p:nvGrpSpPr>
        <p:grpSpPr>
          <a:xfrm>
            <a:off x="8687301" y="4913396"/>
            <a:ext cx="3189832" cy="1617913"/>
            <a:chOff x="8687301" y="4913396"/>
            <a:chExt cx="3189832" cy="1617913"/>
          </a:xfrm>
        </p:grpSpPr>
        <p:grpSp>
          <p:nvGrpSpPr>
            <p:cNvPr id="101" name="Group 100">
              <a:extLst>
                <a:ext uri="{FF2B5EF4-FFF2-40B4-BE49-F238E27FC236}">
                  <a16:creationId xmlns:a16="http://schemas.microsoft.com/office/drawing/2014/main" id="{FBA1DB25-1138-8541-33F3-5F42F8636DD1}"/>
                </a:ext>
              </a:extLst>
            </p:cNvPr>
            <p:cNvGrpSpPr/>
            <p:nvPr/>
          </p:nvGrpSpPr>
          <p:grpSpPr>
            <a:xfrm>
              <a:off x="8687301" y="4913396"/>
              <a:ext cx="3189832" cy="1617913"/>
              <a:chOff x="8687301" y="4913396"/>
              <a:chExt cx="3189832" cy="1617913"/>
            </a:xfrm>
          </p:grpSpPr>
          <p:sp>
            <p:nvSpPr>
              <p:cNvPr id="42" name="Rectangle: Top Corners Rounded 41">
                <a:extLst>
                  <a:ext uri="{FF2B5EF4-FFF2-40B4-BE49-F238E27FC236}">
                    <a16:creationId xmlns:a16="http://schemas.microsoft.com/office/drawing/2014/main" id="{9B7FDADD-72AE-7B7D-6B2E-87B2E9F0D5C0}"/>
                  </a:ext>
                </a:extLst>
              </p:cNvPr>
              <p:cNvSpPr/>
              <p:nvPr/>
            </p:nvSpPr>
            <p:spPr>
              <a:xfrm rot="10800000">
                <a:off x="8687301" y="5267857"/>
                <a:ext cx="3189832" cy="1263452"/>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Top Corners Rounded 42">
                <a:extLst>
                  <a:ext uri="{FF2B5EF4-FFF2-40B4-BE49-F238E27FC236}">
                    <a16:creationId xmlns:a16="http://schemas.microsoft.com/office/drawing/2014/main" id="{B692CB25-C20D-9C85-B82E-ACB49CC3304D}"/>
                  </a:ext>
                </a:extLst>
              </p:cNvPr>
              <p:cNvSpPr/>
              <p:nvPr/>
            </p:nvSpPr>
            <p:spPr>
              <a:xfrm>
                <a:off x="8687307" y="4913396"/>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solidFill>
                      <a:schemeClr val="tx1"/>
                    </a:solidFill>
                    <a:latin typeface="Consolas" panose="020B0609020204030204" pitchFamily="49" charset="0"/>
                  </a:rPr>
                  <a:t>ProjetC</a:t>
                </a:r>
                <a:endParaRPr lang="fr-FR" sz="1200" dirty="0">
                  <a:solidFill>
                    <a:schemeClr val="tx1"/>
                  </a:solidFill>
                  <a:latin typeface="Consolas" panose="020B0609020204030204" pitchFamily="49" charset="0"/>
                </a:endParaRPr>
              </a:p>
            </p:txBody>
          </p:sp>
        </p:grpSp>
        <p:pic>
          <p:nvPicPr>
            <p:cNvPr id="41" name="Picture 40">
              <a:extLst>
                <a:ext uri="{FF2B5EF4-FFF2-40B4-BE49-F238E27FC236}">
                  <a16:creationId xmlns:a16="http://schemas.microsoft.com/office/drawing/2014/main" id="{94C430B6-9665-B30B-F3EA-E868193A7D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13766" y="5776157"/>
              <a:ext cx="348298" cy="348298"/>
            </a:xfrm>
            <a:prstGeom prst="rect">
              <a:avLst/>
            </a:prstGeom>
          </p:spPr>
        </p:pic>
      </p:grpSp>
      <p:grpSp>
        <p:nvGrpSpPr>
          <p:cNvPr id="49" name="Group 48">
            <a:extLst>
              <a:ext uri="{FF2B5EF4-FFF2-40B4-BE49-F238E27FC236}">
                <a16:creationId xmlns:a16="http://schemas.microsoft.com/office/drawing/2014/main" id="{F922ADF9-CA32-22BF-C953-6FF097AB6CCD}"/>
              </a:ext>
            </a:extLst>
          </p:cNvPr>
          <p:cNvGrpSpPr/>
          <p:nvPr/>
        </p:nvGrpSpPr>
        <p:grpSpPr>
          <a:xfrm>
            <a:off x="8121090" y="1779567"/>
            <a:ext cx="1369167" cy="1035640"/>
            <a:chOff x="6660764" y="1511609"/>
            <a:chExt cx="1369167" cy="1035640"/>
          </a:xfrm>
        </p:grpSpPr>
        <p:sp>
          <p:nvSpPr>
            <p:cNvPr id="51" name="Rectangle: Top Corners Rounded 50">
              <a:extLst>
                <a:ext uri="{FF2B5EF4-FFF2-40B4-BE49-F238E27FC236}">
                  <a16:creationId xmlns:a16="http://schemas.microsoft.com/office/drawing/2014/main" id="{3C5121F8-A50B-82DD-29CE-8741BAB130E9}"/>
                </a:ext>
              </a:extLst>
            </p:cNvPr>
            <p:cNvSpPr/>
            <p:nvPr/>
          </p:nvSpPr>
          <p:spPr>
            <a:xfrm rot="10800000">
              <a:off x="6660764" y="1866069"/>
              <a:ext cx="1369167" cy="681180"/>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Top Corners Rounded 51">
              <a:extLst>
                <a:ext uri="{FF2B5EF4-FFF2-40B4-BE49-F238E27FC236}">
                  <a16:creationId xmlns:a16="http://schemas.microsoft.com/office/drawing/2014/main" id="{2EE97258-C544-7449-F886-43287FBA0FE5}"/>
                </a:ext>
              </a:extLst>
            </p:cNvPr>
            <p:cNvSpPr/>
            <p:nvPr/>
          </p:nvSpPr>
          <p:spPr>
            <a:xfrm>
              <a:off x="6660769" y="1511609"/>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Consolas" panose="020B0609020204030204" pitchFamily="49" charset="0"/>
                </a:rPr>
                <a:t>.</a:t>
              </a:r>
              <a:r>
                <a:rPr lang="fr-FR" sz="1200" dirty="0" err="1">
                  <a:solidFill>
                    <a:schemeClr val="tx1"/>
                  </a:solidFill>
                  <a:latin typeface="Consolas" panose="020B0609020204030204" pitchFamily="49" charset="0"/>
                </a:rPr>
                <a:t>venv</a:t>
              </a:r>
              <a:endParaRPr lang="fr-FR" sz="1200" dirty="0">
                <a:solidFill>
                  <a:schemeClr val="tx1"/>
                </a:solidFill>
                <a:latin typeface="Consolas" panose="020B0609020204030204" pitchFamily="49" charset="0"/>
              </a:endParaRPr>
            </a:p>
          </p:txBody>
        </p:sp>
      </p:grpSp>
      <p:grpSp>
        <p:nvGrpSpPr>
          <p:cNvPr id="65" name="Group 64">
            <a:extLst>
              <a:ext uri="{FF2B5EF4-FFF2-40B4-BE49-F238E27FC236}">
                <a16:creationId xmlns:a16="http://schemas.microsoft.com/office/drawing/2014/main" id="{C1A1943E-D675-AF9E-D49E-4360CA00D779}"/>
              </a:ext>
            </a:extLst>
          </p:cNvPr>
          <p:cNvGrpSpPr/>
          <p:nvPr/>
        </p:nvGrpSpPr>
        <p:grpSpPr>
          <a:xfrm>
            <a:off x="8121093" y="2195254"/>
            <a:ext cx="1369167" cy="586478"/>
            <a:chOff x="8567844" y="4369080"/>
            <a:chExt cx="1369167" cy="586478"/>
          </a:xfrm>
        </p:grpSpPr>
        <p:pic>
          <p:nvPicPr>
            <p:cNvPr id="66" name="Picture 65">
              <a:extLst>
                <a:ext uri="{FF2B5EF4-FFF2-40B4-BE49-F238E27FC236}">
                  <a16:creationId xmlns:a16="http://schemas.microsoft.com/office/drawing/2014/main" id="{5FF2C791-8B25-A697-777B-3625D83832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67" name="TextBox 66">
              <a:extLst>
                <a:ext uri="{FF2B5EF4-FFF2-40B4-BE49-F238E27FC236}">
                  <a16:creationId xmlns:a16="http://schemas.microsoft.com/office/drawing/2014/main" id="{010B7D03-B804-7AA7-CA70-FB93C02D850B}"/>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latin typeface="Consolas" panose="020B0609020204030204" pitchFamily="49" charset="0"/>
                </a:rPr>
                <a:t>libA-1.2.py</a:t>
              </a:r>
            </a:p>
          </p:txBody>
        </p:sp>
      </p:grpSp>
      <p:grpSp>
        <p:nvGrpSpPr>
          <p:cNvPr id="71" name="Group 70">
            <a:extLst>
              <a:ext uri="{FF2B5EF4-FFF2-40B4-BE49-F238E27FC236}">
                <a16:creationId xmlns:a16="http://schemas.microsoft.com/office/drawing/2014/main" id="{D3E330BA-7F22-6003-6232-69A62CCE248A}"/>
              </a:ext>
            </a:extLst>
          </p:cNvPr>
          <p:cNvGrpSpPr/>
          <p:nvPr/>
        </p:nvGrpSpPr>
        <p:grpSpPr>
          <a:xfrm>
            <a:off x="9242590" y="3576247"/>
            <a:ext cx="1369167" cy="1035640"/>
            <a:chOff x="6660764" y="1511609"/>
            <a:chExt cx="1369167" cy="1035640"/>
          </a:xfrm>
        </p:grpSpPr>
        <p:sp>
          <p:nvSpPr>
            <p:cNvPr id="72" name="Rectangle: Top Corners Rounded 71">
              <a:extLst>
                <a:ext uri="{FF2B5EF4-FFF2-40B4-BE49-F238E27FC236}">
                  <a16:creationId xmlns:a16="http://schemas.microsoft.com/office/drawing/2014/main" id="{6A35B6D7-D473-B8B4-3893-F09A7C184A24}"/>
                </a:ext>
              </a:extLst>
            </p:cNvPr>
            <p:cNvSpPr/>
            <p:nvPr/>
          </p:nvSpPr>
          <p:spPr>
            <a:xfrm rot="10800000">
              <a:off x="6660764" y="1866069"/>
              <a:ext cx="1369167" cy="681180"/>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Top Corners Rounded 72">
              <a:extLst>
                <a:ext uri="{FF2B5EF4-FFF2-40B4-BE49-F238E27FC236}">
                  <a16:creationId xmlns:a16="http://schemas.microsoft.com/office/drawing/2014/main" id="{CEEF63A2-D972-1BC7-FB94-40F489629416}"/>
                </a:ext>
              </a:extLst>
            </p:cNvPr>
            <p:cNvSpPr/>
            <p:nvPr/>
          </p:nvSpPr>
          <p:spPr>
            <a:xfrm>
              <a:off x="6660769" y="1511609"/>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Consolas" panose="020B0609020204030204" pitchFamily="49" charset="0"/>
                </a:rPr>
                <a:t>.</a:t>
              </a:r>
              <a:r>
                <a:rPr lang="fr-FR" sz="1200" dirty="0" err="1">
                  <a:solidFill>
                    <a:schemeClr val="tx1"/>
                  </a:solidFill>
                  <a:latin typeface="Consolas" panose="020B0609020204030204" pitchFamily="49" charset="0"/>
                </a:rPr>
                <a:t>venv</a:t>
              </a:r>
              <a:endParaRPr lang="fr-FR" sz="1200" dirty="0">
                <a:solidFill>
                  <a:schemeClr val="tx1"/>
                </a:solidFill>
                <a:latin typeface="Consolas" panose="020B0609020204030204" pitchFamily="49" charset="0"/>
              </a:endParaRPr>
            </a:p>
          </p:txBody>
        </p:sp>
      </p:grpSp>
      <p:grpSp>
        <p:nvGrpSpPr>
          <p:cNvPr id="74" name="Group 73">
            <a:extLst>
              <a:ext uri="{FF2B5EF4-FFF2-40B4-BE49-F238E27FC236}">
                <a16:creationId xmlns:a16="http://schemas.microsoft.com/office/drawing/2014/main" id="{B586A3E2-F67C-3BB7-55F3-722C9E9D7E28}"/>
              </a:ext>
            </a:extLst>
          </p:cNvPr>
          <p:cNvGrpSpPr/>
          <p:nvPr/>
        </p:nvGrpSpPr>
        <p:grpSpPr>
          <a:xfrm>
            <a:off x="10369206" y="5365570"/>
            <a:ext cx="1369167" cy="1035640"/>
            <a:chOff x="6660764" y="1511609"/>
            <a:chExt cx="1369167" cy="1035640"/>
          </a:xfrm>
        </p:grpSpPr>
        <p:sp>
          <p:nvSpPr>
            <p:cNvPr id="75" name="Rectangle: Top Corners Rounded 74">
              <a:extLst>
                <a:ext uri="{FF2B5EF4-FFF2-40B4-BE49-F238E27FC236}">
                  <a16:creationId xmlns:a16="http://schemas.microsoft.com/office/drawing/2014/main" id="{1DA0083D-8E8F-334B-F6F1-0FCB4BBE298C}"/>
                </a:ext>
              </a:extLst>
            </p:cNvPr>
            <p:cNvSpPr/>
            <p:nvPr/>
          </p:nvSpPr>
          <p:spPr>
            <a:xfrm rot="10800000">
              <a:off x="6660764" y="1866069"/>
              <a:ext cx="1369167" cy="681180"/>
            </a:xfrm>
            <a:prstGeom prst="round2SameRect">
              <a:avLst/>
            </a:prstGeom>
            <a:solidFill>
              <a:srgbClr val="FFC66C"/>
            </a:solidFill>
            <a:ln w="12700" cap="rnd">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Top Corners Rounded 75">
              <a:extLst>
                <a:ext uri="{FF2B5EF4-FFF2-40B4-BE49-F238E27FC236}">
                  <a16:creationId xmlns:a16="http://schemas.microsoft.com/office/drawing/2014/main" id="{33D55E4C-B2D2-11F0-7C1C-AD0D307BAD6A}"/>
                </a:ext>
              </a:extLst>
            </p:cNvPr>
            <p:cNvSpPr/>
            <p:nvPr/>
          </p:nvSpPr>
          <p:spPr>
            <a:xfrm>
              <a:off x="6660769" y="1511609"/>
              <a:ext cx="919664" cy="354465"/>
            </a:xfrm>
            <a:prstGeom prst="round2SameRect">
              <a:avLst/>
            </a:prstGeom>
            <a:solidFill>
              <a:srgbClr val="FFC66C"/>
            </a:solidFill>
            <a:ln w="12700" cap="rnd">
              <a:solidFill>
                <a:schemeClr val="tx1"/>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Consolas" panose="020B0609020204030204" pitchFamily="49" charset="0"/>
                </a:rPr>
                <a:t>.</a:t>
              </a:r>
              <a:r>
                <a:rPr lang="fr-FR" sz="1200" dirty="0" err="1">
                  <a:solidFill>
                    <a:schemeClr val="tx1"/>
                  </a:solidFill>
                  <a:latin typeface="Consolas" panose="020B0609020204030204" pitchFamily="49" charset="0"/>
                </a:rPr>
                <a:t>venv</a:t>
              </a:r>
              <a:endParaRPr lang="fr-FR" sz="1200" dirty="0">
                <a:solidFill>
                  <a:schemeClr val="tx1"/>
                </a:solidFill>
                <a:latin typeface="Consolas" panose="020B0609020204030204" pitchFamily="49" charset="0"/>
              </a:endParaRPr>
            </a:p>
          </p:txBody>
        </p:sp>
      </p:grpSp>
      <p:grpSp>
        <p:nvGrpSpPr>
          <p:cNvPr id="77" name="Group 76">
            <a:extLst>
              <a:ext uri="{FF2B5EF4-FFF2-40B4-BE49-F238E27FC236}">
                <a16:creationId xmlns:a16="http://schemas.microsoft.com/office/drawing/2014/main" id="{A4C1265D-C9DF-3ADA-46FC-48A59F1BE340}"/>
              </a:ext>
            </a:extLst>
          </p:cNvPr>
          <p:cNvGrpSpPr/>
          <p:nvPr/>
        </p:nvGrpSpPr>
        <p:grpSpPr>
          <a:xfrm>
            <a:off x="9242590" y="4001324"/>
            <a:ext cx="1369167" cy="586478"/>
            <a:chOff x="8567844" y="4369080"/>
            <a:chExt cx="1369167" cy="586478"/>
          </a:xfrm>
        </p:grpSpPr>
        <p:pic>
          <p:nvPicPr>
            <p:cNvPr id="78" name="Picture 77">
              <a:extLst>
                <a:ext uri="{FF2B5EF4-FFF2-40B4-BE49-F238E27FC236}">
                  <a16:creationId xmlns:a16="http://schemas.microsoft.com/office/drawing/2014/main" id="{BEF3D285-830B-64DB-FA62-069C839F0F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79" name="TextBox 78">
              <a:extLst>
                <a:ext uri="{FF2B5EF4-FFF2-40B4-BE49-F238E27FC236}">
                  <a16:creationId xmlns:a16="http://schemas.microsoft.com/office/drawing/2014/main" id="{9BEEABAB-B9CF-EB27-0723-A6135DB47307}"/>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latin typeface="Consolas" panose="020B0609020204030204" pitchFamily="49" charset="0"/>
                </a:rPr>
                <a:t>libB-2.4.py</a:t>
              </a:r>
            </a:p>
          </p:txBody>
        </p:sp>
      </p:grpSp>
      <p:grpSp>
        <p:nvGrpSpPr>
          <p:cNvPr id="80" name="Group 79">
            <a:extLst>
              <a:ext uri="{FF2B5EF4-FFF2-40B4-BE49-F238E27FC236}">
                <a16:creationId xmlns:a16="http://schemas.microsoft.com/office/drawing/2014/main" id="{94C012F7-E40E-948D-45EF-79B2E9D89B90}"/>
              </a:ext>
            </a:extLst>
          </p:cNvPr>
          <p:cNvGrpSpPr/>
          <p:nvPr/>
        </p:nvGrpSpPr>
        <p:grpSpPr>
          <a:xfrm>
            <a:off x="10369206" y="5773588"/>
            <a:ext cx="1369167" cy="586478"/>
            <a:chOff x="8567844" y="4369080"/>
            <a:chExt cx="1369167" cy="586478"/>
          </a:xfrm>
        </p:grpSpPr>
        <p:pic>
          <p:nvPicPr>
            <p:cNvPr id="81" name="Picture 80">
              <a:extLst>
                <a:ext uri="{FF2B5EF4-FFF2-40B4-BE49-F238E27FC236}">
                  <a16:creationId xmlns:a16="http://schemas.microsoft.com/office/drawing/2014/main" id="{4BA23196-550A-76ED-A546-DB51D74EE5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78278" y="4369080"/>
              <a:ext cx="348298" cy="348298"/>
            </a:xfrm>
            <a:prstGeom prst="rect">
              <a:avLst/>
            </a:prstGeom>
          </p:spPr>
        </p:pic>
        <p:sp>
          <p:nvSpPr>
            <p:cNvPr id="82" name="TextBox 81">
              <a:extLst>
                <a:ext uri="{FF2B5EF4-FFF2-40B4-BE49-F238E27FC236}">
                  <a16:creationId xmlns:a16="http://schemas.microsoft.com/office/drawing/2014/main" id="{BC2D3211-960F-43E6-1A29-39D0D1984C3B}"/>
                </a:ext>
              </a:extLst>
            </p:cNvPr>
            <p:cNvSpPr txBox="1"/>
            <p:nvPr/>
          </p:nvSpPr>
          <p:spPr>
            <a:xfrm>
              <a:off x="8567844" y="4770892"/>
              <a:ext cx="1369167" cy="184666"/>
            </a:xfrm>
            <a:prstGeom prst="rect">
              <a:avLst/>
            </a:prstGeom>
            <a:noFill/>
          </p:spPr>
          <p:txBody>
            <a:bodyPr wrap="square" lIns="0" tIns="0" rIns="0" bIns="0" rtlCol="0">
              <a:spAutoFit/>
            </a:bodyPr>
            <a:lstStyle/>
            <a:p>
              <a:pPr algn="ctr"/>
              <a:r>
                <a:rPr lang="en-US" sz="1200" dirty="0">
                  <a:latin typeface="Consolas" panose="020B0609020204030204" pitchFamily="49" charset="0"/>
                </a:rPr>
                <a:t>libB-3.7.py</a:t>
              </a:r>
            </a:p>
          </p:txBody>
        </p:sp>
      </p:grpSp>
      <p:cxnSp>
        <p:nvCxnSpPr>
          <p:cNvPr id="83" name="Straight Arrow Connector 82">
            <a:extLst>
              <a:ext uri="{FF2B5EF4-FFF2-40B4-BE49-F238E27FC236}">
                <a16:creationId xmlns:a16="http://schemas.microsoft.com/office/drawing/2014/main" id="{F18808F0-AA24-24AE-4308-41FC0453FC90}"/>
              </a:ext>
            </a:extLst>
          </p:cNvPr>
          <p:cNvCxnSpPr>
            <a:cxnSpLocks/>
            <a:stCxn id="10" idx="3"/>
            <a:endCxn id="66" idx="1"/>
          </p:cNvCxnSpPr>
          <p:nvPr/>
        </p:nvCxnSpPr>
        <p:spPr>
          <a:xfrm>
            <a:off x="6991915" y="2363521"/>
            <a:ext cx="1639612" cy="5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FBE983F-F01C-7E96-83C8-D39DDA0C735D}"/>
              </a:ext>
            </a:extLst>
          </p:cNvPr>
          <p:cNvCxnSpPr>
            <a:cxnSpLocks/>
            <a:stCxn id="20" idx="3"/>
            <a:endCxn id="78" idx="1"/>
          </p:cNvCxnSpPr>
          <p:nvPr/>
        </p:nvCxnSpPr>
        <p:spPr>
          <a:xfrm>
            <a:off x="8094483" y="4158091"/>
            <a:ext cx="1658541" cy="173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17D9914-9921-2A86-3ED1-C221330D88C8}"/>
              </a:ext>
            </a:extLst>
          </p:cNvPr>
          <p:cNvCxnSpPr>
            <a:cxnSpLocks/>
            <a:stCxn id="41" idx="3"/>
            <a:endCxn id="81" idx="1"/>
          </p:cNvCxnSpPr>
          <p:nvPr/>
        </p:nvCxnSpPr>
        <p:spPr>
          <a:xfrm flipV="1">
            <a:off x="9262064" y="5947737"/>
            <a:ext cx="1617576" cy="2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FEE3F96-D5C2-36F6-FC66-939C3C228142}"/>
              </a:ext>
            </a:extLst>
          </p:cNvPr>
          <p:cNvSpPr txBox="1"/>
          <p:nvPr/>
        </p:nvSpPr>
        <p:spPr>
          <a:xfrm>
            <a:off x="7003592" y="2081080"/>
            <a:ext cx="1110574" cy="276999"/>
          </a:xfrm>
          <a:prstGeom prst="rect">
            <a:avLst/>
          </a:prstGeom>
          <a:noFill/>
        </p:spPr>
        <p:txBody>
          <a:bodyPr wrap="square" rtlCol="0">
            <a:spAutoFit/>
          </a:bodyPr>
          <a:lstStyle/>
          <a:p>
            <a:pPr lvl="0" algn="ctr"/>
            <a:r>
              <a:rPr lang="fr-FR" sz="1200" dirty="0">
                <a:solidFill>
                  <a:prstClr val="black"/>
                </a:solidFill>
                <a:latin typeface="Nunito Sans SemiBold"/>
              </a:rPr>
              <a:t>dépend de</a:t>
            </a:r>
            <a:endParaRPr lang="fr-FR" sz="1200" dirty="0">
              <a:latin typeface="Nunito Sans Light" pitchFamily="2" charset="0"/>
            </a:endParaRPr>
          </a:p>
        </p:txBody>
      </p:sp>
      <p:sp>
        <p:nvSpPr>
          <p:cNvPr id="97" name="TextBox 96">
            <a:extLst>
              <a:ext uri="{FF2B5EF4-FFF2-40B4-BE49-F238E27FC236}">
                <a16:creationId xmlns:a16="http://schemas.microsoft.com/office/drawing/2014/main" id="{DFF845F7-1EF6-805B-2580-86A3712D17B0}"/>
              </a:ext>
            </a:extLst>
          </p:cNvPr>
          <p:cNvSpPr txBox="1"/>
          <p:nvPr/>
        </p:nvSpPr>
        <p:spPr>
          <a:xfrm>
            <a:off x="8140020" y="3865077"/>
            <a:ext cx="1110574" cy="276999"/>
          </a:xfrm>
          <a:prstGeom prst="rect">
            <a:avLst/>
          </a:prstGeom>
          <a:noFill/>
        </p:spPr>
        <p:txBody>
          <a:bodyPr wrap="square" rtlCol="0">
            <a:spAutoFit/>
          </a:bodyPr>
          <a:lstStyle/>
          <a:p>
            <a:pPr lvl="0" algn="ctr"/>
            <a:r>
              <a:rPr lang="fr-FR" sz="1200" dirty="0">
                <a:solidFill>
                  <a:prstClr val="black"/>
                </a:solidFill>
                <a:latin typeface="Nunito Sans SemiBold"/>
              </a:rPr>
              <a:t>dépend de</a:t>
            </a:r>
            <a:endParaRPr lang="fr-FR" sz="1200" dirty="0">
              <a:latin typeface="Nunito Sans Light" pitchFamily="2" charset="0"/>
            </a:endParaRPr>
          </a:p>
        </p:txBody>
      </p:sp>
      <p:sp>
        <p:nvSpPr>
          <p:cNvPr id="98" name="TextBox 97">
            <a:extLst>
              <a:ext uri="{FF2B5EF4-FFF2-40B4-BE49-F238E27FC236}">
                <a16:creationId xmlns:a16="http://schemas.microsoft.com/office/drawing/2014/main" id="{0FA7C906-2048-3D95-8FEE-1D1BCDC70071}"/>
              </a:ext>
            </a:extLst>
          </p:cNvPr>
          <p:cNvSpPr txBox="1"/>
          <p:nvPr/>
        </p:nvSpPr>
        <p:spPr>
          <a:xfrm>
            <a:off x="9260348" y="5655296"/>
            <a:ext cx="1110574" cy="276999"/>
          </a:xfrm>
          <a:prstGeom prst="rect">
            <a:avLst/>
          </a:prstGeom>
          <a:noFill/>
        </p:spPr>
        <p:txBody>
          <a:bodyPr wrap="square" rtlCol="0">
            <a:spAutoFit/>
          </a:bodyPr>
          <a:lstStyle/>
          <a:p>
            <a:pPr lvl="0" algn="ctr"/>
            <a:r>
              <a:rPr lang="fr-FR" sz="1200" dirty="0">
                <a:solidFill>
                  <a:prstClr val="black"/>
                </a:solidFill>
                <a:latin typeface="Nunito Sans SemiBold"/>
              </a:rPr>
              <a:t>dépend de</a:t>
            </a:r>
            <a:endParaRPr lang="fr-FR" sz="1200" dirty="0">
              <a:latin typeface="Nunito Sans Light" pitchFamily="2" charset="0"/>
            </a:endParaRPr>
          </a:p>
        </p:txBody>
      </p:sp>
      <p:sp>
        <p:nvSpPr>
          <p:cNvPr id="105" name="TextBox 104">
            <a:extLst>
              <a:ext uri="{FF2B5EF4-FFF2-40B4-BE49-F238E27FC236}">
                <a16:creationId xmlns:a16="http://schemas.microsoft.com/office/drawing/2014/main" id="{4ED23826-DEB3-41C1-3AE7-65E098796701}"/>
              </a:ext>
            </a:extLst>
          </p:cNvPr>
          <p:cNvSpPr txBox="1"/>
          <p:nvPr/>
        </p:nvSpPr>
        <p:spPr>
          <a:xfrm>
            <a:off x="6261089" y="5472005"/>
            <a:ext cx="2267248" cy="830997"/>
          </a:xfrm>
          <a:prstGeom prst="rect">
            <a:avLst/>
          </a:prstGeom>
          <a:noFill/>
        </p:spPr>
        <p:txBody>
          <a:bodyPr wrap="square" rtlCol="0">
            <a:spAutoFit/>
          </a:bodyPr>
          <a:lstStyle/>
          <a:p>
            <a:pPr algn="ctr"/>
            <a:r>
              <a:rPr lang="fr-FR" sz="1200" dirty="0">
                <a:latin typeface="+mj-lt"/>
              </a:rPr>
              <a:t>Eviter les conflits</a:t>
            </a:r>
          </a:p>
          <a:p>
            <a:pPr algn="ctr"/>
            <a:r>
              <a:rPr lang="fr-FR" sz="1200" dirty="0">
                <a:latin typeface="Nunito Sans Light" pitchFamily="2" charset="0"/>
              </a:rPr>
              <a:t>Il n’y a plus de conflits car chaque projet contient tous les dépendances dont il a besoin</a:t>
            </a:r>
          </a:p>
        </p:txBody>
      </p:sp>
    </p:spTree>
    <p:extLst>
      <p:ext uri="{BB962C8B-B14F-4D97-AF65-F5344CB8AC3E}">
        <p14:creationId xmlns:p14="http://schemas.microsoft.com/office/powerpoint/2010/main" val="124949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10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CB9910-96B4-E40D-C873-447F52A5C53C}"/>
              </a:ext>
            </a:extLst>
          </p:cNvPr>
          <p:cNvSpPr>
            <a:spLocks noGrp="1"/>
          </p:cNvSpPr>
          <p:nvPr>
            <p:ph type="body" sz="quarter" idx="14"/>
          </p:nvPr>
        </p:nvSpPr>
        <p:spPr/>
        <p:txBody>
          <a:bodyPr/>
          <a:lstStyle/>
          <a:p>
            <a:r>
              <a:rPr lang="fr-FR" dirty="0"/>
              <a:t>Création du compte </a:t>
            </a:r>
            <a:r>
              <a:rPr lang="fr-FR" dirty="0" err="1"/>
              <a:t>GitLab</a:t>
            </a:r>
            <a:endParaRPr lang="fr-FR" dirty="0"/>
          </a:p>
          <a:p>
            <a:r>
              <a:rPr lang="fr-FR" sz="1200" dirty="0">
                <a:solidFill>
                  <a:schemeClr val="accent2"/>
                </a:solidFill>
                <a:latin typeface="Nunito Sans Light" pitchFamily="2" charset="0"/>
                <a:hlinkClick r:id="rId2">
                  <a:extLst>
                    <a:ext uri="{A12FA001-AC4F-418D-AE19-62706E023703}">
                      <ahyp:hlinkClr xmlns:ahyp="http://schemas.microsoft.com/office/drawing/2018/hyperlinkcolor" val="tx"/>
                    </a:ext>
                  </a:extLst>
                </a:hlinkClick>
              </a:rPr>
              <a:t>https://gitlab.epsi.ebbtechnologies.com/</a:t>
            </a:r>
            <a:endParaRPr lang="fr-FR" sz="1200" dirty="0">
              <a:solidFill>
                <a:schemeClr val="accent2"/>
              </a:solidFill>
              <a:latin typeface="Nunito Sans Light" pitchFamily="2" charset="0"/>
            </a:endParaRPr>
          </a:p>
          <a:p>
            <a:endParaRPr lang="en-US" dirty="0"/>
          </a:p>
        </p:txBody>
      </p:sp>
      <p:pic>
        <p:nvPicPr>
          <p:cNvPr id="11" name="Picture Placeholder 10">
            <a:extLst>
              <a:ext uri="{FF2B5EF4-FFF2-40B4-BE49-F238E27FC236}">
                <a16:creationId xmlns:a16="http://schemas.microsoft.com/office/drawing/2014/main" id="{A17B04CF-78C6-7228-2C4D-098F15E3C9D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4" name="Title 3">
            <a:extLst>
              <a:ext uri="{FF2B5EF4-FFF2-40B4-BE49-F238E27FC236}">
                <a16:creationId xmlns:a16="http://schemas.microsoft.com/office/drawing/2014/main" id="{9011C37B-AD72-55AB-5F11-8D86B1BBFF82}"/>
              </a:ext>
            </a:extLst>
          </p:cNvPr>
          <p:cNvSpPr>
            <a:spLocks noGrp="1"/>
          </p:cNvSpPr>
          <p:nvPr>
            <p:ph type="ctrTitle"/>
          </p:nvPr>
        </p:nvSpPr>
        <p:spPr/>
        <p:txBody>
          <a:bodyPr/>
          <a:lstStyle/>
          <a:p>
            <a:r>
              <a:rPr lang="en-US" dirty="0"/>
              <a:t>INSTALLATION DES OUTILS</a:t>
            </a:r>
          </a:p>
        </p:txBody>
      </p:sp>
      <p:sp>
        <p:nvSpPr>
          <p:cNvPr id="5" name="Text Placeholder 4">
            <a:extLst>
              <a:ext uri="{FF2B5EF4-FFF2-40B4-BE49-F238E27FC236}">
                <a16:creationId xmlns:a16="http://schemas.microsoft.com/office/drawing/2014/main" id="{7C940950-CA71-7693-8FCD-60EC239F87B4}"/>
              </a:ext>
            </a:extLst>
          </p:cNvPr>
          <p:cNvSpPr>
            <a:spLocks noGrp="1"/>
          </p:cNvSpPr>
          <p:nvPr>
            <p:ph type="body" sz="quarter" idx="15"/>
          </p:nvPr>
        </p:nvSpPr>
        <p:spPr>
          <a:xfrm>
            <a:off x="7405465" y="5400549"/>
            <a:ext cx="3606246" cy="584616"/>
          </a:xfrm>
        </p:spPr>
        <p:txBody>
          <a:bodyPr/>
          <a:lstStyle/>
          <a:p>
            <a:r>
              <a:rPr lang="fr-FR" dirty="0"/>
              <a:t>Naviguez vers le projet « Setup » et suivez les instructions pour installer Python</a:t>
            </a:r>
          </a:p>
        </p:txBody>
      </p:sp>
      <p:sp>
        <p:nvSpPr>
          <p:cNvPr id="9" name="Slide Number Placeholder 8">
            <a:extLst>
              <a:ext uri="{FF2B5EF4-FFF2-40B4-BE49-F238E27FC236}">
                <a16:creationId xmlns:a16="http://schemas.microsoft.com/office/drawing/2014/main" id="{CD82CB5D-D39F-FA6A-E8EB-AA28D66DD6CF}"/>
              </a:ext>
            </a:extLst>
          </p:cNvPr>
          <p:cNvSpPr>
            <a:spLocks noGrp="1"/>
          </p:cNvSpPr>
          <p:nvPr>
            <p:ph type="sldNum" sz="quarter" idx="11"/>
          </p:nvPr>
        </p:nvSpPr>
        <p:spPr/>
        <p:txBody>
          <a:bodyPr/>
          <a:lstStyle/>
          <a:p>
            <a:fld id="{52F3A71C-A943-4884-923F-65D9756AB03E}" type="slidenum">
              <a:rPr lang="en-US" smtClean="0"/>
              <a:pPr/>
              <a:t>7</a:t>
            </a:fld>
            <a:endParaRPr lang="en-US" dirty="0"/>
          </a:p>
        </p:txBody>
      </p:sp>
      <p:pic>
        <p:nvPicPr>
          <p:cNvPr id="19" name="Picture Placeholder 18">
            <a:extLst>
              <a:ext uri="{FF2B5EF4-FFF2-40B4-BE49-F238E27FC236}">
                <a16:creationId xmlns:a16="http://schemas.microsoft.com/office/drawing/2014/main" id="{EE848BE6-70CA-3A0E-16DD-437E61E774F0}"/>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133680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C28D0A-65EF-1E59-C9F1-6BF0ACF145D7}"/>
              </a:ext>
            </a:extLst>
          </p:cNvPr>
          <p:cNvSpPr txBox="1"/>
          <p:nvPr/>
        </p:nvSpPr>
        <p:spPr>
          <a:xfrm>
            <a:off x="2570814" y="182368"/>
            <a:ext cx="9621187" cy="369332"/>
          </a:xfrm>
          <a:prstGeom prst="rect">
            <a:avLst/>
          </a:prstGeom>
          <a:noFill/>
        </p:spPr>
        <p:txBody>
          <a:bodyPr wrap="square">
            <a:spAutoFit/>
          </a:bodyPr>
          <a:lstStyle/>
          <a:p>
            <a:r>
              <a:rPr lang="en-US" dirty="0" err="1">
                <a:solidFill>
                  <a:schemeClr val="accent2"/>
                </a:solidFill>
                <a:latin typeface="Consolas" panose="020B0609020204030204" pitchFamily="49" charset="0"/>
              </a:rPr>
              <a:t>mkdir</a:t>
            </a:r>
            <a:r>
              <a:rPr lang="en-US" dirty="0">
                <a:latin typeface="Consolas" panose="020B0609020204030204" pitchFamily="49" charset="0"/>
              </a:rPr>
              <a:t> nouveau-</a:t>
            </a:r>
            <a:r>
              <a:rPr lang="en-US" dirty="0" err="1">
                <a:latin typeface="Consolas" panose="020B0609020204030204" pitchFamily="49" charset="0"/>
              </a:rPr>
              <a:t>projet</a:t>
            </a:r>
            <a:endParaRPr lang="en-US" dirty="0">
              <a:latin typeface="Consolas" panose="020B0609020204030204" pitchFamily="49" charset="0"/>
            </a:endParaRPr>
          </a:p>
        </p:txBody>
      </p:sp>
      <p:sp>
        <p:nvSpPr>
          <p:cNvPr id="3" name="TextBox 2">
            <a:extLst>
              <a:ext uri="{FF2B5EF4-FFF2-40B4-BE49-F238E27FC236}">
                <a16:creationId xmlns:a16="http://schemas.microsoft.com/office/drawing/2014/main" id="{4C511F26-7554-DB7F-FDF5-C25756CD352A}"/>
              </a:ext>
            </a:extLst>
          </p:cNvPr>
          <p:cNvSpPr txBox="1"/>
          <p:nvPr/>
        </p:nvSpPr>
        <p:spPr>
          <a:xfrm>
            <a:off x="219075" y="183502"/>
            <a:ext cx="2220770" cy="369332"/>
          </a:xfrm>
          <a:prstGeom prst="rect">
            <a:avLst/>
          </a:prstGeom>
          <a:noFill/>
        </p:spPr>
        <p:txBody>
          <a:bodyPr wrap="square">
            <a:spAutoFit/>
          </a:bodyPr>
          <a:lstStyle/>
          <a:p>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C:\cours-python&gt;</a:t>
            </a:r>
            <a:endParaRPr lang="en-US" dirty="0">
              <a:solidFill>
                <a:srgbClr val="00B050"/>
              </a:solidFill>
            </a:endParaRPr>
          </a:p>
        </p:txBody>
      </p:sp>
      <p:sp>
        <p:nvSpPr>
          <p:cNvPr id="4" name="Rectangle 3">
            <a:extLst>
              <a:ext uri="{FF2B5EF4-FFF2-40B4-BE49-F238E27FC236}">
                <a16:creationId xmlns:a16="http://schemas.microsoft.com/office/drawing/2014/main" id="{E9EF0EFD-6617-ADEF-EEFE-0421709FE166}"/>
              </a:ext>
            </a:extLst>
          </p:cNvPr>
          <p:cNvSpPr/>
          <p:nvPr/>
        </p:nvSpPr>
        <p:spPr>
          <a:xfrm>
            <a:off x="2439845" y="254794"/>
            <a:ext cx="13096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593A5A-2D69-68E2-1ABA-17CF59638B3D}"/>
              </a:ext>
            </a:extLst>
          </p:cNvPr>
          <p:cNvSpPr/>
          <p:nvPr/>
        </p:nvSpPr>
        <p:spPr>
          <a:xfrm>
            <a:off x="114300" y="312721"/>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05DD9E-131C-B2D6-A24D-254AB64680A2}"/>
              </a:ext>
            </a:extLst>
          </p:cNvPr>
          <p:cNvSpPr txBox="1"/>
          <p:nvPr/>
        </p:nvSpPr>
        <p:spPr>
          <a:xfrm>
            <a:off x="219074" y="546715"/>
            <a:ext cx="2220771"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C:\cours-python&gt;</a:t>
            </a:r>
            <a:endParaRPr lang="en-US" dirty="0">
              <a:solidFill>
                <a:srgbClr val="00B050"/>
              </a:solidFill>
            </a:endParaRPr>
          </a:p>
        </p:txBody>
      </p:sp>
      <p:sp>
        <p:nvSpPr>
          <p:cNvPr id="9" name="Oval 8">
            <a:extLst>
              <a:ext uri="{FF2B5EF4-FFF2-40B4-BE49-F238E27FC236}">
                <a16:creationId xmlns:a16="http://schemas.microsoft.com/office/drawing/2014/main" id="{35691BAD-5EFF-1D48-B6ED-32A26A531135}"/>
              </a:ext>
            </a:extLst>
          </p:cNvPr>
          <p:cNvSpPr/>
          <p:nvPr/>
        </p:nvSpPr>
        <p:spPr>
          <a:xfrm>
            <a:off x="114300" y="675934"/>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BA3DD9-4EBB-9A34-ADEF-BB2A86CF51F2}"/>
              </a:ext>
            </a:extLst>
          </p:cNvPr>
          <p:cNvSpPr/>
          <p:nvPr/>
        </p:nvSpPr>
        <p:spPr>
          <a:xfrm>
            <a:off x="2437325" y="615211"/>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2B63A49-9F36-6D28-2AA2-82D0FB84CECF}"/>
              </a:ext>
            </a:extLst>
          </p:cNvPr>
          <p:cNvSpPr txBox="1"/>
          <p:nvPr/>
        </p:nvSpPr>
        <p:spPr>
          <a:xfrm>
            <a:off x="2570815" y="555513"/>
            <a:ext cx="9621186" cy="369332"/>
          </a:xfrm>
          <a:prstGeom prst="rect">
            <a:avLst/>
          </a:prstGeom>
          <a:noFill/>
        </p:spPr>
        <p:txBody>
          <a:bodyPr wrap="square">
            <a:spAutoFit/>
          </a:bodyPr>
          <a:lstStyle/>
          <a:p>
            <a:r>
              <a:rPr lang="en-US" dirty="0">
                <a:solidFill>
                  <a:schemeClr val="accent2"/>
                </a:solidFill>
                <a:latin typeface="Consolas" panose="020B0609020204030204" pitchFamily="49" charset="0"/>
              </a:rPr>
              <a:t>cd</a:t>
            </a:r>
            <a:r>
              <a:rPr lang="en-US" dirty="0">
                <a:latin typeface="Consolas" panose="020B0609020204030204" pitchFamily="49" charset="0"/>
              </a:rPr>
              <a:t> nouveau-</a:t>
            </a:r>
            <a:r>
              <a:rPr lang="en-US" dirty="0" err="1">
                <a:latin typeface="Consolas" panose="020B0609020204030204" pitchFamily="49" charset="0"/>
              </a:rPr>
              <a:t>projet</a:t>
            </a:r>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5CE9EBD4-DA70-6FC3-E42C-16D18AE33DE6}"/>
              </a:ext>
            </a:extLst>
          </p:cNvPr>
          <p:cNvSpPr txBox="1"/>
          <p:nvPr/>
        </p:nvSpPr>
        <p:spPr>
          <a:xfrm>
            <a:off x="219073" y="916047"/>
            <a:ext cx="4091670"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C:\cours-python\nouveau-projet&gt;</a:t>
            </a:r>
            <a:endParaRPr lang="en-US" dirty="0">
              <a:solidFill>
                <a:srgbClr val="00B050"/>
              </a:solidFill>
            </a:endParaRPr>
          </a:p>
        </p:txBody>
      </p:sp>
      <p:sp>
        <p:nvSpPr>
          <p:cNvPr id="8" name="Oval 7">
            <a:extLst>
              <a:ext uri="{FF2B5EF4-FFF2-40B4-BE49-F238E27FC236}">
                <a16:creationId xmlns:a16="http://schemas.microsoft.com/office/drawing/2014/main" id="{C715AD19-16B2-4938-6AB9-7FC6AB9FFEEE}"/>
              </a:ext>
            </a:extLst>
          </p:cNvPr>
          <p:cNvSpPr/>
          <p:nvPr/>
        </p:nvSpPr>
        <p:spPr>
          <a:xfrm>
            <a:off x="114299" y="1045266"/>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EC823E-DDC8-306E-DB80-1BA7249BF3F4}"/>
              </a:ext>
            </a:extLst>
          </p:cNvPr>
          <p:cNvSpPr/>
          <p:nvPr/>
        </p:nvSpPr>
        <p:spPr>
          <a:xfrm>
            <a:off x="4310743" y="984543"/>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5155B65-B9D7-C069-DA45-84BF48E9E642}"/>
              </a:ext>
            </a:extLst>
          </p:cNvPr>
          <p:cNvSpPr txBox="1"/>
          <p:nvPr/>
        </p:nvSpPr>
        <p:spPr>
          <a:xfrm>
            <a:off x="4441708" y="918613"/>
            <a:ext cx="7750292" cy="369332"/>
          </a:xfrm>
          <a:prstGeom prst="rect">
            <a:avLst/>
          </a:prstGeom>
          <a:noFill/>
        </p:spPr>
        <p:txBody>
          <a:bodyPr wrap="square">
            <a:spAutoFit/>
          </a:bodyPr>
          <a:lstStyle/>
          <a:p>
            <a:r>
              <a:rPr lang="en-US" dirty="0">
                <a:solidFill>
                  <a:schemeClr val="accent2"/>
                </a:solidFill>
                <a:latin typeface="Consolas" panose="020B0609020204030204" pitchFamily="49" charset="0"/>
              </a:rPr>
              <a:t>python </a:t>
            </a:r>
            <a:r>
              <a:rPr lang="en-US" dirty="0">
                <a:solidFill>
                  <a:schemeClr val="accent1"/>
                </a:solidFill>
                <a:latin typeface="Consolas" panose="020B0609020204030204" pitchFamily="49" charset="0"/>
              </a:rPr>
              <a:t>-m</a:t>
            </a:r>
            <a:r>
              <a:rPr lang="en-US" dirty="0">
                <a:solidFill>
                  <a:schemeClr val="accent2"/>
                </a:solidFill>
                <a:latin typeface="Consolas" panose="020B0609020204030204" pitchFamily="49" charset="0"/>
              </a:rPr>
              <a:t> </a:t>
            </a:r>
            <a:r>
              <a:rPr lang="en-US" dirty="0" err="1">
                <a:latin typeface="Consolas" panose="020B0609020204030204" pitchFamily="49" charset="0"/>
              </a:rPr>
              <a:t>venv</a:t>
            </a:r>
            <a:r>
              <a:rPr lang="en-US" dirty="0">
                <a:latin typeface="Consolas" panose="020B0609020204030204" pitchFamily="49" charset="0"/>
              </a:rPr>
              <a:t> .</a:t>
            </a:r>
            <a:r>
              <a:rPr lang="en-US" dirty="0" err="1">
                <a:latin typeface="Consolas" panose="020B0609020204030204" pitchFamily="49" charset="0"/>
              </a:rPr>
              <a:t>venv</a:t>
            </a:r>
            <a:endParaRPr lang="en-US" dirty="0">
              <a:latin typeface="Consolas" panose="020B0609020204030204" pitchFamily="49" charset="0"/>
            </a:endParaRPr>
          </a:p>
        </p:txBody>
      </p:sp>
      <p:sp>
        <p:nvSpPr>
          <p:cNvPr id="12" name="TextBox 11">
            <a:extLst>
              <a:ext uri="{FF2B5EF4-FFF2-40B4-BE49-F238E27FC236}">
                <a16:creationId xmlns:a16="http://schemas.microsoft.com/office/drawing/2014/main" id="{B0A7FD50-4276-D47D-38F3-FB590D5DE39B}"/>
              </a:ext>
            </a:extLst>
          </p:cNvPr>
          <p:cNvSpPr txBox="1"/>
          <p:nvPr/>
        </p:nvSpPr>
        <p:spPr>
          <a:xfrm>
            <a:off x="219072" y="1274272"/>
            <a:ext cx="4091670"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C:\cours-python\nouveau-projet&gt;</a:t>
            </a:r>
            <a:endParaRPr lang="en-US" dirty="0">
              <a:solidFill>
                <a:srgbClr val="00B050"/>
              </a:solidFill>
            </a:endParaRPr>
          </a:p>
        </p:txBody>
      </p:sp>
      <p:sp>
        <p:nvSpPr>
          <p:cNvPr id="13" name="Oval 12">
            <a:extLst>
              <a:ext uri="{FF2B5EF4-FFF2-40B4-BE49-F238E27FC236}">
                <a16:creationId xmlns:a16="http://schemas.microsoft.com/office/drawing/2014/main" id="{0894AC95-1379-DED2-C28A-EAE6CD95655F}"/>
              </a:ext>
            </a:extLst>
          </p:cNvPr>
          <p:cNvSpPr/>
          <p:nvPr/>
        </p:nvSpPr>
        <p:spPr>
          <a:xfrm>
            <a:off x="114298" y="1403491"/>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46FF82-4DBC-514B-155F-429F27D54ABD}"/>
              </a:ext>
            </a:extLst>
          </p:cNvPr>
          <p:cNvSpPr/>
          <p:nvPr/>
        </p:nvSpPr>
        <p:spPr>
          <a:xfrm>
            <a:off x="4310742" y="1334993"/>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203D56-9151-518A-8CAD-4130875CDD85}"/>
              </a:ext>
            </a:extLst>
          </p:cNvPr>
          <p:cNvSpPr txBox="1"/>
          <p:nvPr/>
        </p:nvSpPr>
        <p:spPr>
          <a:xfrm>
            <a:off x="4441709" y="1271211"/>
            <a:ext cx="7750291" cy="369332"/>
          </a:xfrm>
          <a:prstGeom prst="rect">
            <a:avLst/>
          </a:prstGeom>
          <a:noFill/>
        </p:spPr>
        <p:txBody>
          <a:bodyPr wrap="square">
            <a:spAutoFit/>
          </a:bodyPr>
          <a:lstStyle/>
          <a:p>
            <a:r>
              <a:rPr lang="en-US" dirty="0">
                <a:solidFill>
                  <a:schemeClr val="accent2"/>
                </a:solidFill>
                <a:latin typeface="Consolas" panose="020B0609020204030204" pitchFamily="49" charset="0"/>
              </a:rPr>
              <a:t>.\.</a:t>
            </a:r>
            <a:r>
              <a:rPr lang="en-US" dirty="0" err="1">
                <a:solidFill>
                  <a:schemeClr val="accent2"/>
                </a:solidFill>
                <a:latin typeface="Consolas" panose="020B0609020204030204" pitchFamily="49" charset="0"/>
              </a:rPr>
              <a:t>venv</a:t>
            </a:r>
            <a:r>
              <a:rPr lang="en-US" dirty="0">
                <a:solidFill>
                  <a:schemeClr val="accent2"/>
                </a:solidFill>
                <a:latin typeface="Consolas" panose="020B0609020204030204" pitchFamily="49" charset="0"/>
              </a:rPr>
              <a:t>\Scripts\activate</a:t>
            </a:r>
            <a:endParaRPr lang="en-US" dirty="0">
              <a:latin typeface="Consolas" panose="020B0609020204030204" pitchFamily="49" charset="0"/>
            </a:endParaRPr>
          </a:p>
        </p:txBody>
      </p:sp>
      <p:sp>
        <p:nvSpPr>
          <p:cNvPr id="18" name="TextBox 17">
            <a:extLst>
              <a:ext uri="{FF2B5EF4-FFF2-40B4-BE49-F238E27FC236}">
                <a16:creationId xmlns:a16="http://schemas.microsoft.com/office/drawing/2014/main" id="{2239D553-30FC-0256-5CB3-85D4DBEBFBEF}"/>
              </a:ext>
            </a:extLst>
          </p:cNvPr>
          <p:cNvSpPr txBox="1"/>
          <p:nvPr/>
        </p:nvSpPr>
        <p:spPr>
          <a:xfrm>
            <a:off x="219071" y="1627087"/>
            <a:ext cx="5082084"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19" name="Oval 18">
            <a:extLst>
              <a:ext uri="{FF2B5EF4-FFF2-40B4-BE49-F238E27FC236}">
                <a16:creationId xmlns:a16="http://schemas.microsoft.com/office/drawing/2014/main" id="{E8CBF66D-584E-CB29-1BDE-74DBEC863806}"/>
              </a:ext>
            </a:extLst>
          </p:cNvPr>
          <p:cNvSpPr/>
          <p:nvPr/>
        </p:nvSpPr>
        <p:spPr>
          <a:xfrm>
            <a:off x="114297" y="1756306"/>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A69B8F2-E9D2-DEF6-B404-7BA4189514E3}"/>
              </a:ext>
            </a:extLst>
          </p:cNvPr>
          <p:cNvSpPr/>
          <p:nvPr/>
        </p:nvSpPr>
        <p:spPr>
          <a:xfrm>
            <a:off x="5301155" y="1687808"/>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30E4000-3ED3-B855-430B-73D13EBF67B6}"/>
              </a:ext>
            </a:extLst>
          </p:cNvPr>
          <p:cNvSpPr txBox="1"/>
          <p:nvPr/>
        </p:nvSpPr>
        <p:spPr>
          <a:xfrm>
            <a:off x="5432121" y="1624026"/>
            <a:ext cx="6759878" cy="369332"/>
          </a:xfrm>
          <a:prstGeom prst="rect">
            <a:avLst/>
          </a:prstGeom>
          <a:noFill/>
        </p:spPr>
        <p:txBody>
          <a:bodyPr wrap="square">
            <a:spAutoFit/>
          </a:bodyPr>
          <a:lstStyle/>
          <a:p>
            <a:r>
              <a:rPr lang="en-US" dirty="0">
                <a:solidFill>
                  <a:schemeClr val="accent2"/>
                </a:solidFill>
                <a:latin typeface="Consolas" panose="020B0609020204030204" pitchFamily="49" charset="0"/>
              </a:rPr>
              <a:t>deactivate</a:t>
            </a:r>
            <a:endParaRPr lang="en-US" dirty="0">
              <a:latin typeface="Consolas" panose="020B0609020204030204" pitchFamily="49" charset="0"/>
            </a:endParaRPr>
          </a:p>
        </p:txBody>
      </p:sp>
      <p:sp>
        <p:nvSpPr>
          <p:cNvPr id="22" name="TextBox 21">
            <a:extLst>
              <a:ext uri="{FF2B5EF4-FFF2-40B4-BE49-F238E27FC236}">
                <a16:creationId xmlns:a16="http://schemas.microsoft.com/office/drawing/2014/main" id="{678A4ACD-CD5B-7EAF-8F7E-8A3E3057BB6E}"/>
              </a:ext>
            </a:extLst>
          </p:cNvPr>
          <p:cNvSpPr txBox="1"/>
          <p:nvPr/>
        </p:nvSpPr>
        <p:spPr>
          <a:xfrm>
            <a:off x="219070" y="1976841"/>
            <a:ext cx="4091670"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C:\cours-python\nouveau-projet&gt;</a:t>
            </a:r>
            <a:endParaRPr lang="en-US" dirty="0">
              <a:solidFill>
                <a:srgbClr val="00B050"/>
              </a:solidFill>
            </a:endParaRPr>
          </a:p>
        </p:txBody>
      </p:sp>
      <p:sp>
        <p:nvSpPr>
          <p:cNvPr id="23" name="Oval 22">
            <a:extLst>
              <a:ext uri="{FF2B5EF4-FFF2-40B4-BE49-F238E27FC236}">
                <a16:creationId xmlns:a16="http://schemas.microsoft.com/office/drawing/2014/main" id="{FD5BB4D4-7F60-D45C-7035-DC7BFC8ACA67}"/>
              </a:ext>
            </a:extLst>
          </p:cNvPr>
          <p:cNvSpPr/>
          <p:nvPr/>
        </p:nvSpPr>
        <p:spPr>
          <a:xfrm>
            <a:off x="114296" y="2106060"/>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B0E638-4EE3-44D5-14CB-A64629F1C6EB}"/>
              </a:ext>
            </a:extLst>
          </p:cNvPr>
          <p:cNvSpPr/>
          <p:nvPr/>
        </p:nvSpPr>
        <p:spPr>
          <a:xfrm>
            <a:off x="4310741" y="2037562"/>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6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20"/>
                                  </p:iterate>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35" presetClass="emph" presetSubtype="0" repeatCount="indefinite" fill="hold" grpId="1" nodeType="withEffect">
                                  <p:stCondLst>
                                    <p:cond delay="0"/>
                                  </p:stCondLst>
                                  <p:endCondLst>
                                    <p:cond evt="onNext" delay="0">
                                      <p:tgtEl>
                                        <p:sldTgt/>
                                      </p:tgtEl>
                                    </p:cond>
                                  </p:endCondLst>
                                  <p:childTnLst>
                                    <p:anim calcmode="discrete" valueType="str">
                                      <p:cBhvr>
                                        <p:cTn id="23"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ntr" presetSubtype="0" fill="hold" grpId="0" nodeType="withEffect">
                                  <p:stCondLst>
                                    <p:cond delay="0"/>
                                  </p:stCondLst>
                                  <p:iterate type="lt">
                                    <p:tmAbs val="20"/>
                                  </p:iterate>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35" presetClass="emph" presetSubtype="0" repeatCount="indefinite" fill="hold" grpId="1" nodeType="withEffect">
                                  <p:stCondLst>
                                    <p:cond delay="0"/>
                                  </p:stCondLst>
                                  <p:endCondLst>
                                    <p:cond evt="onNext" delay="0">
                                      <p:tgtEl>
                                        <p:sldTgt/>
                                      </p:tgtEl>
                                    </p:cond>
                                  </p:endCondLst>
                                  <p:childTnLst>
                                    <p:anim calcmode="discrete" valueType="str">
                                      <p:cBhvr>
                                        <p:cTn id="40"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2"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grpId="0" nodeType="withEffect">
                                  <p:stCondLst>
                                    <p:cond delay="0"/>
                                  </p:stCondLst>
                                  <p:iterate type="lt">
                                    <p:tmAbs val="20"/>
                                  </p:iterate>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par>
                                <p:cTn id="56" presetID="35" presetClass="emph" presetSubtype="0" repeatCount="indefinite" fill="hold" grpId="1" nodeType="withEffect">
                                  <p:stCondLst>
                                    <p:cond delay="0"/>
                                  </p:stCondLst>
                                  <p:endCondLst>
                                    <p:cond evt="onNext" delay="0">
                                      <p:tgtEl>
                                        <p:sldTgt/>
                                      </p:tgtEl>
                                    </p:cond>
                                  </p:endCondLst>
                                  <p:childTnLst>
                                    <p:anim calcmode="discrete" valueType="str">
                                      <p:cBhvr>
                                        <p:cTn id="57"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2" nodeType="clickEffect">
                                  <p:stCondLst>
                                    <p:cond delay="0"/>
                                  </p:stCondLst>
                                  <p:childTnLst>
                                    <p:set>
                                      <p:cBhvr>
                                        <p:cTn id="61" dur="1" fill="hold">
                                          <p:stCondLst>
                                            <p:cond delay="0"/>
                                          </p:stCondLst>
                                        </p:cTn>
                                        <p:tgtEl>
                                          <p:spTgt spid="14"/>
                                        </p:tgtEl>
                                        <p:attrNameLst>
                                          <p:attrName>style.visibility</p:attrName>
                                        </p:attrNameLst>
                                      </p:cBhvr>
                                      <p:to>
                                        <p:strVal val="hidden"/>
                                      </p:to>
                                    </p:set>
                                  </p:childTnLst>
                                </p:cTn>
                              </p:par>
                              <p:par>
                                <p:cTn id="62" presetID="1" presetClass="entr" presetSubtype="0" fill="hold" grpId="0" nodeType="withEffect">
                                  <p:stCondLst>
                                    <p:cond delay="0"/>
                                  </p:stCondLst>
                                  <p:iterate type="lt">
                                    <p:tmAbs val="20"/>
                                  </p:iterate>
                                  <p:childTnLst>
                                    <p:set>
                                      <p:cBhvr>
                                        <p:cTn id="63" dur="1" fill="hold">
                                          <p:stCondLst>
                                            <p:cond delay="0"/>
                                          </p:stCondLst>
                                        </p:cTn>
                                        <p:tgtEl>
                                          <p:spTgt spid="1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35" presetClass="emph" presetSubtype="0" repeatCount="indefinite" fill="hold" grpId="1" nodeType="withEffect">
                                  <p:stCondLst>
                                    <p:cond delay="0"/>
                                  </p:stCondLst>
                                  <p:endCondLst>
                                    <p:cond evt="onNext" delay="0">
                                      <p:tgtEl>
                                        <p:sldTgt/>
                                      </p:tgtEl>
                                    </p:cond>
                                  </p:endCondLst>
                                  <p:childTnLst>
                                    <p:anim calcmode="discrete" valueType="str">
                                      <p:cBhvr>
                                        <p:cTn id="74"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20"/>
                                        </p:tgtEl>
                                        <p:attrNameLst>
                                          <p:attrName>style.visibility</p:attrName>
                                        </p:attrNameLst>
                                      </p:cBhvr>
                                      <p:to>
                                        <p:strVal val="hidden"/>
                                      </p:to>
                                    </p:set>
                                  </p:childTnLst>
                                </p:cTn>
                              </p:par>
                              <p:par>
                                <p:cTn id="79" presetID="1" presetClass="entr" presetSubtype="0" fill="hold" grpId="0" nodeType="withEffect">
                                  <p:stCondLst>
                                    <p:cond delay="0"/>
                                  </p:stCondLst>
                                  <p:iterate type="lt">
                                    <p:tmAbs val="20"/>
                                  </p:iterate>
                                  <p:childTnLst>
                                    <p:set>
                                      <p:cBhvr>
                                        <p:cTn id="80" dur="1" fill="hold">
                                          <p:stCondLst>
                                            <p:cond delay="0"/>
                                          </p:stCondLst>
                                        </p:cTn>
                                        <p:tgtEl>
                                          <p:spTgt spid="2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childTnLst>
                                    <p:set>
                                      <p:cBhvr>
                                        <p:cTn id="89" dur="1" fill="hold">
                                          <p:stCondLst>
                                            <p:cond delay="0"/>
                                          </p:stCondLst>
                                        </p:cTn>
                                        <p:tgtEl>
                                          <p:spTgt spid="24"/>
                                        </p:tgtEl>
                                        <p:attrNameLst>
                                          <p:attrName>style.visibility</p:attrName>
                                        </p:attrNameLst>
                                      </p:cBhvr>
                                      <p:to>
                                        <p:strVal val="visible"/>
                                      </p:to>
                                    </p:set>
                                  </p:childTnLst>
                                </p:cTn>
                              </p:par>
                              <p:par>
                                <p:cTn id="90" presetID="35" presetClass="emph" presetSubtype="0" repeatCount="indefinite" fill="hold" grpId="1" nodeType="withEffect">
                                  <p:stCondLst>
                                    <p:cond delay="0"/>
                                  </p:stCondLst>
                                  <p:endCondLst>
                                    <p:cond evt="onNext" delay="0">
                                      <p:tgtEl>
                                        <p:sldTgt/>
                                      </p:tgtEl>
                                    </p:cond>
                                  </p:endCondLst>
                                  <p:childTnLst>
                                    <p:anim calcmode="discrete" valueType="str">
                                      <p:cBhvr>
                                        <p:cTn id="91"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7" grpId="0"/>
      <p:bldP spid="9" grpId="0" animBg="1"/>
      <p:bldP spid="10" grpId="0" animBg="1"/>
      <p:bldP spid="10" grpId="1" animBg="1"/>
      <p:bldP spid="10" grpId="2" animBg="1"/>
      <p:bldP spid="11" grpId="0"/>
      <p:bldP spid="6" grpId="0"/>
      <p:bldP spid="8" grpId="0" animBg="1"/>
      <p:bldP spid="16" grpId="0" animBg="1"/>
      <p:bldP spid="16" grpId="1" animBg="1"/>
      <p:bldP spid="16" grpId="2" animBg="1"/>
      <p:bldP spid="17" grpId="0"/>
      <p:bldP spid="12" grpId="0"/>
      <p:bldP spid="13" grpId="0" animBg="1"/>
      <p:bldP spid="14" grpId="0" animBg="1"/>
      <p:bldP spid="14" grpId="1" animBg="1"/>
      <p:bldP spid="14" grpId="2" animBg="1"/>
      <p:bldP spid="15" grpId="0"/>
      <p:bldP spid="18" grpId="0"/>
      <p:bldP spid="19" grpId="0" animBg="1"/>
      <p:bldP spid="20" grpId="0" animBg="1"/>
      <p:bldP spid="20" grpId="1" animBg="1"/>
      <p:bldP spid="20" grpId="2" animBg="1"/>
      <p:bldP spid="21" grpId="0"/>
      <p:bldP spid="22" grpId="0"/>
      <p:bldP spid="23" grpId="0" animBg="1"/>
      <p:bldP spid="24" grpId="0" animBg="1"/>
      <p:bldP spid="24"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1BCDD7-FFAD-7234-6BB9-3EB20F66CFEC}"/>
              </a:ext>
            </a:extLst>
          </p:cNvPr>
          <p:cNvSpPr>
            <a:spLocks noGrp="1"/>
          </p:cNvSpPr>
          <p:nvPr>
            <p:ph type="body" sz="quarter" idx="14"/>
          </p:nvPr>
        </p:nvSpPr>
        <p:spPr>
          <a:xfrm>
            <a:off x="1151546" y="5065616"/>
            <a:ext cx="2847266" cy="1039909"/>
          </a:xfrm>
        </p:spPr>
        <p:txBody>
          <a:bodyPr/>
          <a:lstStyle/>
          <a:p>
            <a:pPr marL="0" marR="0" lvl="0" indent="0" algn="ctr" defTabSz="914400" rtl="0" eaLnBrk="1" fontAlgn="auto" latinLnBrk="0" hangingPunct="1">
              <a:lnSpc>
                <a:spcPct val="90000"/>
              </a:lnSpc>
              <a:buClrTx/>
              <a:buSzTx/>
              <a:buFont typeface="Arial" panose="020B0604020202020204" pitchFamily="34" charset="0"/>
              <a:buNone/>
              <a:tabLst/>
              <a:defRPr/>
            </a:pPr>
            <a:r>
              <a:rPr lang="fr-FR" dirty="0"/>
              <a:t>Outils de gestion</a:t>
            </a:r>
            <a:endParaRPr kumimoji="0" lang="fr-FR" sz="1800" b="0" i="0" u="none" strike="noStrike" kern="1200" cap="none" spc="0" normalizeH="0" baseline="0" noProof="0" dirty="0">
              <a:ln>
                <a:noFill/>
              </a:ln>
              <a:solidFill>
                <a:srgbClr val="0D0911"/>
              </a:solidFill>
              <a:effectLst/>
              <a:uLnTx/>
              <a:uFillTx/>
              <a:latin typeface="Nunito Sans"/>
              <a:ea typeface="+mn-ea"/>
              <a:cs typeface="+mn-cs"/>
            </a:endParaRPr>
          </a:p>
          <a:p>
            <a:pPr marR="0" lvl="0" defTabSz="914400" rtl="0" eaLnBrk="1" fontAlgn="auto" latinLnBrk="0" hangingPunct="1">
              <a:lnSpc>
                <a:spcPct val="90000"/>
              </a:lnSpc>
              <a:buClrTx/>
              <a:buSzTx/>
              <a:tabLst/>
              <a:defRPr/>
            </a:pP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Permettent de lister, gérer, télécharger, installer, mettre à jour, et supprimer des dépendances d’un projet</a:t>
            </a:r>
          </a:p>
        </p:txBody>
      </p:sp>
      <p:sp>
        <p:nvSpPr>
          <p:cNvPr id="4" name="Title 3">
            <a:extLst>
              <a:ext uri="{FF2B5EF4-FFF2-40B4-BE49-F238E27FC236}">
                <a16:creationId xmlns:a16="http://schemas.microsoft.com/office/drawing/2014/main" id="{6A70BC5C-95D2-886C-2D41-DC07A3463D3B}"/>
              </a:ext>
            </a:extLst>
          </p:cNvPr>
          <p:cNvSpPr>
            <a:spLocks noGrp="1"/>
          </p:cNvSpPr>
          <p:nvPr>
            <p:ph type="ctrTitle"/>
          </p:nvPr>
        </p:nvSpPr>
        <p:spPr>
          <a:xfrm>
            <a:off x="960120" y="582345"/>
            <a:ext cx="10271760" cy="697365"/>
          </a:xfrm>
        </p:spPr>
        <p:txBody>
          <a:bodyPr/>
          <a:lstStyle/>
          <a:p>
            <a:r>
              <a:rPr lang="en-US" dirty="0"/>
              <a:t>LES GESTIONNAIRES DE PAQUETS</a:t>
            </a:r>
          </a:p>
        </p:txBody>
      </p:sp>
      <p:sp>
        <p:nvSpPr>
          <p:cNvPr id="5" name="Text Placeholder 4">
            <a:extLst>
              <a:ext uri="{FF2B5EF4-FFF2-40B4-BE49-F238E27FC236}">
                <a16:creationId xmlns:a16="http://schemas.microsoft.com/office/drawing/2014/main" id="{6D073310-3103-C1D4-938F-5A340F11D771}"/>
              </a:ext>
            </a:extLst>
          </p:cNvPr>
          <p:cNvSpPr>
            <a:spLocks noGrp="1"/>
          </p:cNvSpPr>
          <p:nvPr>
            <p:ph type="body" sz="quarter" idx="15"/>
          </p:nvPr>
        </p:nvSpPr>
        <p:spPr>
          <a:xfrm>
            <a:off x="4709623" y="5065616"/>
            <a:ext cx="2772754" cy="786544"/>
          </a:xfrm>
        </p:spPr>
        <p:txBody>
          <a:bodyPr/>
          <a:lstStyle/>
          <a:p>
            <a:r>
              <a:rPr lang="fr-FR" dirty="0"/>
              <a:t>Exemples de gestionnaires de paquets </a:t>
            </a:r>
          </a:p>
        </p:txBody>
      </p:sp>
      <p:sp>
        <p:nvSpPr>
          <p:cNvPr id="7" name="Text Placeholder 6">
            <a:extLst>
              <a:ext uri="{FF2B5EF4-FFF2-40B4-BE49-F238E27FC236}">
                <a16:creationId xmlns:a16="http://schemas.microsoft.com/office/drawing/2014/main" id="{E0CA4AE6-4EDF-FF5D-DC60-6E556C9638E3}"/>
              </a:ext>
            </a:extLst>
          </p:cNvPr>
          <p:cNvSpPr>
            <a:spLocks noGrp="1"/>
          </p:cNvSpPr>
          <p:nvPr>
            <p:ph type="body" sz="quarter" idx="17"/>
          </p:nvPr>
        </p:nvSpPr>
        <p:spPr>
          <a:xfrm>
            <a:off x="8405308" y="5065616"/>
            <a:ext cx="2423026" cy="1093884"/>
          </a:xfrm>
        </p:spPr>
        <p:txBody>
          <a:bodyPr/>
          <a:lstStyle/>
          <a:p>
            <a:pPr marL="0" marR="0" lvl="0" indent="0" algn="ctr" defTabSz="914400" rtl="0" eaLnBrk="1" fontAlgn="auto" latinLnBrk="0" hangingPunct="1">
              <a:lnSpc>
                <a:spcPct val="90000"/>
              </a:lnSpc>
              <a:buClrTx/>
              <a:buSzTx/>
              <a:buFont typeface="Arial" panose="020B0604020202020204" pitchFamily="34" charset="0"/>
              <a:buNone/>
              <a:tabLst/>
              <a:defRPr/>
            </a:pPr>
            <a:r>
              <a:rPr lang="fr-FR" dirty="0"/>
              <a:t>Le fichier définition</a:t>
            </a:r>
            <a:endParaRPr kumimoji="0" lang="fr-FR" sz="1800" b="0" i="0" u="none" strike="noStrike" kern="1200" cap="none" spc="0" normalizeH="0" baseline="0" noProof="0" dirty="0">
              <a:ln>
                <a:noFill/>
              </a:ln>
              <a:solidFill>
                <a:srgbClr val="0D0911"/>
              </a:solidFill>
              <a:effectLst/>
              <a:uLnTx/>
              <a:uFillTx/>
              <a:latin typeface="Nunito Sans"/>
              <a:ea typeface="+mn-ea"/>
              <a:cs typeface="+mn-cs"/>
            </a:endParaRPr>
          </a:p>
          <a:p>
            <a:pPr marL="171450" marR="0" lvl="0" indent="-171450" algn="l" defTabSz="914400" rtl="0" eaLnBrk="1" fontAlgn="auto" latinLnBrk="0" hangingPunct="1">
              <a:lnSpc>
                <a:spcPct val="90000"/>
              </a:lnSpc>
              <a:buClrTx/>
              <a:buSzTx/>
              <a:buFont typeface="Arial" panose="020B0604020202020204" pitchFamily="34" charset="0"/>
              <a:buChar char="•"/>
              <a:tabLst/>
              <a:defRPr/>
            </a:pPr>
            <a:r>
              <a:rPr kumimoji="0" lang="fr-FR" sz="1200" i="0" u="none" strike="noStrike" kern="1200" cap="none" spc="0" normalizeH="0" baseline="0" noProof="0" dirty="0" err="1">
                <a:ln>
                  <a:noFill/>
                </a:ln>
                <a:solidFill>
                  <a:srgbClr val="F2F2F2">
                    <a:lumMod val="50000"/>
                  </a:srgbClr>
                </a:solidFill>
                <a:effectLst/>
                <a:uLnTx/>
                <a:uFillTx/>
                <a:latin typeface="+mj-lt"/>
                <a:ea typeface="+mn-ea"/>
                <a:cs typeface="+mn-cs"/>
              </a:rPr>
              <a:t>npm</a:t>
            </a: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 </a:t>
            </a:r>
            <a:r>
              <a:rPr kumimoji="0" lang="fr-FR" sz="1200" b="0" i="0" u="none" strike="noStrike" kern="1200" cap="none" spc="0" normalizeH="0" baseline="0" noProof="0" dirty="0" err="1">
                <a:ln>
                  <a:noFill/>
                </a:ln>
                <a:solidFill>
                  <a:srgbClr val="F2F2F2">
                    <a:lumMod val="50000"/>
                  </a:srgbClr>
                </a:solidFill>
                <a:effectLst/>
                <a:uLnTx/>
                <a:uFillTx/>
                <a:latin typeface="Nunito Sans Light" panose="00000400000000000000" pitchFamily="2" charset="0"/>
                <a:ea typeface="+mn-ea"/>
                <a:cs typeface="+mn-cs"/>
              </a:rPr>
              <a:t>package.json</a:t>
            </a:r>
            <a:endPar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endParaRPr>
          </a:p>
          <a:p>
            <a:pPr marL="171450" marR="0" lvl="0" indent="-171450" algn="l" defTabSz="914400" rtl="0" eaLnBrk="1" fontAlgn="auto" latinLnBrk="0" hangingPunct="1">
              <a:lnSpc>
                <a:spcPct val="90000"/>
              </a:lnSpc>
              <a:spcBef>
                <a:spcPts val="0"/>
              </a:spcBef>
              <a:buClrTx/>
              <a:buSzTx/>
              <a:buFont typeface="Arial" panose="020B0604020202020204" pitchFamily="34" charset="0"/>
              <a:buChar char="•"/>
              <a:tabLst/>
              <a:defRPr/>
            </a:pPr>
            <a:r>
              <a:rPr kumimoji="0" lang="fr-FR" sz="1200" b="0" i="0" u="none" strike="noStrike" kern="1200" cap="none" spc="0" normalizeH="0" baseline="0" noProof="0" dirty="0" err="1">
                <a:ln>
                  <a:noFill/>
                </a:ln>
                <a:solidFill>
                  <a:srgbClr val="F2F2F2">
                    <a:lumMod val="50000"/>
                  </a:srgbClr>
                </a:solidFill>
                <a:effectLst/>
                <a:uLnTx/>
                <a:uFillTx/>
                <a:latin typeface="+mj-lt"/>
                <a:ea typeface="+mn-ea"/>
                <a:cs typeface="+mn-cs"/>
              </a:rPr>
              <a:t>NuGet</a:t>
            </a: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 *.</a:t>
            </a:r>
            <a:r>
              <a:rPr kumimoji="0" lang="fr-FR" sz="1200" b="0" i="0" u="none" strike="noStrike" kern="1200" cap="none" spc="0" normalizeH="0" baseline="0" noProof="0" dirty="0" err="1">
                <a:ln>
                  <a:noFill/>
                </a:ln>
                <a:solidFill>
                  <a:srgbClr val="F2F2F2">
                    <a:lumMod val="50000"/>
                  </a:srgbClr>
                </a:solidFill>
                <a:effectLst/>
                <a:uLnTx/>
                <a:uFillTx/>
                <a:latin typeface="Nunito Sans Light" panose="00000400000000000000" pitchFamily="2" charset="0"/>
                <a:ea typeface="+mn-ea"/>
                <a:cs typeface="+mn-cs"/>
              </a:rPr>
              <a:t>csproj</a:t>
            </a:r>
            <a:endPar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endParaRP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fr-FR" sz="1200" b="0" i="0" u="none" strike="noStrike" kern="1200" cap="none" spc="0" normalizeH="0" baseline="0" noProof="0" dirty="0" err="1">
                <a:ln>
                  <a:noFill/>
                </a:ln>
                <a:solidFill>
                  <a:srgbClr val="F2F2F2">
                    <a:lumMod val="50000"/>
                  </a:srgbClr>
                </a:solidFill>
                <a:effectLst/>
                <a:uLnTx/>
                <a:uFillTx/>
                <a:latin typeface="+mj-lt"/>
                <a:ea typeface="+mn-ea"/>
                <a:cs typeface="+mn-cs"/>
              </a:rPr>
              <a:t>pip</a:t>
            </a:r>
            <a:r>
              <a:rPr kumimoji="0" lang="fr-FR" sz="1200" b="0" i="0" u="none" strike="noStrike" kern="1200" cap="none" spc="0" normalizeH="0" baseline="0" noProof="0" dirty="0">
                <a:ln>
                  <a:noFill/>
                </a:ln>
                <a:solidFill>
                  <a:srgbClr val="F2F2F2">
                    <a:lumMod val="50000"/>
                  </a:srgbClr>
                </a:solidFill>
                <a:effectLst/>
                <a:uLnTx/>
                <a:uFillTx/>
                <a:latin typeface="Nunito Sans Light" panose="00000400000000000000" pitchFamily="2" charset="0"/>
                <a:ea typeface="+mn-ea"/>
                <a:cs typeface="+mn-cs"/>
              </a:rPr>
              <a:t>: requirements.txt</a:t>
            </a:r>
          </a:p>
        </p:txBody>
      </p:sp>
      <p:sp>
        <p:nvSpPr>
          <p:cNvPr id="9" name="Slide Number Placeholder 8">
            <a:extLst>
              <a:ext uri="{FF2B5EF4-FFF2-40B4-BE49-F238E27FC236}">
                <a16:creationId xmlns:a16="http://schemas.microsoft.com/office/drawing/2014/main" id="{E2367F68-477B-4624-54F0-0EBDD5B1EFD3}"/>
              </a:ext>
            </a:extLst>
          </p:cNvPr>
          <p:cNvSpPr>
            <a:spLocks noGrp="1"/>
          </p:cNvSpPr>
          <p:nvPr>
            <p:ph type="sldNum" sz="quarter" idx="11"/>
          </p:nvPr>
        </p:nvSpPr>
        <p:spPr/>
        <p:txBody>
          <a:bodyPr/>
          <a:lstStyle/>
          <a:p>
            <a:fld id="{52F3A71C-A943-4884-923F-65D9756AB03E}" type="slidenum">
              <a:rPr lang="en-US" smtClean="0"/>
              <a:pPr/>
              <a:t>71</a:t>
            </a:fld>
            <a:endParaRPr lang="en-US" dirty="0"/>
          </a:p>
        </p:txBody>
      </p:sp>
      <p:grpSp>
        <p:nvGrpSpPr>
          <p:cNvPr id="10" name="Group 9">
            <a:extLst>
              <a:ext uri="{FF2B5EF4-FFF2-40B4-BE49-F238E27FC236}">
                <a16:creationId xmlns:a16="http://schemas.microsoft.com/office/drawing/2014/main" id="{10EA126C-D3C5-772D-3D93-CC74146C44D4}"/>
              </a:ext>
            </a:extLst>
          </p:cNvPr>
          <p:cNvGrpSpPr/>
          <p:nvPr/>
        </p:nvGrpSpPr>
        <p:grpSpPr>
          <a:xfrm>
            <a:off x="4763972" y="2578016"/>
            <a:ext cx="2654628" cy="1701968"/>
            <a:chOff x="4667113" y="2761203"/>
            <a:chExt cx="2654628" cy="1701968"/>
          </a:xfrm>
        </p:grpSpPr>
        <p:pic>
          <p:nvPicPr>
            <p:cNvPr id="11" name="Picture 2">
              <a:extLst>
                <a:ext uri="{FF2B5EF4-FFF2-40B4-BE49-F238E27FC236}">
                  <a16:creationId xmlns:a16="http://schemas.microsoft.com/office/drawing/2014/main" id="{8C13B0D0-0790-A401-FD23-8A4CAA93D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27" y="2761203"/>
              <a:ext cx="1066800" cy="4148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cône Nuget, logo dans Vector Logo">
              <a:extLst>
                <a:ext uri="{FF2B5EF4-FFF2-40B4-BE49-F238E27FC236}">
                  <a16:creationId xmlns:a16="http://schemas.microsoft.com/office/drawing/2014/main" id="{46214D21-5106-8E3E-3A66-5076294EC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113" y="3553262"/>
              <a:ext cx="1361212" cy="6806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pip · GitHub Topics · GitHub">
              <a:extLst>
                <a:ext uri="{FF2B5EF4-FFF2-40B4-BE49-F238E27FC236}">
                  <a16:creationId xmlns:a16="http://schemas.microsoft.com/office/drawing/2014/main" id="{EE992E8F-9AED-3C0D-A2F5-13FFC3A40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2529" y="3323959"/>
              <a:ext cx="1139212" cy="113921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a:extLst>
              <a:ext uri="{FF2B5EF4-FFF2-40B4-BE49-F238E27FC236}">
                <a16:creationId xmlns:a16="http://schemas.microsoft.com/office/drawing/2014/main" id="{12B82B39-5C8C-FC4C-6A93-B417AC70BBDC}"/>
              </a:ext>
            </a:extLst>
          </p:cNvPr>
          <p:cNvPicPr>
            <a:picLocks noGrp="1" noChangeAspect="1" noChangeArrowheads="1"/>
          </p:cNvPicPr>
          <p:nvPr>
            <p:ph type="pic" sz="quarter" idx="18"/>
          </p:nvPr>
        </p:nvPicPr>
        <p:blipFill>
          <a:blip r:embed="rId6">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2E37B6-2932-B942-5C99-8FCD1B4249C5}"/>
              </a:ext>
            </a:extLst>
          </p:cNvPr>
          <p:cNvPicPr>
            <a:picLocks noGrp="1" noChangeAspect="1" noChangeArrowheads="1"/>
          </p:cNvPicPr>
          <p:nvPr>
            <p:ph type="pic" sz="quarter" idx="13"/>
          </p:nvPr>
        </p:nvPicPr>
        <p:blipFill>
          <a:blip r:embed="rId7">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07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P spid="7"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36D8BE-924F-B3D3-C9AA-1F1982F9D4C5}"/>
              </a:ext>
            </a:extLst>
          </p:cNvPr>
          <p:cNvSpPr>
            <a:spLocks noGrp="1"/>
          </p:cNvSpPr>
          <p:nvPr>
            <p:ph type="sldNum" sz="quarter" idx="11"/>
          </p:nvPr>
        </p:nvSpPr>
        <p:spPr/>
        <p:txBody>
          <a:bodyPr/>
          <a:lstStyle/>
          <a:p>
            <a:fld id="{52F3A71C-A943-4884-923F-65D9756AB03E}" type="slidenum">
              <a:rPr lang="en-US" smtClean="0"/>
              <a:pPr/>
              <a:t>72</a:t>
            </a:fld>
            <a:endParaRPr lang="en-US" dirty="0"/>
          </a:p>
        </p:txBody>
      </p:sp>
      <p:sp>
        <p:nvSpPr>
          <p:cNvPr id="3" name="Title 2">
            <a:extLst>
              <a:ext uri="{FF2B5EF4-FFF2-40B4-BE49-F238E27FC236}">
                <a16:creationId xmlns:a16="http://schemas.microsoft.com/office/drawing/2014/main" id="{E4BB4B0B-1458-D87D-7E8F-8548929EC1B0}"/>
              </a:ext>
            </a:extLst>
          </p:cNvPr>
          <p:cNvSpPr>
            <a:spLocks noGrp="1"/>
          </p:cNvSpPr>
          <p:nvPr>
            <p:ph type="ctrTitle"/>
          </p:nvPr>
        </p:nvSpPr>
        <p:spPr/>
        <p:txBody>
          <a:bodyPr/>
          <a:lstStyle/>
          <a:p>
            <a:r>
              <a:rPr lang="en-US" dirty="0"/>
              <a:t>COMMENT CA MARCHE ?</a:t>
            </a:r>
          </a:p>
        </p:txBody>
      </p:sp>
      <p:pic>
        <p:nvPicPr>
          <p:cNvPr id="4" name="Picture 3">
            <a:extLst>
              <a:ext uri="{FF2B5EF4-FFF2-40B4-BE49-F238E27FC236}">
                <a16:creationId xmlns:a16="http://schemas.microsoft.com/office/drawing/2014/main" id="{6B8972DF-7441-02F4-EB2B-3C28802E6E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01965" y="2058520"/>
            <a:ext cx="771340" cy="771340"/>
          </a:xfrm>
          <a:prstGeom prst="rect">
            <a:avLst/>
          </a:prstGeom>
        </p:spPr>
      </p:pic>
      <p:sp>
        <p:nvSpPr>
          <p:cNvPr id="5" name="TextBox 4">
            <a:extLst>
              <a:ext uri="{FF2B5EF4-FFF2-40B4-BE49-F238E27FC236}">
                <a16:creationId xmlns:a16="http://schemas.microsoft.com/office/drawing/2014/main" id="{A5629801-4A20-972E-3894-A21279C0F6F8}"/>
              </a:ext>
            </a:extLst>
          </p:cNvPr>
          <p:cNvSpPr txBox="1"/>
          <p:nvPr/>
        </p:nvSpPr>
        <p:spPr>
          <a:xfrm>
            <a:off x="348811" y="2028610"/>
            <a:ext cx="1682082" cy="830997"/>
          </a:xfrm>
          <a:prstGeom prst="rect">
            <a:avLst/>
          </a:prstGeom>
          <a:noFill/>
        </p:spPr>
        <p:txBody>
          <a:bodyPr wrap="square" rtlCol="0">
            <a:spAutoFit/>
          </a:bodyPr>
          <a:lstStyle/>
          <a:p>
            <a:pPr lvl="0" algn="ctr"/>
            <a:r>
              <a:rPr lang="fr-FR" sz="1200" dirty="0">
                <a:solidFill>
                  <a:prstClr val="black"/>
                </a:solidFill>
                <a:latin typeface="Nunito Sans SemiBold"/>
              </a:rPr>
              <a:t>Système d’Exploitation</a:t>
            </a:r>
          </a:p>
          <a:p>
            <a:pPr lvl="0" algn="ctr"/>
            <a:r>
              <a:rPr lang="fr-FR" sz="1200" dirty="0">
                <a:latin typeface="Nunito Sans Light" pitchFamily="2" charset="0"/>
              </a:rPr>
              <a:t>Héberge les fichiers et le gestionnaire</a:t>
            </a:r>
          </a:p>
        </p:txBody>
      </p:sp>
      <p:pic>
        <p:nvPicPr>
          <p:cNvPr id="6" name="Picture Placeholder 10">
            <a:extLst>
              <a:ext uri="{FF2B5EF4-FFF2-40B4-BE49-F238E27FC236}">
                <a16:creationId xmlns:a16="http://schemas.microsoft.com/office/drawing/2014/main" id="{45347094-5E1B-FCB1-B821-8303D89EE32A}"/>
              </a:ext>
            </a:extLst>
          </p:cNvPr>
          <p:cNvPicPr>
            <a:picLocks noChangeAspect="1"/>
          </p:cNvPicPr>
          <p:nvPr/>
        </p:nvPicPr>
        <p:blipFill>
          <a:blip r:embed="rId3">
            <a:extLst>
              <a:ext uri="{28A0092B-C50C-407E-A947-70E740481C1C}">
                <a14:useLocalDpi xmlns:a14="http://schemas.microsoft.com/office/drawing/2010/main" val="0"/>
              </a:ext>
            </a:extLst>
          </a:blip>
          <a:srcRect l="37" r="37"/>
          <a:stretch/>
        </p:blipFill>
        <p:spPr>
          <a:xfrm>
            <a:off x="3945743" y="3243974"/>
            <a:ext cx="1205682" cy="1206564"/>
          </a:xfrm>
          <a:prstGeom prst="rect">
            <a:avLst/>
          </a:prstGeom>
        </p:spPr>
      </p:pic>
      <p:sp>
        <p:nvSpPr>
          <p:cNvPr id="7" name="TextBox 6">
            <a:extLst>
              <a:ext uri="{FF2B5EF4-FFF2-40B4-BE49-F238E27FC236}">
                <a16:creationId xmlns:a16="http://schemas.microsoft.com/office/drawing/2014/main" id="{AADDA449-D85B-C3FE-6709-32891208704F}"/>
              </a:ext>
            </a:extLst>
          </p:cNvPr>
          <p:cNvSpPr txBox="1"/>
          <p:nvPr/>
        </p:nvSpPr>
        <p:spPr>
          <a:xfrm>
            <a:off x="3398236" y="4611076"/>
            <a:ext cx="2289670" cy="646331"/>
          </a:xfrm>
          <a:prstGeom prst="rect">
            <a:avLst/>
          </a:prstGeom>
          <a:noFill/>
        </p:spPr>
        <p:txBody>
          <a:bodyPr wrap="square" rtlCol="0">
            <a:spAutoFit/>
          </a:bodyPr>
          <a:lstStyle/>
          <a:p>
            <a:pPr lvl="0" algn="ctr"/>
            <a:r>
              <a:rPr lang="fr-FR" sz="1200" dirty="0">
                <a:solidFill>
                  <a:prstClr val="black"/>
                </a:solidFill>
                <a:latin typeface="Nunito Sans SemiBold"/>
              </a:rPr>
              <a:t>Gestionnaire de Dépendances</a:t>
            </a:r>
          </a:p>
          <a:p>
            <a:pPr lvl="0" algn="ctr"/>
            <a:r>
              <a:rPr lang="fr-FR" sz="1200" dirty="0">
                <a:latin typeface="Nunito Sans Light" pitchFamily="2" charset="0"/>
              </a:rPr>
              <a:t>Le programme dédié à la gestion des dépendances</a:t>
            </a:r>
          </a:p>
        </p:txBody>
      </p:sp>
      <p:pic>
        <p:nvPicPr>
          <p:cNvPr id="8" name="Picture 7">
            <a:extLst>
              <a:ext uri="{FF2B5EF4-FFF2-40B4-BE49-F238E27FC236}">
                <a16:creationId xmlns:a16="http://schemas.microsoft.com/office/drawing/2014/main" id="{32173326-32A2-F989-B4C9-F4276A2776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49551" y="2416147"/>
            <a:ext cx="1302210" cy="1302210"/>
          </a:xfrm>
          <a:prstGeom prst="rect">
            <a:avLst/>
          </a:prstGeom>
        </p:spPr>
      </p:pic>
      <p:sp>
        <p:nvSpPr>
          <p:cNvPr id="9" name="TextBox 8">
            <a:extLst>
              <a:ext uri="{FF2B5EF4-FFF2-40B4-BE49-F238E27FC236}">
                <a16:creationId xmlns:a16="http://schemas.microsoft.com/office/drawing/2014/main" id="{4DBDF5F4-478A-934E-82FD-AA4ED0116D27}"/>
              </a:ext>
            </a:extLst>
          </p:cNvPr>
          <p:cNvSpPr txBox="1"/>
          <p:nvPr/>
        </p:nvSpPr>
        <p:spPr>
          <a:xfrm>
            <a:off x="5774571" y="1607692"/>
            <a:ext cx="2462982" cy="646331"/>
          </a:xfrm>
          <a:prstGeom prst="rect">
            <a:avLst/>
          </a:prstGeom>
          <a:noFill/>
        </p:spPr>
        <p:txBody>
          <a:bodyPr wrap="square" rtlCol="0">
            <a:spAutoFit/>
          </a:bodyPr>
          <a:lstStyle/>
          <a:p>
            <a:pPr lvl="0" algn="ctr"/>
            <a:r>
              <a:rPr lang="fr-FR" sz="1200" dirty="0">
                <a:solidFill>
                  <a:prstClr val="black"/>
                </a:solidFill>
                <a:latin typeface="Nunito Sans SemiBold"/>
              </a:rPr>
              <a:t>Repository Publique</a:t>
            </a:r>
          </a:p>
          <a:p>
            <a:pPr lvl="0" algn="ctr"/>
            <a:r>
              <a:rPr lang="fr-FR" sz="1200" dirty="0">
                <a:latin typeface="Nunito Sans Light" pitchFamily="2" charset="0"/>
              </a:rPr>
              <a:t>Un serveur distant qui distribue des librairies publiques</a:t>
            </a:r>
          </a:p>
        </p:txBody>
      </p:sp>
      <p:pic>
        <p:nvPicPr>
          <p:cNvPr id="10" name="Picture 9">
            <a:extLst>
              <a:ext uri="{FF2B5EF4-FFF2-40B4-BE49-F238E27FC236}">
                <a16:creationId xmlns:a16="http://schemas.microsoft.com/office/drawing/2014/main" id="{6D1434BF-68B6-2EDB-51DB-678F37F3CA8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51615" y="4187024"/>
            <a:ext cx="1302350" cy="1302350"/>
          </a:xfrm>
          <a:prstGeom prst="rect">
            <a:avLst/>
          </a:prstGeom>
        </p:spPr>
      </p:pic>
      <p:sp>
        <p:nvSpPr>
          <p:cNvPr id="11" name="TextBox 10">
            <a:extLst>
              <a:ext uri="{FF2B5EF4-FFF2-40B4-BE49-F238E27FC236}">
                <a16:creationId xmlns:a16="http://schemas.microsoft.com/office/drawing/2014/main" id="{94D55E24-B2F5-2E8F-9065-672F4B669949}"/>
              </a:ext>
            </a:extLst>
          </p:cNvPr>
          <p:cNvSpPr txBox="1"/>
          <p:nvPr/>
        </p:nvSpPr>
        <p:spPr>
          <a:xfrm>
            <a:off x="6000448" y="5613536"/>
            <a:ext cx="2004684" cy="830997"/>
          </a:xfrm>
          <a:prstGeom prst="rect">
            <a:avLst/>
          </a:prstGeom>
          <a:noFill/>
        </p:spPr>
        <p:txBody>
          <a:bodyPr wrap="square" rtlCol="0">
            <a:spAutoFit/>
          </a:bodyPr>
          <a:lstStyle/>
          <a:p>
            <a:pPr lvl="0" algn="ctr"/>
            <a:r>
              <a:rPr lang="fr-FR" sz="1200" dirty="0">
                <a:solidFill>
                  <a:prstClr val="black"/>
                </a:solidFill>
                <a:latin typeface="Nunito Sans SemiBold"/>
              </a:rPr>
              <a:t>Repository Privé</a:t>
            </a:r>
          </a:p>
          <a:p>
            <a:pPr lvl="0" algn="ctr"/>
            <a:r>
              <a:rPr lang="fr-FR" sz="1200" dirty="0">
                <a:latin typeface="Nunito Sans Light" pitchFamily="2" charset="0"/>
              </a:rPr>
              <a:t>On peut aussi héberger des dépôts prives pour une organisation</a:t>
            </a:r>
          </a:p>
        </p:txBody>
      </p:sp>
      <p:pic>
        <p:nvPicPr>
          <p:cNvPr id="12" name="Picture Placeholder 19">
            <a:extLst>
              <a:ext uri="{FF2B5EF4-FFF2-40B4-BE49-F238E27FC236}">
                <a16:creationId xmlns:a16="http://schemas.microsoft.com/office/drawing/2014/main" id="{ED91709F-B8B9-AD0F-7C46-453911C67056}"/>
              </a:ext>
            </a:extLst>
          </p:cNvPr>
          <p:cNvPicPr>
            <a:picLocks noChangeAspect="1"/>
          </p:cNvPicPr>
          <p:nvPr/>
        </p:nvPicPr>
        <p:blipFill>
          <a:blip r:embed="rId6">
            <a:extLst>
              <a:ext uri="{28A0092B-C50C-407E-A947-70E740481C1C}">
                <a14:useLocalDpi xmlns:a14="http://schemas.microsoft.com/office/drawing/2010/main" val="0"/>
              </a:ext>
            </a:extLst>
          </a:blip>
          <a:srcRect l="37" r="37"/>
          <a:stretch/>
        </p:blipFill>
        <p:spPr>
          <a:xfrm>
            <a:off x="2201964" y="3582007"/>
            <a:ext cx="760730" cy="761286"/>
          </a:xfrm>
          <a:prstGeom prst="rect">
            <a:avLst/>
          </a:prstGeom>
        </p:spPr>
      </p:pic>
      <p:sp>
        <p:nvSpPr>
          <p:cNvPr id="13" name="TextBox 12">
            <a:extLst>
              <a:ext uri="{FF2B5EF4-FFF2-40B4-BE49-F238E27FC236}">
                <a16:creationId xmlns:a16="http://schemas.microsoft.com/office/drawing/2014/main" id="{2DF0E835-A9E8-D7E3-BE6B-C453F30CD636}"/>
              </a:ext>
            </a:extLst>
          </p:cNvPr>
          <p:cNvSpPr txBox="1"/>
          <p:nvPr/>
        </p:nvSpPr>
        <p:spPr>
          <a:xfrm>
            <a:off x="348811" y="3632136"/>
            <a:ext cx="1682082" cy="646331"/>
          </a:xfrm>
          <a:prstGeom prst="rect">
            <a:avLst/>
          </a:prstGeom>
          <a:noFill/>
        </p:spPr>
        <p:txBody>
          <a:bodyPr wrap="square" rtlCol="0">
            <a:spAutoFit/>
          </a:bodyPr>
          <a:lstStyle/>
          <a:p>
            <a:pPr lvl="0" algn="ctr"/>
            <a:r>
              <a:rPr lang="fr-FR" sz="1200" dirty="0">
                <a:solidFill>
                  <a:prstClr val="black"/>
                </a:solidFill>
                <a:latin typeface="Nunito Sans SemiBold"/>
              </a:rPr>
              <a:t>Projet</a:t>
            </a:r>
          </a:p>
          <a:p>
            <a:pPr lvl="0" algn="ctr"/>
            <a:r>
              <a:rPr lang="fr-FR" sz="1200" dirty="0">
                <a:latin typeface="Nunito Sans Light" pitchFamily="2" charset="0"/>
              </a:rPr>
              <a:t>Le répertoire contenant le projet</a:t>
            </a:r>
          </a:p>
        </p:txBody>
      </p:sp>
      <p:pic>
        <p:nvPicPr>
          <p:cNvPr id="14" name="Picture 13">
            <a:extLst>
              <a:ext uri="{FF2B5EF4-FFF2-40B4-BE49-F238E27FC236}">
                <a16:creationId xmlns:a16="http://schemas.microsoft.com/office/drawing/2014/main" id="{21797A07-8284-9E06-3F3A-403FD0EB6DF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668393" y="2941555"/>
            <a:ext cx="604837" cy="604837"/>
          </a:xfrm>
          <a:prstGeom prst="rect">
            <a:avLst/>
          </a:prstGeom>
        </p:spPr>
      </p:pic>
      <p:sp>
        <p:nvSpPr>
          <p:cNvPr id="15" name="TextBox 14">
            <a:extLst>
              <a:ext uri="{FF2B5EF4-FFF2-40B4-BE49-F238E27FC236}">
                <a16:creationId xmlns:a16="http://schemas.microsoft.com/office/drawing/2014/main" id="{FA145177-78F8-2AC3-3ED8-C281520E3689}"/>
              </a:ext>
            </a:extLst>
          </p:cNvPr>
          <p:cNvSpPr txBox="1"/>
          <p:nvPr/>
        </p:nvSpPr>
        <p:spPr>
          <a:xfrm>
            <a:off x="7929393" y="3635793"/>
            <a:ext cx="2080312" cy="646331"/>
          </a:xfrm>
          <a:prstGeom prst="rect">
            <a:avLst/>
          </a:prstGeom>
          <a:noFill/>
        </p:spPr>
        <p:txBody>
          <a:bodyPr wrap="square" rtlCol="0">
            <a:spAutoFit/>
          </a:bodyPr>
          <a:lstStyle/>
          <a:p>
            <a:pPr lvl="0" algn="ctr"/>
            <a:r>
              <a:rPr lang="fr-FR" sz="1200" dirty="0">
                <a:solidFill>
                  <a:prstClr val="black"/>
                </a:solidFill>
                <a:latin typeface="Nunito Sans SemiBold"/>
              </a:rPr>
              <a:t>Bibliothèque / Package</a:t>
            </a:r>
          </a:p>
          <a:p>
            <a:pPr lvl="0" algn="ctr"/>
            <a:r>
              <a:rPr lang="fr-FR" sz="1200" dirty="0">
                <a:latin typeface="Nunito Sans Light" pitchFamily="2" charset="0"/>
              </a:rPr>
              <a:t>La dépendance demandée par le gestionnaire</a:t>
            </a:r>
          </a:p>
        </p:txBody>
      </p:sp>
      <p:pic>
        <p:nvPicPr>
          <p:cNvPr id="16" name="Picture 15">
            <a:extLst>
              <a:ext uri="{FF2B5EF4-FFF2-40B4-BE49-F238E27FC236}">
                <a16:creationId xmlns:a16="http://schemas.microsoft.com/office/drawing/2014/main" id="{66AEFE2B-7665-2B54-3A73-5D795C9BF66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684034" y="2941449"/>
            <a:ext cx="604837" cy="604837"/>
          </a:xfrm>
          <a:prstGeom prst="rect">
            <a:avLst/>
          </a:prstGeom>
        </p:spPr>
      </p:pic>
      <p:sp>
        <p:nvSpPr>
          <p:cNvPr id="17" name="TextBox 16">
            <a:extLst>
              <a:ext uri="{FF2B5EF4-FFF2-40B4-BE49-F238E27FC236}">
                <a16:creationId xmlns:a16="http://schemas.microsoft.com/office/drawing/2014/main" id="{27BA54E5-99D8-BAD6-27C6-79A9210A25FA}"/>
              </a:ext>
            </a:extLst>
          </p:cNvPr>
          <p:cNvSpPr txBox="1"/>
          <p:nvPr/>
        </p:nvSpPr>
        <p:spPr>
          <a:xfrm>
            <a:off x="9916206" y="3632136"/>
            <a:ext cx="2140492" cy="646331"/>
          </a:xfrm>
          <a:prstGeom prst="rect">
            <a:avLst/>
          </a:prstGeom>
          <a:noFill/>
        </p:spPr>
        <p:txBody>
          <a:bodyPr wrap="square" rtlCol="0">
            <a:spAutoFit/>
          </a:bodyPr>
          <a:lstStyle/>
          <a:p>
            <a:pPr lvl="0" algn="ctr"/>
            <a:r>
              <a:rPr lang="fr-FR" sz="1200" dirty="0">
                <a:solidFill>
                  <a:prstClr val="black"/>
                </a:solidFill>
                <a:latin typeface="Nunito Sans SemiBold"/>
              </a:rPr>
              <a:t>Dépendances transitives</a:t>
            </a:r>
          </a:p>
          <a:p>
            <a:pPr lvl="0" algn="ctr"/>
            <a:r>
              <a:rPr lang="fr-FR" sz="1200" dirty="0">
                <a:latin typeface="Nunito Sans Light" pitchFamily="2" charset="0"/>
              </a:rPr>
              <a:t>Las dépendances requises par le package lui-même</a:t>
            </a:r>
          </a:p>
        </p:txBody>
      </p:sp>
      <p:pic>
        <p:nvPicPr>
          <p:cNvPr id="18" name="Picture 17">
            <a:extLst>
              <a:ext uri="{FF2B5EF4-FFF2-40B4-BE49-F238E27FC236}">
                <a16:creationId xmlns:a16="http://schemas.microsoft.com/office/drawing/2014/main" id="{579E20FB-C7C5-1BFF-4F15-691119394A3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01964" y="5095440"/>
            <a:ext cx="760730" cy="760730"/>
          </a:xfrm>
          <a:prstGeom prst="rect">
            <a:avLst/>
          </a:prstGeom>
        </p:spPr>
      </p:pic>
      <p:sp>
        <p:nvSpPr>
          <p:cNvPr id="19" name="TextBox 18">
            <a:extLst>
              <a:ext uri="{FF2B5EF4-FFF2-40B4-BE49-F238E27FC236}">
                <a16:creationId xmlns:a16="http://schemas.microsoft.com/office/drawing/2014/main" id="{1183F73D-C024-0C23-0179-145C27C659E2}"/>
              </a:ext>
            </a:extLst>
          </p:cNvPr>
          <p:cNvSpPr txBox="1"/>
          <p:nvPr/>
        </p:nvSpPr>
        <p:spPr>
          <a:xfrm>
            <a:off x="132810" y="5152639"/>
            <a:ext cx="2129402" cy="646331"/>
          </a:xfrm>
          <a:prstGeom prst="rect">
            <a:avLst/>
          </a:prstGeom>
          <a:noFill/>
        </p:spPr>
        <p:txBody>
          <a:bodyPr wrap="square" rtlCol="0">
            <a:spAutoFit/>
          </a:bodyPr>
          <a:lstStyle/>
          <a:p>
            <a:pPr lvl="0" algn="ctr"/>
            <a:r>
              <a:rPr lang="fr-FR" sz="1200" dirty="0">
                <a:solidFill>
                  <a:prstClr val="black"/>
                </a:solidFill>
                <a:latin typeface="Nunito Sans SemiBold"/>
              </a:rPr>
              <a:t>Fichier Définition</a:t>
            </a:r>
          </a:p>
          <a:p>
            <a:pPr lvl="0" algn="ctr"/>
            <a:r>
              <a:rPr lang="fr-FR" sz="1200" dirty="0">
                <a:latin typeface="Nunito Sans Light" pitchFamily="2" charset="0"/>
              </a:rPr>
              <a:t>Un fichier qui liste les dépendances du projet</a:t>
            </a:r>
          </a:p>
        </p:txBody>
      </p:sp>
      <p:pic>
        <p:nvPicPr>
          <p:cNvPr id="20" name="Picture 19">
            <a:extLst>
              <a:ext uri="{FF2B5EF4-FFF2-40B4-BE49-F238E27FC236}">
                <a16:creationId xmlns:a16="http://schemas.microsoft.com/office/drawing/2014/main" id="{DF5B8F93-EBCD-8E92-E838-BD2B0B3077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667130" y="4371525"/>
            <a:ext cx="604837" cy="604837"/>
          </a:xfrm>
          <a:prstGeom prst="rect">
            <a:avLst/>
          </a:prstGeom>
        </p:spPr>
      </p:pic>
      <p:pic>
        <p:nvPicPr>
          <p:cNvPr id="21" name="Picture 20">
            <a:extLst>
              <a:ext uri="{FF2B5EF4-FFF2-40B4-BE49-F238E27FC236}">
                <a16:creationId xmlns:a16="http://schemas.microsoft.com/office/drawing/2014/main" id="{1CA5705D-A812-CF37-15B9-98FE54ABBA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683942" y="4371525"/>
            <a:ext cx="604837" cy="604837"/>
          </a:xfrm>
          <a:prstGeom prst="rect">
            <a:avLst/>
          </a:prstGeom>
        </p:spPr>
      </p:pic>
      <p:grpSp>
        <p:nvGrpSpPr>
          <p:cNvPr id="22" name="Group 21">
            <a:extLst>
              <a:ext uri="{FF2B5EF4-FFF2-40B4-BE49-F238E27FC236}">
                <a16:creationId xmlns:a16="http://schemas.microsoft.com/office/drawing/2014/main" id="{DBA02477-4FFC-1B23-CA67-A96FF4B7BBFD}"/>
              </a:ext>
            </a:extLst>
          </p:cNvPr>
          <p:cNvGrpSpPr/>
          <p:nvPr/>
        </p:nvGrpSpPr>
        <p:grpSpPr>
          <a:xfrm>
            <a:off x="1681694" y="4430394"/>
            <a:ext cx="900635" cy="582289"/>
            <a:chOff x="1935843" y="4450538"/>
            <a:chExt cx="900635" cy="582289"/>
          </a:xfrm>
        </p:grpSpPr>
        <p:cxnSp>
          <p:nvCxnSpPr>
            <p:cNvPr id="23" name="Straight Arrow Connector 22">
              <a:extLst>
                <a:ext uri="{FF2B5EF4-FFF2-40B4-BE49-F238E27FC236}">
                  <a16:creationId xmlns:a16="http://schemas.microsoft.com/office/drawing/2014/main" id="{6CB0A15B-3E59-AAC6-226B-62D1FE2E8BDB}"/>
                </a:ext>
              </a:extLst>
            </p:cNvPr>
            <p:cNvCxnSpPr>
              <a:cxnSpLocks/>
            </p:cNvCxnSpPr>
            <p:nvPr/>
          </p:nvCxnSpPr>
          <p:spPr>
            <a:xfrm>
              <a:off x="2836478" y="4450538"/>
              <a:ext cx="0" cy="5822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56B7CDB-D2AE-D978-3EDD-46F8AFB7DC3E}"/>
                </a:ext>
              </a:extLst>
            </p:cNvPr>
            <p:cNvSpPr txBox="1"/>
            <p:nvPr/>
          </p:nvSpPr>
          <p:spPr>
            <a:xfrm>
              <a:off x="1935843" y="4597197"/>
              <a:ext cx="797013" cy="276999"/>
            </a:xfrm>
            <a:prstGeom prst="rect">
              <a:avLst/>
            </a:prstGeom>
            <a:noFill/>
          </p:spPr>
          <p:txBody>
            <a:bodyPr wrap="none" rtlCol="0">
              <a:spAutoFit/>
            </a:bodyPr>
            <a:lstStyle/>
            <a:p>
              <a:pPr algn="ctr"/>
              <a:r>
                <a:rPr lang="fr-FR" sz="1200" dirty="0">
                  <a:latin typeface="Nunito Sans Bold" pitchFamily="2" charset="0"/>
                </a:rPr>
                <a:t>Contient</a:t>
              </a:r>
            </a:p>
          </p:txBody>
        </p:sp>
      </p:grpSp>
      <p:grpSp>
        <p:nvGrpSpPr>
          <p:cNvPr id="25" name="Group 24">
            <a:extLst>
              <a:ext uri="{FF2B5EF4-FFF2-40B4-BE49-F238E27FC236}">
                <a16:creationId xmlns:a16="http://schemas.microsoft.com/office/drawing/2014/main" id="{22A01B5F-B9CC-1D7E-ACF8-93809F8E6900}"/>
              </a:ext>
            </a:extLst>
          </p:cNvPr>
          <p:cNvGrpSpPr/>
          <p:nvPr/>
        </p:nvGrpSpPr>
        <p:grpSpPr>
          <a:xfrm>
            <a:off x="2582329" y="2859607"/>
            <a:ext cx="1296765" cy="661508"/>
            <a:chOff x="2836478" y="2859607"/>
            <a:chExt cx="1296765" cy="661508"/>
          </a:xfrm>
        </p:grpSpPr>
        <p:cxnSp>
          <p:nvCxnSpPr>
            <p:cNvPr id="26" name="Straight Arrow Connector 25">
              <a:extLst>
                <a:ext uri="{FF2B5EF4-FFF2-40B4-BE49-F238E27FC236}">
                  <a16:creationId xmlns:a16="http://schemas.microsoft.com/office/drawing/2014/main" id="{9826D4DB-E1D8-9F42-E95B-4D67031F471E}"/>
                </a:ext>
              </a:extLst>
            </p:cNvPr>
            <p:cNvCxnSpPr>
              <a:cxnSpLocks/>
            </p:cNvCxnSpPr>
            <p:nvPr/>
          </p:nvCxnSpPr>
          <p:spPr>
            <a:xfrm>
              <a:off x="2836478" y="2938826"/>
              <a:ext cx="0" cy="5822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3B6FA12-81AF-D5C3-DF34-30F33A5593A5}"/>
                </a:ext>
              </a:extLst>
            </p:cNvPr>
            <p:cNvCxnSpPr>
              <a:cxnSpLocks/>
            </p:cNvCxnSpPr>
            <p:nvPr/>
          </p:nvCxnSpPr>
          <p:spPr>
            <a:xfrm>
              <a:off x="3348990" y="2859607"/>
              <a:ext cx="784253" cy="5028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C6AB8C5-1591-9874-26C2-0F4584E8C74E}"/>
                </a:ext>
              </a:extLst>
            </p:cNvPr>
            <p:cNvSpPr txBox="1"/>
            <p:nvPr/>
          </p:nvSpPr>
          <p:spPr>
            <a:xfrm>
              <a:off x="2930563" y="3105367"/>
              <a:ext cx="800220" cy="276999"/>
            </a:xfrm>
            <a:prstGeom prst="rect">
              <a:avLst/>
            </a:prstGeom>
            <a:noFill/>
          </p:spPr>
          <p:txBody>
            <a:bodyPr wrap="none" rtlCol="0">
              <a:spAutoFit/>
            </a:bodyPr>
            <a:lstStyle/>
            <a:p>
              <a:pPr algn="ctr"/>
              <a:r>
                <a:rPr lang="fr-FR" sz="1200" dirty="0">
                  <a:latin typeface="Nunito Sans Bold" pitchFamily="2" charset="0"/>
                </a:rPr>
                <a:t>Héberge</a:t>
              </a:r>
            </a:p>
          </p:txBody>
        </p:sp>
      </p:grpSp>
      <p:grpSp>
        <p:nvGrpSpPr>
          <p:cNvPr id="29" name="Group 28">
            <a:extLst>
              <a:ext uri="{FF2B5EF4-FFF2-40B4-BE49-F238E27FC236}">
                <a16:creationId xmlns:a16="http://schemas.microsoft.com/office/drawing/2014/main" id="{C70F3FE4-E596-417E-9B98-A426D586EC73}"/>
              </a:ext>
            </a:extLst>
          </p:cNvPr>
          <p:cNvGrpSpPr/>
          <p:nvPr/>
        </p:nvGrpSpPr>
        <p:grpSpPr>
          <a:xfrm>
            <a:off x="3150373" y="1966075"/>
            <a:ext cx="1519206" cy="1140146"/>
            <a:chOff x="3443365" y="1966075"/>
            <a:chExt cx="1757701" cy="1140146"/>
          </a:xfrm>
        </p:grpSpPr>
        <p:cxnSp>
          <p:nvCxnSpPr>
            <p:cNvPr id="30" name="Connector: Curved 29">
              <a:extLst>
                <a:ext uri="{FF2B5EF4-FFF2-40B4-BE49-F238E27FC236}">
                  <a16:creationId xmlns:a16="http://schemas.microsoft.com/office/drawing/2014/main" id="{9E09118A-8719-2F33-DB90-1F92C8A44DBA}"/>
                </a:ext>
              </a:extLst>
            </p:cNvPr>
            <p:cNvCxnSpPr>
              <a:cxnSpLocks/>
            </p:cNvCxnSpPr>
            <p:nvPr/>
          </p:nvCxnSpPr>
          <p:spPr>
            <a:xfrm>
              <a:off x="3443365" y="2370667"/>
              <a:ext cx="1283481" cy="735554"/>
            </a:xfrm>
            <a:prstGeom prst="curvedConnector2">
              <a:avLst/>
            </a:prstGeom>
            <a:ln w="25400">
              <a:solidFill>
                <a:srgbClr val="1B81A8"/>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0D58C54-20AB-B43D-6AC3-F8C7A0A55A72}"/>
                </a:ext>
              </a:extLst>
            </p:cNvPr>
            <p:cNvSpPr txBox="1"/>
            <p:nvPr/>
          </p:nvSpPr>
          <p:spPr>
            <a:xfrm>
              <a:off x="3917585" y="1966075"/>
              <a:ext cx="1283481" cy="461665"/>
            </a:xfrm>
            <a:prstGeom prst="rect">
              <a:avLst/>
            </a:prstGeom>
            <a:noFill/>
          </p:spPr>
          <p:txBody>
            <a:bodyPr wrap="square">
              <a:spAutoFit/>
            </a:bodyPr>
            <a:lstStyle/>
            <a:p>
              <a:pPr algn="ctr"/>
              <a:r>
                <a:rPr lang="fr-FR" sz="1200" dirty="0">
                  <a:solidFill>
                    <a:srgbClr val="1B81A8"/>
                  </a:solidFill>
                  <a:latin typeface="+mj-lt"/>
                </a:rPr>
                <a:t>Sollicite une dépendance</a:t>
              </a:r>
            </a:p>
          </p:txBody>
        </p:sp>
      </p:grpSp>
      <p:grpSp>
        <p:nvGrpSpPr>
          <p:cNvPr id="32" name="Group 31">
            <a:extLst>
              <a:ext uri="{FF2B5EF4-FFF2-40B4-BE49-F238E27FC236}">
                <a16:creationId xmlns:a16="http://schemas.microsoft.com/office/drawing/2014/main" id="{CD11C40D-AE56-874E-4018-777711DFCC5C}"/>
              </a:ext>
            </a:extLst>
          </p:cNvPr>
          <p:cNvGrpSpPr/>
          <p:nvPr/>
        </p:nvGrpSpPr>
        <p:grpSpPr>
          <a:xfrm>
            <a:off x="4291530" y="2605444"/>
            <a:ext cx="1938968" cy="706833"/>
            <a:chOff x="3039265" y="2693773"/>
            <a:chExt cx="2870857" cy="1051434"/>
          </a:xfrm>
        </p:grpSpPr>
        <p:cxnSp>
          <p:nvCxnSpPr>
            <p:cNvPr id="33" name="Connector: Curved 32">
              <a:extLst>
                <a:ext uri="{FF2B5EF4-FFF2-40B4-BE49-F238E27FC236}">
                  <a16:creationId xmlns:a16="http://schemas.microsoft.com/office/drawing/2014/main" id="{48D91DD6-A4AE-FF68-8A05-9D7ED8DAEC57}"/>
                </a:ext>
              </a:extLst>
            </p:cNvPr>
            <p:cNvCxnSpPr>
              <a:cxnSpLocks/>
            </p:cNvCxnSpPr>
            <p:nvPr/>
          </p:nvCxnSpPr>
          <p:spPr>
            <a:xfrm flipV="1">
              <a:off x="4171983" y="2834076"/>
              <a:ext cx="1738139" cy="911131"/>
            </a:xfrm>
            <a:prstGeom prst="curvedConnector3">
              <a:avLst>
                <a:gd name="adj1" fmla="val 40480"/>
              </a:avLst>
            </a:prstGeom>
            <a:ln w="25400">
              <a:solidFill>
                <a:srgbClr val="1B81A8"/>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97D64DC-EEFA-77AA-CD0A-CF8F1383EA88}"/>
                </a:ext>
              </a:extLst>
            </p:cNvPr>
            <p:cNvSpPr txBox="1"/>
            <p:nvPr/>
          </p:nvSpPr>
          <p:spPr>
            <a:xfrm>
              <a:off x="3039265" y="2693773"/>
              <a:ext cx="1987521" cy="686740"/>
            </a:xfrm>
            <a:prstGeom prst="rect">
              <a:avLst/>
            </a:prstGeom>
            <a:noFill/>
          </p:spPr>
          <p:txBody>
            <a:bodyPr wrap="square">
              <a:spAutoFit/>
            </a:bodyPr>
            <a:lstStyle/>
            <a:p>
              <a:pPr algn="ctr"/>
              <a:r>
                <a:rPr lang="fr-FR" sz="1200" dirty="0">
                  <a:solidFill>
                    <a:srgbClr val="1B81A8"/>
                  </a:solidFill>
                  <a:latin typeface="+mj-lt"/>
                </a:rPr>
                <a:t>Effectue une requête web</a:t>
              </a:r>
            </a:p>
          </p:txBody>
        </p:sp>
      </p:grpSp>
      <p:grpSp>
        <p:nvGrpSpPr>
          <p:cNvPr id="35" name="Group 34">
            <a:extLst>
              <a:ext uri="{FF2B5EF4-FFF2-40B4-BE49-F238E27FC236}">
                <a16:creationId xmlns:a16="http://schemas.microsoft.com/office/drawing/2014/main" id="{913C6215-88A4-15E5-4297-8AA7C468E6F3}"/>
              </a:ext>
            </a:extLst>
          </p:cNvPr>
          <p:cNvGrpSpPr/>
          <p:nvPr/>
        </p:nvGrpSpPr>
        <p:grpSpPr>
          <a:xfrm>
            <a:off x="9511283" y="2873071"/>
            <a:ext cx="962123" cy="370797"/>
            <a:chOff x="2067441" y="4185754"/>
            <a:chExt cx="962123" cy="370797"/>
          </a:xfrm>
        </p:grpSpPr>
        <p:cxnSp>
          <p:nvCxnSpPr>
            <p:cNvPr id="36" name="Straight Arrow Connector 35">
              <a:extLst>
                <a:ext uri="{FF2B5EF4-FFF2-40B4-BE49-F238E27FC236}">
                  <a16:creationId xmlns:a16="http://schemas.microsoft.com/office/drawing/2014/main" id="{493E4182-41DF-4AA3-7489-B5A751BBAEBF}"/>
                </a:ext>
              </a:extLst>
            </p:cNvPr>
            <p:cNvCxnSpPr>
              <a:cxnSpLocks/>
            </p:cNvCxnSpPr>
            <p:nvPr/>
          </p:nvCxnSpPr>
          <p:spPr>
            <a:xfrm>
              <a:off x="2082669" y="4556551"/>
              <a:ext cx="9319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19420F3-553B-2BE3-66A4-1C9D93E24761}"/>
                </a:ext>
              </a:extLst>
            </p:cNvPr>
            <p:cNvSpPr txBox="1"/>
            <p:nvPr/>
          </p:nvSpPr>
          <p:spPr>
            <a:xfrm>
              <a:off x="2067441" y="4185754"/>
              <a:ext cx="962123" cy="276999"/>
            </a:xfrm>
            <a:prstGeom prst="rect">
              <a:avLst/>
            </a:prstGeom>
            <a:noFill/>
          </p:spPr>
          <p:txBody>
            <a:bodyPr wrap="none" rtlCol="0">
              <a:spAutoFit/>
            </a:bodyPr>
            <a:lstStyle/>
            <a:p>
              <a:pPr algn="ctr"/>
              <a:r>
                <a:rPr lang="fr-FR" sz="1200" dirty="0">
                  <a:latin typeface="Nunito Sans Bold" pitchFamily="2" charset="0"/>
                </a:rPr>
                <a:t>Dépend de</a:t>
              </a:r>
            </a:p>
          </p:txBody>
        </p:sp>
      </p:grpSp>
      <p:grpSp>
        <p:nvGrpSpPr>
          <p:cNvPr id="38" name="Group 37">
            <a:extLst>
              <a:ext uri="{FF2B5EF4-FFF2-40B4-BE49-F238E27FC236}">
                <a16:creationId xmlns:a16="http://schemas.microsoft.com/office/drawing/2014/main" id="{7EACE824-C8AC-28E6-0A34-1A95512956C6}"/>
              </a:ext>
            </a:extLst>
          </p:cNvPr>
          <p:cNvGrpSpPr/>
          <p:nvPr/>
        </p:nvGrpSpPr>
        <p:grpSpPr>
          <a:xfrm>
            <a:off x="10967855" y="2134810"/>
            <a:ext cx="931666" cy="881838"/>
            <a:chOff x="10967855" y="2223529"/>
            <a:chExt cx="931666" cy="881838"/>
          </a:xfrm>
        </p:grpSpPr>
        <p:cxnSp>
          <p:nvCxnSpPr>
            <p:cNvPr id="39" name="Connector: Curved 38">
              <a:extLst>
                <a:ext uri="{FF2B5EF4-FFF2-40B4-BE49-F238E27FC236}">
                  <a16:creationId xmlns:a16="http://schemas.microsoft.com/office/drawing/2014/main" id="{CACB777A-7ED1-1982-BF79-8453B94CABC6}"/>
                </a:ext>
              </a:extLst>
            </p:cNvPr>
            <p:cNvCxnSpPr>
              <a:cxnSpLocks/>
            </p:cNvCxnSpPr>
            <p:nvPr/>
          </p:nvCxnSpPr>
          <p:spPr>
            <a:xfrm flipH="1" flipV="1">
              <a:off x="11137570" y="2802948"/>
              <a:ext cx="302418" cy="302419"/>
            </a:xfrm>
            <a:prstGeom prst="curvedConnector4">
              <a:avLst>
                <a:gd name="adj1" fmla="val -75591"/>
                <a:gd name="adj2" fmla="val 17559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F7A23D6-5316-F59E-3C6B-9543086815C0}"/>
                </a:ext>
              </a:extLst>
            </p:cNvPr>
            <p:cNvSpPr txBox="1"/>
            <p:nvPr/>
          </p:nvSpPr>
          <p:spPr>
            <a:xfrm>
              <a:off x="10967855" y="2223529"/>
              <a:ext cx="931666" cy="276999"/>
            </a:xfrm>
            <a:prstGeom prst="rect">
              <a:avLst/>
            </a:prstGeom>
            <a:noFill/>
          </p:spPr>
          <p:txBody>
            <a:bodyPr wrap="none" rtlCol="0">
              <a:spAutoFit/>
            </a:bodyPr>
            <a:lstStyle/>
            <a:p>
              <a:pPr algn="ctr"/>
              <a:r>
                <a:rPr lang="fr-FR" sz="1200" dirty="0">
                  <a:latin typeface="Nunito Sans Light" pitchFamily="2" charset="0"/>
                </a:rPr>
                <a:t>Dépend de</a:t>
              </a:r>
            </a:p>
          </p:txBody>
        </p:sp>
      </p:grpSp>
      <p:grpSp>
        <p:nvGrpSpPr>
          <p:cNvPr id="41" name="Group 40">
            <a:extLst>
              <a:ext uri="{FF2B5EF4-FFF2-40B4-BE49-F238E27FC236}">
                <a16:creationId xmlns:a16="http://schemas.microsoft.com/office/drawing/2014/main" id="{4F59FAF4-4856-1B44-FC87-301DC625A8A2}"/>
              </a:ext>
            </a:extLst>
          </p:cNvPr>
          <p:cNvGrpSpPr/>
          <p:nvPr/>
        </p:nvGrpSpPr>
        <p:grpSpPr>
          <a:xfrm rot="20679454">
            <a:off x="7786520" y="2324560"/>
            <a:ext cx="1975520" cy="481617"/>
            <a:chOff x="2263908" y="2377572"/>
            <a:chExt cx="4857420" cy="1359080"/>
          </a:xfrm>
        </p:grpSpPr>
        <p:cxnSp>
          <p:nvCxnSpPr>
            <p:cNvPr id="42" name="Connector: Curved 41">
              <a:extLst>
                <a:ext uri="{FF2B5EF4-FFF2-40B4-BE49-F238E27FC236}">
                  <a16:creationId xmlns:a16="http://schemas.microsoft.com/office/drawing/2014/main" id="{4CD76C2C-04FE-6D36-2790-C4A5D1F9FBD5}"/>
                </a:ext>
              </a:extLst>
            </p:cNvPr>
            <p:cNvCxnSpPr>
              <a:cxnSpLocks/>
              <a:stCxn id="8" idx="0"/>
              <a:endCxn id="14" idx="0"/>
            </p:cNvCxnSpPr>
            <p:nvPr/>
          </p:nvCxnSpPr>
          <p:spPr>
            <a:xfrm rot="16200000" flipH="1">
              <a:off x="3007293" y="1893404"/>
              <a:ext cx="1099863" cy="2586633"/>
            </a:xfrm>
            <a:prstGeom prst="curvedConnector3">
              <a:avLst>
                <a:gd name="adj1" fmla="val -43509"/>
              </a:avLst>
            </a:prstGeom>
            <a:ln w="25400">
              <a:solidFill>
                <a:srgbClr val="1B81A8"/>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65D2028-CE09-1EF9-B978-BC688650ECAC}"/>
                </a:ext>
              </a:extLst>
            </p:cNvPr>
            <p:cNvSpPr txBox="1"/>
            <p:nvPr/>
          </p:nvSpPr>
          <p:spPr>
            <a:xfrm rot="920546">
              <a:off x="4373313" y="2377572"/>
              <a:ext cx="2748015" cy="781667"/>
            </a:xfrm>
            <a:prstGeom prst="rect">
              <a:avLst/>
            </a:prstGeom>
            <a:noFill/>
          </p:spPr>
          <p:txBody>
            <a:bodyPr wrap="square">
              <a:spAutoFit/>
            </a:bodyPr>
            <a:lstStyle/>
            <a:p>
              <a:pPr algn="ctr"/>
              <a:r>
                <a:rPr lang="fr-FR" sz="1200" dirty="0">
                  <a:solidFill>
                    <a:srgbClr val="1B81A8"/>
                  </a:solidFill>
                  <a:latin typeface="+mj-lt"/>
                </a:rPr>
                <a:t>Recherche</a:t>
              </a:r>
            </a:p>
          </p:txBody>
        </p:sp>
      </p:grpSp>
      <p:grpSp>
        <p:nvGrpSpPr>
          <p:cNvPr id="44" name="Group 43">
            <a:extLst>
              <a:ext uri="{FF2B5EF4-FFF2-40B4-BE49-F238E27FC236}">
                <a16:creationId xmlns:a16="http://schemas.microsoft.com/office/drawing/2014/main" id="{6E21EBD2-D192-3EAD-3405-319C22879F1E}"/>
              </a:ext>
            </a:extLst>
          </p:cNvPr>
          <p:cNvGrpSpPr/>
          <p:nvPr/>
        </p:nvGrpSpPr>
        <p:grpSpPr>
          <a:xfrm>
            <a:off x="7733424" y="2855274"/>
            <a:ext cx="797013" cy="370797"/>
            <a:chOff x="2049915" y="4185754"/>
            <a:chExt cx="997176" cy="370797"/>
          </a:xfrm>
        </p:grpSpPr>
        <p:cxnSp>
          <p:nvCxnSpPr>
            <p:cNvPr id="45" name="Straight Arrow Connector 44">
              <a:extLst>
                <a:ext uri="{FF2B5EF4-FFF2-40B4-BE49-F238E27FC236}">
                  <a16:creationId xmlns:a16="http://schemas.microsoft.com/office/drawing/2014/main" id="{5CDC1DF5-D748-1DAA-A8DE-4B3C3C92074E}"/>
                </a:ext>
              </a:extLst>
            </p:cNvPr>
            <p:cNvCxnSpPr>
              <a:cxnSpLocks/>
            </p:cNvCxnSpPr>
            <p:nvPr/>
          </p:nvCxnSpPr>
          <p:spPr>
            <a:xfrm>
              <a:off x="2082669" y="4556551"/>
              <a:ext cx="9319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CB23449-E2B7-D827-F01D-841A876F842A}"/>
                </a:ext>
              </a:extLst>
            </p:cNvPr>
            <p:cNvSpPr txBox="1"/>
            <p:nvPr/>
          </p:nvSpPr>
          <p:spPr>
            <a:xfrm>
              <a:off x="2049915" y="4185754"/>
              <a:ext cx="997176" cy="276999"/>
            </a:xfrm>
            <a:prstGeom prst="rect">
              <a:avLst/>
            </a:prstGeom>
            <a:noFill/>
          </p:spPr>
          <p:txBody>
            <a:bodyPr wrap="none" rtlCol="0">
              <a:spAutoFit/>
            </a:bodyPr>
            <a:lstStyle/>
            <a:p>
              <a:pPr algn="ctr"/>
              <a:r>
                <a:rPr lang="fr-FR" sz="1200" dirty="0">
                  <a:latin typeface="Nunito Sans Bold" pitchFamily="2" charset="0"/>
                </a:rPr>
                <a:t>Contient</a:t>
              </a:r>
            </a:p>
          </p:txBody>
        </p:sp>
      </p:grpSp>
      <p:grpSp>
        <p:nvGrpSpPr>
          <p:cNvPr id="47" name="Group 46">
            <a:extLst>
              <a:ext uri="{FF2B5EF4-FFF2-40B4-BE49-F238E27FC236}">
                <a16:creationId xmlns:a16="http://schemas.microsoft.com/office/drawing/2014/main" id="{C94F900B-BC30-5179-7145-15411F7C7A4F}"/>
              </a:ext>
            </a:extLst>
          </p:cNvPr>
          <p:cNvGrpSpPr/>
          <p:nvPr/>
        </p:nvGrpSpPr>
        <p:grpSpPr>
          <a:xfrm>
            <a:off x="5218071" y="2907737"/>
            <a:ext cx="1463421" cy="975938"/>
            <a:chOff x="3688455" y="2510398"/>
            <a:chExt cx="2166759" cy="1451736"/>
          </a:xfrm>
        </p:grpSpPr>
        <p:cxnSp>
          <p:nvCxnSpPr>
            <p:cNvPr id="48" name="Connector: Curved 47">
              <a:extLst>
                <a:ext uri="{FF2B5EF4-FFF2-40B4-BE49-F238E27FC236}">
                  <a16:creationId xmlns:a16="http://schemas.microsoft.com/office/drawing/2014/main" id="{753D00A9-8C16-1597-5ABD-225ED398DCE9}"/>
                </a:ext>
              </a:extLst>
            </p:cNvPr>
            <p:cNvCxnSpPr>
              <a:cxnSpLocks/>
            </p:cNvCxnSpPr>
            <p:nvPr/>
          </p:nvCxnSpPr>
          <p:spPr>
            <a:xfrm flipV="1">
              <a:off x="3688455" y="2510398"/>
              <a:ext cx="1432583" cy="912417"/>
            </a:xfrm>
            <a:prstGeom prst="curvedConnector3">
              <a:avLst>
                <a:gd name="adj1" fmla="val 50000"/>
              </a:avLst>
            </a:prstGeom>
            <a:ln w="25400">
              <a:solidFill>
                <a:srgbClr val="1B81A8"/>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1752C37-F3AB-0229-5DB1-B8138D1E1F3B}"/>
                </a:ext>
              </a:extLst>
            </p:cNvPr>
            <p:cNvSpPr txBox="1"/>
            <p:nvPr/>
          </p:nvSpPr>
          <p:spPr>
            <a:xfrm>
              <a:off x="4167329" y="3275394"/>
              <a:ext cx="1687885" cy="686740"/>
            </a:xfrm>
            <a:prstGeom prst="rect">
              <a:avLst/>
            </a:prstGeom>
            <a:noFill/>
          </p:spPr>
          <p:txBody>
            <a:bodyPr wrap="square">
              <a:spAutoFit/>
            </a:bodyPr>
            <a:lstStyle/>
            <a:p>
              <a:pPr algn="ctr"/>
              <a:r>
                <a:rPr lang="fr-FR" sz="1200" dirty="0">
                  <a:solidFill>
                    <a:srgbClr val="1B81A8"/>
                  </a:solidFill>
                  <a:latin typeface="+mj-lt"/>
                </a:rPr>
                <a:t>Télécharge les fichiers</a:t>
              </a:r>
            </a:p>
          </p:txBody>
        </p:sp>
      </p:grpSp>
      <p:grpSp>
        <p:nvGrpSpPr>
          <p:cNvPr id="50" name="Group 49">
            <a:extLst>
              <a:ext uri="{FF2B5EF4-FFF2-40B4-BE49-F238E27FC236}">
                <a16:creationId xmlns:a16="http://schemas.microsoft.com/office/drawing/2014/main" id="{8BC83B6D-9B1C-A1F7-43D1-B338C0C95BAF}"/>
              </a:ext>
            </a:extLst>
          </p:cNvPr>
          <p:cNvGrpSpPr/>
          <p:nvPr/>
        </p:nvGrpSpPr>
        <p:grpSpPr>
          <a:xfrm>
            <a:off x="3028645" y="3718357"/>
            <a:ext cx="1109330" cy="854693"/>
            <a:chOff x="3004412" y="465277"/>
            <a:chExt cx="1283481" cy="854693"/>
          </a:xfrm>
        </p:grpSpPr>
        <p:cxnSp>
          <p:nvCxnSpPr>
            <p:cNvPr id="51" name="Connector: Curved 50">
              <a:extLst>
                <a:ext uri="{FF2B5EF4-FFF2-40B4-BE49-F238E27FC236}">
                  <a16:creationId xmlns:a16="http://schemas.microsoft.com/office/drawing/2014/main" id="{16DAF1C3-156E-5A4A-B1A2-9F35CF9D1D92}"/>
                </a:ext>
              </a:extLst>
            </p:cNvPr>
            <p:cNvCxnSpPr>
              <a:cxnSpLocks/>
            </p:cNvCxnSpPr>
            <p:nvPr/>
          </p:nvCxnSpPr>
          <p:spPr>
            <a:xfrm rot="10800000" flipV="1">
              <a:off x="3081096" y="465277"/>
              <a:ext cx="781792" cy="307278"/>
            </a:xfrm>
            <a:prstGeom prst="curvedConnector3">
              <a:avLst>
                <a:gd name="adj1" fmla="val 50000"/>
              </a:avLst>
            </a:prstGeom>
            <a:ln w="25400">
              <a:solidFill>
                <a:srgbClr val="1B81A8"/>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5AEF6E6-39B7-9523-45A3-A1199F197C0A}"/>
                </a:ext>
              </a:extLst>
            </p:cNvPr>
            <p:cNvSpPr txBox="1"/>
            <p:nvPr/>
          </p:nvSpPr>
          <p:spPr>
            <a:xfrm>
              <a:off x="3004412" y="858305"/>
              <a:ext cx="1283481" cy="461665"/>
            </a:xfrm>
            <a:prstGeom prst="rect">
              <a:avLst/>
            </a:prstGeom>
            <a:noFill/>
          </p:spPr>
          <p:txBody>
            <a:bodyPr wrap="square">
              <a:spAutoFit/>
            </a:bodyPr>
            <a:lstStyle/>
            <a:p>
              <a:pPr algn="ctr"/>
              <a:r>
                <a:rPr lang="fr-FR" sz="1200" dirty="0">
                  <a:solidFill>
                    <a:srgbClr val="1B81A8"/>
                  </a:solidFill>
                  <a:latin typeface="+mj-lt"/>
                </a:rPr>
                <a:t>Installe les fichiers</a:t>
              </a:r>
            </a:p>
          </p:txBody>
        </p:sp>
      </p:grpSp>
      <p:grpSp>
        <p:nvGrpSpPr>
          <p:cNvPr id="53" name="Group 52">
            <a:extLst>
              <a:ext uri="{FF2B5EF4-FFF2-40B4-BE49-F238E27FC236}">
                <a16:creationId xmlns:a16="http://schemas.microsoft.com/office/drawing/2014/main" id="{B6D31252-BFF7-0F96-8152-726193071D08}"/>
              </a:ext>
            </a:extLst>
          </p:cNvPr>
          <p:cNvGrpSpPr/>
          <p:nvPr/>
        </p:nvGrpSpPr>
        <p:grpSpPr>
          <a:xfrm>
            <a:off x="7733424" y="4647152"/>
            <a:ext cx="797013" cy="431052"/>
            <a:chOff x="2049915" y="4556551"/>
            <a:chExt cx="997176" cy="431052"/>
          </a:xfrm>
        </p:grpSpPr>
        <p:cxnSp>
          <p:nvCxnSpPr>
            <p:cNvPr id="54" name="Straight Arrow Connector 53">
              <a:extLst>
                <a:ext uri="{FF2B5EF4-FFF2-40B4-BE49-F238E27FC236}">
                  <a16:creationId xmlns:a16="http://schemas.microsoft.com/office/drawing/2014/main" id="{39B010EC-787A-5E1E-7240-14C15CD4883D}"/>
                </a:ext>
              </a:extLst>
            </p:cNvPr>
            <p:cNvCxnSpPr>
              <a:cxnSpLocks/>
            </p:cNvCxnSpPr>
            <p:nvPr/>
          </p:nvCxnSpPr>
          <p:spPr>
            <a:xfrm>
              <a:off x="2082669" y="4556551"/>
              <a:ext cx="9319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0B20C18-D08B-BFB9-579A-653ABA4869DF}"/>
                </a:ext>
              </a:extLst>
            </p:cNvPr>
            <p:cNvSpPr txBox="1"/>
            <p:nvPr/>
          </p:nvSpPr>
          <p:spPr>
            <a:xfrm>
              <a:off x="2049915" y="4710604"/>
              <a:ext cx="997176" cy="276999"/>
            </a:xfrm>
            <a:prstGeom prst="rect">
              <a:avLst/>
            </a:prstGeom>
            <a:noFill/>
          </p:spPr>
          <p:txBody>
            <a:bodyPr wrap="none" rtlCol="0">
              <a:spAutoFit/>
            </a:bodyPr>
            <a:lstStyle/>
            <a:p>
              <a:pPr algn="ctr"/>
              <a:r>
                <a:rPr lang="fr-FR" sz="1200" dirty="0">
                  <a:latin typeface="Nunito Sans Bold" pitchFamily="2" charset="0"/>
                </a:rPr>
                <a:t>Contient</a:t>
              </a:r>
            </a:p>
          </p:txBody>
        </p:sp>
      </p:grpSp>
      <p:grpSp>
        <p:nvGrpSpPr>
          <p:cNvPr id="56" name="Group 55">
            <a:extLst>
              <a:ext uri="{FF2B5EF4-FFF2-40B4-BE49-F238E27FC236}">
                <a16:creationId xmlns:a16="http://schemas.microsoft.com/office/drawing/2014/main" id="{567AEFD2-3AAD-FFC4-20F8-F9B798D6FCC6}"/>
              </a:ext>
            </a:extLst>
          </p:cNvPr>
          <p:cNvGrpSpPr/>
          <p:nvPr/>
        </p:nvGrpSpPr>
        <p:grpSpPr>
          <a:xfrm>
            <a:off x="5218073" y="3947340"/>
            <a:ext cx="1461011" cy="581070"/>
            <a:chOff x="2954582" y="2504147"/>
            <a:chExt cx="2163190" cy="864359"/>
          </a:xfrm>
        </p:grpSpPr>
        <p:cxnSp>
          <p:nvCxnSpPr>
            <p:cNvPr id="57" name="Connector: Curved 56">
              <a:extLst>
                <a:ext uri="{FF2B5EF4-FFF2-40B4-BE49-F238E27FC236}">
                  <a16:creationId xmlns:a16="http://schemas.microsoft.com/office/drawing/2014/main" id="{E1E2FB1A-CCE3-284B-F225-0EE848D27CDA}"/>
                </a:ext>
              </a:extLst>
            </p:cNvPr>
            <p:cNvCxnSpPr>
              <a:cxnSpLocks/>
            </p:cNvCxnSpPr>
            <p:nvPr/>
          </p:nvCxnSpPr>
          <p:spPr>
            <a:xfrm>
              <a:off x="2954582" y="2504147"/>
              <a:ext cx="1491304" cy="864359"/>
            </a:xfrm>
            <a:prstGeom prst="curvedConnector3">
              <a:avLst>
                <a:gd name="adj1" fmla="val 50000"/>
              </a:avLst>
            </a:prstGeom>
            <a:ln w="25400">
              <a:solidFill>
                <a:srgbClr val="1B81A8"/>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28D2237-3133-61BB-89B1-41B039BB7E81}"/>
                </a:ext>
              </a:extLst>
            </p:cNvPr>
            <p:cNvSpPr txBox="1"/>
            <p:nvPr/>
          </p:nvSpPr>
          <p:spPr>
            <a:xfrm>
              <a:off x="3764093" y="2526921"/>
              <a:ext cx="1353679" cy="686740"/>
            </a:xfrm>
            <a:prstGeom prst="rect">
              <a:avLst/>
            </a:prstGeom>
            <a:noFill/>
          </p:spPr>
          <p:txBody>
            <a:bodyPr wrap="square">
              <a:spAutoFit/>
            </a:bodyPr>
            <a:lstStyle/>
            <a:p>
              <a:pPr algn="ctr"/>
              <a:r>
                <a:rPr lang="fr-FR" sz="1200" dirty="0">
                  <a:solidFill>
                    <a:srgbClr val="1B81A8"/>
                  </a:solidFill>
                  <a:latin typeface="+mj-lt"/>
                </a:rPr>
                <a:t>Peut aussi utiliser</a:t>
              </a:r>
            </a:p>
          </p:txBody>
        </p:sp>
      </p:grpSp>
      <p:grpSp>
        <p:nvGrpSpPr>
          <p:cNvPr id="59" name="Group 58">
            <a:extLst>
              <a:ext uri="{FF2B5EF4-FFF2-40B4-BE49-F238E27FC236}">
                <a16:creationId xmlns:a16="http://schemas.microsoft.com/office/drawing/2014/main" id="{BA538C67-74B8-88A8-AF5A-033A63F28FC8}"/>
              </a:ext>
            </a:extLst>
          </p:cNvPr>
          <p:cNvGrpSpPr/>
          <p:nvPr/>
        </p:nvGrpSpPr>
        <p:grpSpPr>
          <a:xfrm>
            <a:off x="9528507" y="4649825"/>
            <a:ext cx="962123" cy="376747"/>
            <a:chOff x="2067441" y="4556551"/>
            <a:chExt cx="962123" cy="376747"/>
          </a:xfrm>
        </p:grpSpPr>
        <p:cxnSp>
          <p:nvCxnSpPr>
            <p:cNvPr id="60" name="Straight Arrow Connector 59">
              <a:extLst>
                <a:ext uri="{FF2B5EF4-FFF2-40B4-BE49-F238E27FC236}">
                  <a16:creationId xmlns:a16="http://schemas.microsoft.com/office/drawing/2014/main" id="{98915770-AD27-DC44-BB81-4CA8331C05CA}"/>
                </a:ext>
              </a:extLst>
            </p:cNvPr>
            <p:cNvCxnSpPr>
              <a:cxnSpLocks/>
            </p:cNvCxnSpPr>
            <p:nvPr/>
          </p:nvCxnSpPr>
          <p:spPr>
            <a:xfrm>
              <a:off x="2082669" y="4556551"/>
              <a:ext cx="9319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F732559-2EB8-BC9B-845F-1E7112492787}"/>
                </a:ext>
              </a:extLst>
            </p:cNvPr>
            <p:cNvSpPr txBox="1"/>
            <p:nvPr/>
          </p:nvSpPr>
          <p:spPr>
            <a:xfrm>
              <a:off x="2067441" y="4656299"/>
              <a:ext cx="962123" cy="276999"/>
            </a:xfrm>
            <a:prstGeom prst="rect">
              <a:avLst/>
            </a:prstGeom>
            <a:noFill/>
          </p:spPr>
          <p:txBody>
            <a:bodyPr wrap="none" rtlCol="0">
              <a:spAutoFit/>
            </a:bodyPr>
            <a:lstStyle/>
            <a:p>
              <a:pPr algn="ctr"/>
              <a:r>
                <a:rPr lang="fr-FR" sz="1200" dirty="0">
                  <a:latin typeface="Nunito Sans Bold" pitchFamily="2" charset="0"/>
                </a:rPr>
                <a:t>Dépend de</a:t>
              </a:r>
            </a:p>
          </p:txBody>
        </p:sp>
      </p:grpSp>
    </p:spTree>
    <p:extLst>
      <p:ext uri="{BB962C8B-B14F-4D97-AF65-F5344CB8AC3E}">
        <p14:creationId xmlns:p14="http://schemas.microsoft.com/office/powerpoint/2010/main" val="120752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7" grpId="0"/>
      <p:bldP spid="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C28D0A-65EF-1E59-C9F1-6BF0ACF145D7}"/>
              </a:ext>
            </a:extLst>
          </p:cNvPr>
          <p:cNvSpPr txBox="1"/>
          <p:nvPr/>
        </p:nvSpPr>
        <p:spPr>
          <a:xfrm>
            <a:off x="4441708" y="182368"/>
            <a:ext cx="7750293" cy="369332"/>
          </a:xfrm>
          <a:prstGeom prst="rect">
            <a:avLst/>
          </a:prstGeom>
          <a:noFill/>
        </p:spPr>
        <p:txBody>
          <a:bodyPr wrap="square">
            <a:spAutoFit/>
          </a:bodyPr>
          <a:lstStyle/>
          <a:p>
            <a:r>
              <a:rPr lang="en-US" dirty="0" err="1">
                <a:solidFill>
                  <a:schemeClr val="accent2"/>
                </a:solidFill>
                <a:latin typeface="Consolas" panose="020B0609020204030204" pitchFamily="49" charset="0"/>
              </a:rPr>
              <a:t>dir</a:t>
            </a:r>
            <a:r>
              <a:rPr lang="en-US" dirty="0">
                <a:solidFill>
                  <a:schemeClr val="accent2"/>
                </a:solidFill>
                <a:latin typeface="Consolas" panose="020B0609020204030204" pitchFamily="49" charset="0"/>
              </a:rPr>
              <a:t> </a:t>
            </a:r>
            <a:r>
              <a:rPr lang="en-US" dirty="0">
                <a:solidFill>
                  <a:schemeClr val="accent1"/>
                </a:solidFill>
                <a:latin typeface="Consolas" panose="020B0609020204030204" pitchFamily="49" charset="0"/>
              </a:rPr>
              <a:t>/w</a:t>
            </a:r>
          </a:p>
        </p:txBody>
      </p:sp>
      <p:sp>
        <p:nvSpPr>
          <p:cNvPr id="3" name="TextBox 2">
            <a:extLst>
              <a:ext uri="{FF2B5EF4-FFF2-40B4-BE49-F238E27FC236}">
                <a16:creationId xmlns:a16="http://schemas.microsoft.com/office/drawing/2014/main" id="{4C511F26-7554-DB7F-FDF5-C25756CD352A}"/>
              </a:ext>
            </a:extLst>
          </p:cNvPr>
          <p:cNvSpPr txBox="1"/>
          <p:nvPr/>
        </p:nvSpPr>
        <p:spPr>
          <a:xfrm>
            <a:off x="219075" y="183502"/>
            <a:ext cx="4091662" cy="369332"/>
          </a:xfrm>
          <a:prstGeom prst="rect">
            <a:avLst/>
          </a:prstGeom>
          <a:noFill/>
        </p:spPr>
        <p:txBody>
          <a:bodyPr wrap="square">
            <a:spAutoFit/>
          </a:bodyPr>
          <a:lstStyle/>
          <a:p>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C:\cours-python\</a:t>
            </a:r>
            <a:r>
              <a:rPr lang="en-US" altLang="ja-JP" dirty="0">
                <a:solidFill>
                  <a:srgbClr val="00B050"/>
                </a:solidFill>
                <a:latin typeface="Consolas" panose="020B0609020204030204" pitchFamily="49" charset="0"/>
              </a:rPr>
              <a:t>nouveau-</a:t>
            </a:r>
            <a:r>
              <a:rPr lang="en-US" altLang="ja-JP" dirty="0" err="1">
                <a:solidFill>
                  <a:srgbClr val="00B050"/>
                </a:solidFill>
                <a:latin typeface="Consolas" panose="020B0609020204030204" pitchFamily="49" charset="0"/>
              </a:rPr>
              <a:t>projet</a:t>
            </a:r>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&gt;</a:t>
            </a:r>
            <a:endParaRPr lang="en-US" dirty="0">
              <a:solidFill>
                <a:srgbClr val="00B050"/>
              </a:solidFill>
            </a:endParaRPr>
          </a:p>
        </p:txBody>
      </p:sp>
      <p:sp>
        <p:nvSpPr>
          <p:cNvPr id="4" name="Rectangle 3">
            <a:extLst>
              <a:ext uri="{FF2B5EF4-FFF2-40B4-BE49-F238E27FC236}">
                <a16:creationId xmlns:a16="http://schemas.microsoft.com/office/drawing/2014/main" id="{E9EF0EFD-6617-ADEF-EEFE-0421709FE166}"/>
              </a:ext>
            </a:extLst>
          </p:cNvPr>
          <p:cNvSpPr/>
          <p:nvPr/>
        </p:nvSpPr>
        <p:spPr>
          <a:xfrm>
            <a:off x="4310738" y="254794"/>
            <a:ext cx="13096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593A5A-2D69-68E2-1ABA-17CF59638B3D}"/>
              </a:ext>
            </a:extLst>
          </p:cNvPr>
          <p:cNvSpPr/>
          <p:nvPr/>
        </p:nvSpPr>
        <p:spPr>
          <a:xfrm>
            <a:off x="114300" y="312721"/>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48A7F8D-86A5-0AD6-7AA9-35572A7A593B}"/>
              </a:ext>
            </a:extLst>
          </p:cNvPr>
          <p:cNvSpPr txBox="1"/>
          <p:nvPr/>
        </p:nvSpPr>
        <p:spPr>
          <a:xfrm>
            <a:off x="219072" y="546715"/>
            <a:ext cx="10810877" cy="369332"/>
          </a:xfrm>
          <a:prstGeom prst="rect">
            <a:avLst/>
          </a:prstGeom>
          <a:noFill/>
        </p:spPr>
        <p:txBody>
          <a:bodyPr wrap="square">
            <a:spAutoFit/>
          </a:bodyPr>
          <a:lstStyle/>
          <a:p>
            <a:r>
              <a:rPr lang="en-US" dirty="0">
                <a:solidFill>
                  <a:schemeClr val="tx1">
                    <a:lumMod val="75000"/>
                  </a:schemeClr>
                </a:solidFill>
                <a:latin typeface="Consolas" panose="020B0609020204030204" pitchFamily="49" charset="0"/>
              </a:rPr>
              <a:t>[.]                [..]               [.</a:t>
            </a:r>
            <a:r>
              <a:rPr lang="en-US" dirty="0" err="1">
                <a:solidFill>
                  <a:schemeClr val="tx1">
                    <a:lumMod val="75000"/>
                  </a:schemeClr>
                </a:solidFill>
                <a:latin typeface="Consolas" panose="020B0609020204030204" pitchFamily="49" charset="0"/>
              </a:rPr>
              <a:t>venv</a:t>
            </a:r>
            <a:r>
              <a:rPr lang="en-US" dirty="0">
                <a:solidFill>
                  <a:schemeClr val="tx1">
                    <a:lumMod val="75000"/>
                  </a:schemeClr>
                </a:solidFill>
                <a:latin typeface="Consolas" panose="020B0609020204030204" pitchFamily="49" charset="0"/>
              </a:rPr>
              <a:t>]            requirements.txt</a:t>
            </a:r>
          </a:p>
        </p:txBody>
      </p:sp>
      <p:sp>
        <p:nvSpPr>
          <p:cNvPr id="26" name="TextBox 25">
            <a:extLst>
              <a:ext uri="{FF2B5EF4-FFF2-40B4-BE49-F238E27FC236}">
                <a16:creationId xmlns:a16="http://schemas.microsoft.com/office/drawing/2014/main" id="{AFDF25F6-4212-1AF8-9E7F-1EEC939B77AF}"/>
              </a:ext>
            </a:extLst>
          </p:cNvPr>
          <p:cNvSpPr txBox="1"/>
          <p:nvPr/>
        </p:nvSpPr>
        <p:spPr>
          <a:xfrm>
            <a:off x="219074" y="914913"/>
            <a:ext cx="4089144"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C:\cours-python\nouveau-projet&gt;</a:t>
            </a:r>
          </a:p>
        </p:txBody>
      </p:sp>
      <p:sp>
        <p:nvSpPr>
          <p:cNvPr id="27" name="Oval 26">
            <a:extLst>
              <a:ext uri="{FF2B5EF4-FFF2-40B4-BE49-F238E27FC236}">
                <a16:creationId xmlns:a16="http://schemas.microsoft.com/office/drawing/2014/main" id="{A9B0E928-4EC2-ED40-C331-906849072D41}"/>
              </a:ext>
            </a:extLst>
          </p:cNvPr>
          <p:cNvSpPr/>
          <p:nvPr/>
        </p:nvSpPr>
        <p:spPr>
          <a:xfrm>
            <a:off x="114300" y="1044132"/>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AE7386-A0FB-69A0-C326-10E9AFB8D3F0}"/>
              </a:ext>
            </a:extLst>
          </p:cNvPr>
          <p:cNvSpPr/>
          <p:nvPr/>
        </p:nvSpPr>
        <p:spPr>
          <a:xfrm>
            <a:off x="4308218" y="983409"/>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C08F0B4-350A-C2E7-FAB2-E39786AB6B20}"/>
              </a:ext>
            </a:extLst>
          </p:cNvPr>
          <p:cNvSpPr txBox="1"/>
          <p:nvPr/>
        </p:nvSpPr>
        <p:spPr>
          <a:xfrm>
            <a:off x="4441707" y="923711"/>
            <a:ext cx="7750293" cy="369332"/>
          </a:xfrm>
          <a:prstGeom prst="rect">
            <a:avLst/>
          </a:prstGeom>
          <a:noFill/>
        </p:spPr>
        <p:txBody>
          <a:bodyPr wrap="square">
            <a:spAutoFit/>
          </a:bodyPr>
          <a:lstStyle/>
          <a:p>
            <a:r>
              <a:rPr lang="en-US" dirty="0">
                <a:solidFill>
                  <a:schemeClr val="accent2"/>
                </a:solidFill>
                <a:latin typeface="Consolas" panose="020B0609020204030204" pitchFamily="49" charset="0"/>
              </a:rPr>
              <a:t>type</a:t>
            </a:r>
            <a:r>
              <a:rPr lang="en-US" dirty="0">
                <a:latin typeface="Consolas" panose="020B0609020204030204" pitchFamily="49" charset="0"/>
              </a:rPr>
              <a:t> requirements.txt</a:t>
            </a:r>
          </a:p>
        </p:txBody>
      </p:sp>
      <p:sp>
        <p:nvSpPr>
          <p:cNvPr id="30" name="TextBox 29">
            <a:extLst>
              <a:ext uri="{FF2B5EF4-FFF2-40B4-BE49-F238E27FC236}">
                <a16:creationId xmlns:a16="http://schemas.microsoft.com/office/drawing/2014/main" id="{FA8163E7-C627-D7F6-35FB-570A121E853A}"/>
              </a:ext>
            </a:extLst>
          </p:cNvPr>
          <p:cNvSpPr txBox="1"/>
          <p:nvPr/>
        </p:nvSpPr>
        <p:spPr>
          <a:xfrm>
            <a:off x="219071" y="1311816"/>
            <a:ext cx="10810877" cy="646331"/>
          </a:xfrm>
          <a:prstGeom prst="rect">
            <a:avLst/>
          </a:prstGeom>
          <a:noFill/>
        </p:spPr>
        <p:txBody>
          <a:bodyPr wrap="square">
            <a:spAutoFit/>
          </a:bodyPr>
          <a:lstStyle/>
          <a:p>
            <a:r>
              <a:rPr lang="en-US" dirty="0" err="1">
                <a:solidFill>
                  <a:schemeClr val="tx1">
                    <a:lumMod val="75000"/>
                  </a:schemeClr>
                </a:solidFill>
                <a:latin typeface="Consolas" panose="020B0609020204030204" pitchFamily="49" charset="0"/>
              </a:rPr>
              <a:t>gTTS</a:t>
            </a:r>
            <a:endParaRPr lang="en-US" dirty="0">
              <a:solidFill>
                <a:schemeClr val="tx1">
                  <a:lumMod val="75000"/>
                </a:schemeClr>
              </a:solidFill>
              <a:latin typeface="Consolas" panose="020B0609020204030204" pitchFamily="49" charset="0"/>
            </a:endParaRPr>
          </a:p>
          <a:p>
            <a:r>
              <a:rPr lang="en-US" dirty="0" err="1">
                <a:solidFill>
                  <a:schemeClr val="tx1">
                    <a:lumMod val="75000"/>
                  </a:schemeClr>
                </a:solidFill>
                <a:latin typeface="Consolas" panose="020B0609020204030204" pitchFamily="49" charset="0"/>
              </a:rPr>
              <a:t>wikipedia</a:t>
            </a:r>
            <a:endParaRPr lang="en-US" dirty="0">
              <a:solidFill>
                <a:schemeClr val="tx1">
                  <a:lumMod val="75000"/>
                </a:schemeClr>
              </a:solidFill>
              <a:latin typeface="Consolas" panose="020B0609020204030204" pitchFamily="49" charset="0"/>
            </a:endParaRPr>
          </a:p>
        </p:txBody>
      </p:sp>
      <p:sp>
        <p:nvSpPr>
          <p:cNvPr id="31" name="TextBox 30">
            <a:extLst>
              <a:ext uri="{FF2B5EF4-FFF2-40B4-BE49-F238E27FC236}">
                <a16:creationId xmlns:a16="http://schemas.microsoft.com/office/drawing/2014/main" id="{9A852775-F523-9184-1BBE-A399B15E766E}"/>
              </a:ext>
            </a:extLst>
          </p:cNvPr>
          <p:cNvSpPr txBox="1"/>
          <p:nvPr/>
        </p:nvSpPr>
        <p:spPr>
          <a:xfrm>
            <a:off x="219072" y="1961208"/>
            <a:ext cx="4091670"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C:\cours-python\nouveau-projet&gt;</a:t>
            </a:r>
            <a:endParaRPr lang="en-US" dirty="0">
              <a:solidFill>
                <a:srgbClr val="00B050"/>
              </a:solidFill>
            </a:endParaRPr>
          </a:p>
        </p:txBody>
      </p:sp>
      <p:sp>
        <p:nvSpPr>
          <p:cNvPr id="32" name="Oval 31">
            <a:extLst>
              <a:ext uri="{FF2B5EF4-FFF2-40B4-BE49-F238E27FC236}">
                <a16:creationId xmlns:a16="http://schemas.microsoft.com/office/drawing/2014/main" id="{09F8AA7B-60BD-E57E-264B-07D6189488AE}"/>
              </a:ext>
            </a:extLst>
          </p:cNvPr>
          <p:cNvSpPr/>
          <p:nvPr/>
        </p:nvSpPr>
        <p:spPr>
          <a:xfrm>
            <a:off x="114298" y="2090427"/>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C57EE16-B6EE-663A-D365-C23C73A8CED9}"/>
              </a:ext>
            </a:extLst>
          </p:cNvPr>
          <p:cNvSpPr/>
          <p:nvPr/>
        </p:nvSpPr>
        <p:spPr>
          <a:xfrm>
            <a:off x="4310742" y="2021929"/>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C6E2F61-59D6-9CD6-541A-9D58064A15B2}"/>
              </a:ext>
            </a:extLst>
          </p:cNvPr>
          <p:cNvSpPr txBox="1"/>
          <p:nvPr/>
        </p:nvSpPr>
        <p:spPr>
          <a:xfrm>
            <a:off x="4441709" y="1958147"/>
            <a:ext cx="7750291" cy="369332"/>
          </a:xfrm>
          <a:prstGeom prst="rect">
            <a:avLst/>
          </a:prstGeom>
          <a:noFill/>
        </p:spPr>
        <p:txBody>
          <a:bodyPr wrap="square">
            <a:spAutoFit/>
          </a:bodyPr>
          <a:lstStyle/>
          <a:p>
            <a:r>
              <a:rPr lang="en-US" dirty="0">
                <a:solidFill>
                  <a:schemeClr val="accent2"/>
                </a:solidFill>
                <a:latin typeface="Consolas" panose="020B0609020204030204" pitchFamily="49" charset="0"/>
              </a:rPr>
              <a:t>.\.</a:t>
            </a:r>
            <a:r>
              <a:rPr lang="en-US" dirty="0" err="1">
                <a:solidFill>
                  <a:schemeClr val="accent2"/>
                </a:solidFill>
                <a:latin typeface="Consolas" panose="020B0609020204030204" pitchFamily="49" charset="0"/>
              </a:rPr>
              <a:t>venv</a:t>
            </a:r>
            <a:r>
              <a:rPr lang="en-US" dirty="0">
                <a:solidFill>
                  <a:schemeClr val="accent2"/>
                </a:solidFill>
                <a:latin typeface="Consolas" panose="020B0609020204030204" pitchFamily="49" charset="0"/>
              </a:rPr>
              <a:t>\Scripts\activate</a:t>
            </a:r>
            <a:endParaRPr lang="en-US" dirty="0">
              <a:latin typeface="Consolas" panose="020B0609020204030204" pitchFamily="49" charset="0"/>
            </a:endParaRPr>
          </a:p>
        </p:txBody>
      </p:sp>
      <p:sp>
        <p:nvSpPr>
          <p:cNvPr id="35" name="TextBox 34">
            <a:extLst>
              <a:ext uri="{FF2B5EF4-FFF2-40B4-BE49-F238E27FC236}">
                <a16:creationId xmlns:a16="http://schemas.microsoft.com/office/drawing/2014/main" id="{308DAFBE-E356-4CFF-B919-CF09AD50D849}"/>
              </a:ext>
            </a:extLst>
          </p:cNvPr>
          <p:cNvSpPr txBox="1"/>
          <p:nvPr/>
        </p:nvSpPr>
        <p:spPr>
          <a:xfrm>
            <a:off x="219071" y="2314023"/>
            <a:ext cx="5082084"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36" name="Oval 35">
            <a:extLst>
              <a:ext uri="{FF2B5EF4-FFF2-40B4-BE49-F238E27FC236}">
                <a16:creationId xmlns:a16="http://schemas.microsoft.com/office/drawing/2014/main" id="{4CCB6939-40FF-E253-F00A-274615157C6D}"/>
              </a:ext>
            </a:extLst>
          </p:cNvPr>
          <p:cNvSpPr/>
          <p:nvPr/>
        </p:nvSpPr>
        <p:spPr>
          <a:xfrm>
            <a:off x="114297" y="2443242"/>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9D112B8-621E-C634-9B6C-57CFE45E9A98}"/>
              </a:ext>
            </a:extLst>
          </p:cNvPr>
          <p:cNvSpPr/>
          <p:nvPr/>
        </p:nvSpPr>
        <p:spPr>
          <a:xfrm>
            <a:off x="5301155" y="2374744"/>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E1074EF-C074-2BF0-2EFC-63A3B435EFC1}"/>
              </a:ext>
            </a:extLst>
          </p:cNvPr>
          <p:cNvSpPr txBox="1"/>
          <p:nvPr/>
        </p:nvSpPr>
        <p:spPr>
          <a:xfrm>
            <a:off x="5432121" y="2310962"/>
            <a:ext cx="6759878" cy="369332"/>
          </a:xfrm>
          <a:prstGeom prst="rect">
            <a:avLst/>
          </a:prstGeom>
          <a:noFill/>
        </p:spPr>
        <p:txBody>
          <a:bodyPr wrap="square">
            <a:spAutoFit/>
          </a:bodyPr>
          <a:lstStyle/>
          <a:p>
            <a:pPr lvl="0"/>
            <a:r>
              <a:rPr lang="en-US" dirty="0">
                <a:solidFill>
                  <a:srgbClr val="FF8B00"/>
                </a:solidFill>
                <a:latin typeface="Consolas" panose="020B0609020204030204" pitchFamily="49" charset="0"/>
              </a:rPr>
              <a:t>python </a:t>
            </a:r>
            <a:r>
              <a:rPr lang="en-US" dirty="0">
                <a:solidFill>
                  <a:srgbClr val="9200FF"/>
                </a:solidFill>
                <a:latin typeface="Consolas" panose="020B0609020204030204" pitchFamily="49" charset="0"/>
              </a:rPr>
              <a:t>-m</a:t>
            </a:r>
            <a:r>
              <a:rPr lang="en-US" dirty="0">
                <a:solidFill>
                  <a:srgbClr val="FF8B00"/>
                </a:solidFill>
                <a:latin typeface="Consolas" panose="020B0609020204030204" pitchFamily="49" charset="0"/>
              </a:rPr>
              <a:t> </a:t>
            </a:r>
            <a:r>
              <a:rPr lang="en-US" dirty="0">
                <a:solidFill>
                  <a:srgbClr val="F2F2F2"/>
                </a:solidFill>
                <a:latin typeface="Consolas" panose="020B0609020204030204" pitchFamily="49" charset="0"/>
              </a:rPr>
              <a:t>pip install </a:t>
            </a:r>
            <a:r>
              <a:rPr lang="en-US" dirty="0">
                <a:solidFill>
                  <a:schemeClr val="accent1"/>
                </a:solidFill>
                <a:latin typeface="Consolas" panose="020B0609020204030204" pitchFamily="49" charset="0"/>
              </a:rPr>
              <a:t>-r</a:t>
            </a:r>
            <a:r>
              <a:rPr lang="en-US" dirty="0">
                <a:solidFill>
                  <a:srgbClr val="F2F2F2"/>
                </a:solidFill>
                <a:latin typeface="Consolas" panose="020B0609020204030204" pitchFamily="49" charset="0"/>
              </a:rPr>
              <a:t> requirements.txt </a:t>
            </a:r>
          </a:p>
        </p:txBody>
      </p:sp>
      <p:sp>
        <p:nvSpPr>
          <p:cNvPr id="39" name="TextBox 38">
            <a:extLst>
              <a:ext uri="{FF2B5EF4-FFF2-40B4-BE49-F238E27FC236}">
                <a16:creationId xmlns:a16="http://schemas.microsoft.com/office/drawing/2014/main" id="{B8729C8C-9652-10EF-D930-BD5ADCFADC55}"/>
              </a:ext>
            </a:extLst>
          </p:cNvPr>
          <p:cNvSpPr txBox="1"/>
          <p:nvPr/>
        </p:nvSpPr>
        <p:spPr>
          <a:xfrm>
            <a:off x="219071" y="2700000"/>
            <a:ext cx="11972928" cy="1477328"/>
          </a:xfrm>
          <a:prstGeom prst="rect">
            <a:avLst/>
          </a:prstGeom>
          <a:noFill/>
        </p:spPr>
        <p:txBody>
          <a:bodyPr wrap="square">
            <a:spAutoFit/>
          </a:bodyPr>
          <a:lstStyle/>
          <a:p>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Successfully installed beautifulsoup4-4.12.2 certify-2023-11.17 charset-normalizer-3.3.2 click-8.1.7 colorama-0.4.6 gTTs-2.4.0 idna-3.6 requests-2.31.0 soupsieve-2.5 urllib3-2.1.0 Wikipedia-1.4.0</a:t>
            </a:r>
          </a:p>
        </p:txBody>
      </p:sp>
      <p:sp>
        <p:nvSpPr>
          <p:cNvPr id="40" name="TextBox 39">
            <a:extLst>
              <a:ext uri="{FF2B5EF4-FFF2-40B4-BE49-F238E27FC236}">
                <a16:creationId xmlns:a16="http://schemas.microsoft.com/office/drawing/2014/main" id="{B896319B-EF74-C65E-F9AD-B4F66E2A4DC4}"/>
              </a:ext>
            </a:extLst>
          </p:cNvPr>
          <p:cNvSpPr txBox="1"/>
          <p:nvPr/>
        </p:nvSpPr>
        <p:spPr>
          <a:xfrm>
            <a:off x="219069" y="4177328"/>
            <a:ext cx="5082083"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41" name="Oval 40">
            <a:extLst>
              <a:ext uri="{FF2B5EF4-FFF2-40B4-BE49-F238E27FC236}">
                <a16:creationId xmlns:a16="http://schemas.microsoft.com/office/drawing/2014/main" id="{B3994651-CFAE-9AF1-A326-56D623C40826}"/>
              </a:ext>
            </a:extLst>
          </p:cNvPr>
          <p:cNvSpPr/>
          <p:nvPr/>
        </p:nvSpPr>
        <p:spPr>
          <a:xfrm>
            <a:off x="114296" y="4306547"/>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A3876C9-25F3-C71F-7192-4687E7E385E6}"/>
              </a:ext>
            </a:extLst>
          </p:cNvPr>
          <p:cNvSpPr/>
          <p:nvPr/>
        </p:nvSpPr>
        <p:spPr>
          <a:xfrm>
            <a:off x="5339180" y="4238049"/>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1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20"/>
                                  </p:iterate>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wd">
                                    <p:tmAbs val="20"/>
                                  </p:iterate>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141"/>
                            </p:stCondLst>
                            <p:childTnLst>
                              <p:par>
                                <p:cTn id="18" presetID="1"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141"/>
                            </p:stCondLst>
                            <p:childTnLst>
                              <p:par>
                                <p:cTn id="23" presetID="1"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35" presetClass="emph" presetSubtype="0" repeatCount="indefinite" fill="hold" grpId="1" nodeType="withEffect">
                                  <p:stCondLst>
                                    <p:cond delay="0"/>
                                  </p:stCondLst>
                                  <p:endCondLst>
                                    <p:cond evt="onNext" delay="0">
                                      <p:tgtEl>
                                        <p:sldTgt/>
                                      </p:tgtEl>
                                    </p:cond>
                                  </p:endCondLst>
                                  <p:childTnLst>
                                    <p:anim calcmode="discrete" valueType="str">
                                      <p:cBhvr>
                                        <p:cTn id="26"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ntr" presetSubtype="0" fill="hold" grpId="0" nodeType="withEffect">
                                  <p:stCondLst>
                                    <p:cond delay="0"/>
                                  </p:stCondLst>
                                  <p:iterate type="lt">
                                    <p:tmAbs val="20"/>
                                  </p:iterate>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wd">
                                    <p:tmAbs val="20"/>
                                  </p:iterate>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21"/>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childTnLst>
                          </p:cTn>
                        </p:par>
                        <p:par>
                          <p:cTn id="42" fill="hold">
                            <p:stCondLst>
                              <p:cond delay="21"/>
                            </p:stCondLst>
                            <p:childTnLst>
                              <p:par>
                                <p:cTn id="43" presetID="1" presetClass="entr" presetSubtype="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35" presetClass="emph" presetSubtype="0" repeatCount="indefinite" fill="hold" grpId="1" nodeType="withEffect">
                                  <p:stCondLst>
                                    <p:cond delay="0"/>
                                  </p:stCondLst>
                                  <p:endCondLst>
                                    <p:cond evt="onNext" delay="0">
                                      <p:tgtEl>
                                        <p:sldTgt/>
                                      </p:tgtEl>
                                    </p:cond>
                                  </p:endCondLst>
                                  <p:childTnLst>
                                    <p:anim calcmode="discrete" valueType="str">
                                      <p:cBhvr>
                                        <p:cTn id="46"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2"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ntr" presetSubtype="0" fill="hold" grpId="0" nodeType="withEffect">
                                  <p:stCondLst>
                                    <p:cond delay="0"/>
                                  </p:stCondLst>
                                  <p:iterate type="lt">
                                    <p:tmAbs val="20"/>
                                  </p:iterate>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childTnLst>
                                </p:cTn>
                              </p:par>
                              <p:par>
                                <p:cTn id="62" presetID="35" presetClass="emph" presetSubtype="0" repeatCount="indefinite" fill="hold" grpId="1" nodeType="withEffect">
                                  <p:stCondLst>
                                    <p:cond delay="0"/>
                                  </p:stCondLst>
                                  <p:endCondLst>
                                    <p:cond evt="onNext" delay="0">
                                      <p:tgtEl>
                                        <p:sldTgt/>
                                      </p:tgtEl>
                                    </p:cond>
                                  </p:endCondLst>
                                  <p:childTnLst>
                                    <p:anim calcmode="discrete" valueType="str">
                                      <p:cBhvr>
                                        <p:cTn id="63" dur="1000" fill="hold"/>
                                        <p:tgtEl>
                                          <p:spTgt spid="37"/>
                                        </p:tgtEl>
                                        <p:attrNameLst>
                                          <p:attrName>style.visibility</p:attrName>
                                        </p:attrNameLst>
                                      </p:cBhvr>
                                      <p:tavLst>
                                        <p:tav tm="0">
                                          <p:val>
                                            <p:strVal val="hidden"/>
                                          </p:val>
                                        </p:tav>
                                        <p:tav tm="50000">
                                          <p:val>
                                            <p:strVal val="visible"/>
                                          </p:val>
                                        </p:tav>
                                      </p:tavLst>
                                    </p:anim>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2" nodeType="clickEffect">
                                  <p:stCondLst>
                                    <p:cond delay="0"/>
                                  </p:stCondLst>
                                  <p:childTnLst>
                                    <p:set>
                                      <p:cBhvr>
                                        <p:cTn id="67" dur="1" fill="hold">
                                          <p:stCondLst>
                                            <p:cond delay="0"/>
                                          </p:stCondLst>
                                        </p:cTn>
                                        <p:tgtEl>
                                          <p:spTgt spid="37"/>
                                        </p:tgtEl>
                                        <p:attrNameLst>
                                          <p:attrName>style.visibility</p:attrName>
                                        </p:attrNameLst>
                                      </p:cBhvr>
                                      <p:to>
                                        <p:strVal val="hidden"/>
                                      </p:to>
                                    </p:set>
                                  </p:childTnLst>
                                </p:cTn>
                              </p:par>
                              <p:par>
                                <p:cTn id="68" presetID="1" presetClass="entr" presetSubtype="0" fill="hold" grpId="0" nodeType="withEffect">
                                  <p:stCondLst>
                                    <p:cond delay="0"/>
                                  </p:stCondLst>
                                  <p:iterate type="lt">
                                    <p:tmAbs val="20"/>
                                  </p:iterate>
                                  <p:childTnLst>
                                    <p:set>
                                      <p:cBhvr>
                                        <p:cTn id="69" dur="1" fill="hold">
                                          <p:stCondLst>
                                            <p:cond delay="0"/>
                                          </p:stCondLst>
                                        </p:cTn>
                                        <p:tgtEl>
                                          <p:spTgt spid="3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type="wd">
                                    <p:tmAbs val="20"/>
                                  </p:iterate>
                                  <p:childTnLst>
                                    <p:set>
                                      <p:cBhvr>
                                        <p:cTn id="73" dur="1" fill="hold">
                                          <p:stCondLst>
                                            <p:cond delay="0"/>
                                          </p:stCondLst>
                                        </p:cTn>
                                        <p:tgtEl>
                                          <p:spTgt spid="39"/>
                                        </p:tgtEl>
                                        <p:attrNameLst>
                                          <p:attrName>style.visibility</p:attrName>
                                        </p:attrNameLst>
                                      </p:cBhvr>
                                      <p:to>
                                        <p:strVal val="visible"/>
                                      </p:to>
                                    </p:set>
                                  </p:childTnLst>
                                </p:cTn>
                              </p:par>
                            </p:childTnLst>
                          </p:cTn>
                        </p:par>
                        <p:par>
                          <p:cTn id="74" fill="hold">
                            <p:stCondLst>
                              <p:cond delay="281"/>
                            </p:stCondLst>
                            <p:childTnLst>
                              <p:par>
                                <p:cTn id="75" presetID="1" presetClass="entr" presetSubtype="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par>
                          <p:cTn id="79" fill="hold">
                            <p:stCondLst>
                              <p:cond delay="281"/>
                            </p:stCondLst>
                            <p:childTnLst>
                              <p:par>
                                <p:cTn id="80" presetID="1" presetClass="entr" presetSubtype="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childTnLst>
                                </p:cTn>
                              </p:par>
                              <p:par>
                                <p:cTn id="82" presetID="35" presetClass="emph" presetSubtype="0" repeatCount="indefinite" fill="hold" grpId="1" nodeType="withEffect">
                                  <p:stCondLst>
                                    <p:cond delay="0"/>
                                  </p:stCondLst>
                                  <p:endCondLst>
                                    <p:cond evt="onNext" delay="0">
                                      <p:tgtEl>
                                        <p:sldTgt/>
                                      </p:tgtEl>
                                    </p:cond>
                                  </p:endCondLst>
                                  <p:childTnLst>
                                    <p:anim calcmode="discrete" valueType="str">
                                      <p:cBhvr>
                                        <p:cTn id="83"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25" grpId="0"/>
      <p:bldP spid="26" grpId="0"/>
      <p:bldP spid="27" grpId="0" animBg="1"/>
      <p:bldP spid="28" grpId="0" animBg="1"/>
      <p:bldP spid="28" grpId="1" animBg="1"/>
      <p:bldP spid="28" grpId="2" animBg="1"/>
      <p:bldP spid="29" grpId="0"/>
      <p:bldP spid="30" grpId="0"/>
      <p:bldP spid="31" grpId="0"/>
      <p:bldP spid="32" grpId="0" animBg="1"/>
      <p:bldP spid="33" grpId="0" animBg="1"/>
      <p:bldP spid="33" grpId="1" animBg="1"/>
      <p:bldP spid="33" grpId="2" animBg="1"/>
      <p:bldP spid="34" grpId="0"/>
      <p:bldP spid="35" grpId="0"/>
      <p:bldP spid="36" grpId="0" animBg="1"/>
      <p:bldP spid="37" grpId="0" animBg="1"/>
      <p:bldP spid="37" grpId="1" animBg="1"/>
      <p:bldP spid="37" grpId="2" animBg="1"/>
      <p:bldP spid="38" grpId="0"/>
      <p:bldP spid="39" grpId="0"/>
      <p:bldP spid="40" grpId="0"/>
      <p:bldP spid="41" grpId="0" animBg="1"/>
      <p:bldP spid="42" grpId="0" animBg="1"/>
      <p:bldP spid="42"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C28D0A-65EF-1E59-C9F1-6BF0ACF145D7}"/>
              </a:ext>
            </a:extLst>
          </p:cNvPr>
          <p:cNvSpPr txBox="1"/>
          <p:nvPr/>
        </p:nvSpPr>
        <p:spPr>
          <a:xfrm>
            <a:off x="5426300" y="182368"/>
            <a:ext cx="6765701" cy="369332"/>
          </a:xfrm>
          <a:prstGeom prst="rect">
            <a:avLst/>
          </a:prstGeom>
          <a:noFill/>
        </p:spPr>
        <p:txBody>
          <a:bodyPr wrap="square">
            <a:spAutoFit/>
          </a:bodyPr>
          <a:lstStyle/>
          <a:p>
            <a:r>
              <a:rPr lang="en-US" dirty="0" err="1">
                <a:solidFill>
                  <a:schemeClr val="accent2"/>
                </a:solidFill>
                <a:latin typeface="Consolas" panose="020B0609020204030204" pitchFamily="49" charset="0"/>
              </a:rPr>
              <a:t>dir</a:t>
            </a:r>
            <a:r>
              <a:rPr lang="en-US" dirty="0">
                <a:solidFill>
                  <a:schemeClr val="accent2"/>
                </a:solidFill>
                <a:latin typeface="Consolas" panose="020B0609020204030204" pitchFamily="49" charset="0"/>
              </a:rPr>
              <a:t> </a:t>
            </a:r>
            <a:r>
              <a:rPr lang="en-US" dirty="0">
                <a:solidFill>
                  <a:schemeClr val="accent1"/>
                </a:solidFill>
                <a:latin typeface="Consolas" panose="020B0609020204030204" pitchFamily="49" charset="0"/>
              </a:rPr>
              <a:t>/w </a:t>
            </a:r>
            <a:r>
              <a:rPr lang="en-US" dirty="0">
                <a:latin typeface="Consolas" panose="020B0609020204030204" pitchFamily="49" charset="0"/>
              </a:rPr>
              <a:t>.\.</a:t>
            </a:r>
            <a:r>
              <a:rPr lang="en-US" dirty="0" err="1">
                <a:latin typeface="Consolas" panose="020B0609020204030204" pitchFamily="49" charset="0"/>
              </a:rPr>
              <a:t>venv</a:t>
            </a:r>
            <a:r>
              <a:rPr lang="en-US" dirty="0">
                <a:latin typeface="Consolas" panose="020B0609020204030204" pitchFamily="49" charset="0"/>
              </a:rPr>
              <a:t>\Lib\site-packages</a:t>
            </a:r>
          </a:p>
        </p:txBody>
      </p:sp>
      <p:sp>
        <p:nvSpPr>
          <p:cNvPr id="3" name="TextBox 2">
            <a:extLst>
              <a:ext uri="{FF2B5EF4-FFF2-40B4-BE49-F238E27FC236}">
                <a16:creationId xmlns:a16="http://schemas.microsoft.com/office/drawing/2014/main" id="{4C511F26-7554-DB7F-FDF5-C25756CD352A}"/>
              </a:ext>
            </a:extLst>
          </p:cNvPr>
          <p:cNvSpPr txBox="1"/>
          <p:nvPr/>
        </p:nvSpPr>
        <p:spPr>
          <a:xfrm>
            <a:off x="219075" y="183502"/>
            <a:ext cx="5076256" cy="369332"/>
          </a:xfrm>
          <a:prstGeom prst="rect">
            <a:avLst/>
          </a:prstGeom>
          <a:noFill/>
        </p:spPr>
        <p:txBody>
          <a:bodyPr wrap="square">
            <a:spAutoFit/>
          </a:bodyPr>
          <a:lstStyle/>
          <a:p>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a:t>
            </a:r>
            <a:r>
              <a:rPr kumimoji="0" lang="en-US" altLang="ja-JP" sz="1800" b="0" i="0" u="none" strike="noStrike" kern="1200" cap="none" spc="0" normalizeH="0" baseline="0" noProof="0" dirty="0" err="1">
                <a:ln>
                  <a:noFill/>
                </a:ln>
                <a:solidFill>
                  <a:srgbClr val="00B050"/>
                </a:solidFill>
                <a:effectLst/>
                <a:uLnTx/>
                <a:uFillTx/>
                <a:latin typeface="Consolas" panose="020B0609020204030204" pitchFamily="49" charset="0"/>
                <a:ea typeface="+mn-ea"/>
                <a:cs typeface="+mn-cs"/>
              </a:rPr>
              <a:t>venv</a:t>
            </a:r>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C:\cours-python\nouveau-projet&gt;</a:t>
            </a:r>
          </a:p>
        </p:txBody>
      </p:sp>
      <p:sp>
        <p:nvSpPr>
          <p:cNvPr id="4" name="Rectangle 3">
            <a:extLst>
              <a:ext uri="{FF2B5EF4-FFF2-40B4-BE49-F238E27FC236}">
                <a16:creationId xmlns:a16="http://schemas.microsoft.com/office/drawing/2014/main" id="{E9EF0EFD-6617-ADEF-EEFE-0421709FE166}"/>
              </a:ext>
            </a:extLst>
          </p:cNvPr>
          <p:cNvSpPr/>
          <p:nvPr/>
        </p:nvSpPr>
        <p:spPr>
          <a:xfrm>
            <a:off x="5295331" y="254794"/>
            <a:ext cx="13096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593A5A-2D69-68E2-1ABA-17CF59638B3D}"/>
              </a:ext>
            </a:extLst>
          </p:cNvPr>
          <p:cNvSpPr/>
          <p:nvPr/>
        </p:nvSpPr>
        <p:spPr>
          <a:xfrm>
            <a:off x="114300" y="312721"/>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48A7F8D-86A5-0AD6-7AA9-35572A7A593B}"/>
              </a:ext>
            </a:extLst>
          </p:cNvPr>
          <p:cNvSpPr txBox="1"/>
          <p:nvPr/>
        </p:nvSpPr>
        <p:spPr>
          <a:xfrm>
            <a:off x="219072" y="546715"/>
            <a:ext cx="11972927" cy="3416320"/>
          </a:xfrm>
          <a:prstGeom prst="rect">
            <a:avLst/>
          </a:prstGeom>
          <a:noFill/>
        </p:spPr>
        <p:txBody>
          <a:bodyPr wrap="square">
            <a:spAutoFit/>
          </a:bodyPr>
          <a:lstStyle/>
          <a:p>
            <a:r>
              <a:rPr lang="en-US" dirty="0">
                <a:solidFill>
                  <a:schemeClr val="tx1">
                    <a:lumMod val="75000"/>
                  </a:schemeClr>
                </a:solidFill>
                <a:latin typeface="Consolas" panose="020B0609020204030204" pitchFamily="49" charset="0"/>
              </a:rPr>
              <a:t>[.]                         		[..]                                 </a:t>
            </a:r>
          </a:p>
          <a:p>
            <a:r>
              <a:rPr lang="en-US" dirty="0">
                <a:solidFill>
                  <a:schemeClr val="tx1">
                    <a:lumMod val="75000"/>
                  </a:schemeClr>
                </a:solidFill>
                <a:latin typeface="Consolas" panose="020B0609020204030204" pitchFamily="49" charset="0"/>
              </a:rPr>
              <a:t>[beautifulsoup4-4.12.2.dist-info]	[bs4]				[</a:t>
            </a:r>
            <a:r>
              <a:rPr lang="en-US" dirty="0" err="1">
                <a:solidFill>
                  <a:schemeClr val="tx1">
                    <a:lumMod val="75000"/>
                  </a:schemeClr>
                </a:solidFill>
                <a:latin typeface="Consolas" panose="020B0609020204030204" pitchFamily="49" charset="0"/>
              </a:rPr>
              <a:t>certifi</a:t>
            </a:r>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[certifi-2023.11.17.dist-info]	[</a:t>
            </a:r>
            <a:r>
              <a:rPr lang="en-US" dirty="0" err="1">
                <a:solidFill>
                  <a:schemeClr val="tx1">
                    <a:lumMod val="75000"/>
                  </a:schemeClr>
                </a:solidFill>
                <a:latin typeface="Consolas" panose="020B0609020204030204" pitchFamily="49" charset="0"/>
              </a:rPr>
              <a:t>charset_normalizer</a:t>
            </a:r>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[charset_normalizer-3.3.2.dist-info]	[click]				[click-8.1.7.dist-info]</a:t>
            </a:r>
          </a:p>
          <a:p>
            <a:r>
              <a:rPr lang="en-US" dirty="0">
                <a:solidFill>
                  <a:schemeClr val="tx1">
                    <a:lumMod val="75000"/>
                  </a:schemeClr>
                </a:solidFill>
                <a:latin typeface="Consolas" panose="020B0609020204030204" pitchFamily="49" charset="0"/>
              </a:rPr>
              <a:t>[</a:t>
            </a:r>
            <a:r>
              <a:rPr lang="en-US" dirty="0" err="1">
                <a:solidFill>
                  <a:schemeClr val="tx1">
                    <a:lumMod val="75000"/>
                  </a:schemeClr>
                </a:solidFill>
                <a:latin typeface="Consolas" panose="020B0609020204030204" pitchFamily="49" charset="0"/>
              </a:rPr>
              <a:t>colorama</a:t>
            </a:r>
            <a:r>
              <a:rPr lang="en-US" dirty="0">
                <a:solidFill>
                  <a:schemeClr val="tx1">
                    <a:lumMod val="75000"/>
                  </a:schemeClr>
                </a:solidFill>
                <a:latin typeface="Consolas" panose="020B0609020204030204" pitchFamily="49" charset="0"/>
              </a:rPr>
              <a:t>]				[colorama-0.4.6.dist-info]	</a:t>
            </a:r>
            <a:r>
              <a:rPr lang="en-US" dirty="0" err="1">
                <a:solidFill>
                  <a:schemeClr val="tx1">
                    <a:lumMod val="75000"/>
                  </a:schemeClr>
                </a:solidFill>
                <a:latin typeface="Consolas" panose="020B0609020204030204" pitchFamily="49" charset="0"/>
              </a:rPr>
              <a:t>distutils-precedence.pth</a:t>
            </a:r>
            <a:r>
              <a:rPr lang="en-US" dirty="0">
                <a:solidFill>
                  <a:schemeClr val="tx1">
                    <a:lumMod val="75000"/>
                  </a:schemeClr>
                </a:solidFill>
                <a:latin typeface="Consolas" panose="020B0609020204030204" pitchFamily="49" charset="0"/>
              </a:rPr>
              <a:t>    [</a:t>
            </a:r>
            <a:r>
              <a:rPr lang="en-US" dirty="0" err="1">
                <a:solidFill>
                  <a:schemeClr val="accent2"/>
                </a:solidFill>
                <a:latin typeface="Consolas" panose="020B0609020204030204" pitchFamily="49" charset="0"/>
              </a:rPr>
              <a:t>gtts</a:t>
            </a:r>
            <a:r>
              <a:rPr lang="en-US" dirty="0">
                <a:solidFill>
                  <a:schemeClr val="tx1">
                    <a:lumMod val="75000"/>
                  </a:schemeClr>
                </a:solidFill>
                <a:latin typeface="Consolas" panose="020B0609020204030204" pitchFamily="49" charset="0"/>
              </a:rPr>
              <a:t>]					[</a:t>
            </a:r>
            <a:r>
              <a:rPr lang="en-US" dirty="0">
                <a:solidFill>
                  <a:schemeClr val="accent2"/>
                </a:solidFill>
                <a:latin typeface="Consolas" panose="020B0609020204030204" pitchFamily="49" charset="0"/>
              </a:rPr>
              <a:t>gTTS-2.4.0.dist-info</a:t>
            </a:r>
            <a:r>
              <a:rPr lang="en-US" dirty="0">
                <a:solidFill>
                  <a:schemeClr val="tx1">
                    <a:lumMod val="75000"/>
                  </a:schemeClr>
                </a:solidFill>
                <a:latin typeface="Consolas" panose="020B0609020204030204" pitchFamily="49" charset="0"/>
              </a:rPr>
              <a:t>]	[</a:t>
            </a:r>
            <a:r>
              <a:rPr lang="en-US" dirty="0" err="1">
                <a:solidFill>
                  <a:schemeClr val="tx1">
                    <a:lumMod val="75000"/>
                  </a:schemeClr>
                </a:solidFill>
                <a:latin typeface="Consolas" panose="020B0609020204030204" pitchFamily="49" charset="0"/>
              </a:rPr>
              <a:t>idna</a:t>
            </a:r>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[idna-3.6.dist-info]			[pip]				[pip-23.2.1.dist-info]</a:t>
            </a:r>
          </a:p>
          <a:p>
            <a:r>
              <a:rPr lang="en-US" dirty="0">
                <a:solidFill>
                  <a:schemeClr val="tx1">
                    <a:lumMod val="75000"/>
                  </a:schemeClr>
                </a:solidFill>
                <a:latin typeface="Consolas" panose="020B0609020204030204" pitchFamily="49" charset="0"/>
              </a:rPr>
              <a:t>[</a:t>
            </a:r>
            <a:r>
              <a:rPr lang="en-US" dirty="0" err="1">
                <a:solidFill>
                  <a:schemeClr val="tx1">
                    <a:lumMod val="75000"/>
                  </a:schemeClr>
                </a:solidFill>
                <a:latin typeface="Consolas" panose="020B0609020204030204" pitchFamily="49" charset="0"/>
              </a:rPr>
              <a:t>pkg_resources</a:t>
            </a:r>
            <a:r>
              <a:rPr lang="en-US" dirty="0">
                <a:solidFill>
                  <a:schemeClr val="tx1">
                    <a:lumMod val="75000"/>
                  </a:schemeClr>
                </a:solidFill>
                <a:latin typeface="Consolas" panose="020B0609020204030204" pitchFamily="49" charset="0"/>
              </a:rPr>
              <a:t>]			[requests]			[requests-2.31.0.dist-info]</a:t>
            </a:r>
          </a:p>
          <a:p>
            <a:r>
              <a:rPr lang="en-US" dirty="0">
                <a:solidFill>
                  <a:schemeClr val="tx1">
                    <a:lumMod val="75000"/>
                  </a:schemeClr>
                </a:solidFill>
                <a:latin typeface="Consolas" panose="020B0609020204030204" pitchFamily="49" charset="0"/>
              </a:rPr>
              <a:t>[</a:t>
            </a:r>
            <a:r>
              <a:rPr lang="en-US" dirty="0" err="1">
                <a:solidFill>
                  <a:schemeClr val="tx1">
                    <a:lumMod val="75000"/>
                  </a:schemeClr>
                </a:solidFill>
                <a:latin typeface="Consolas" panose="020B0609020204030204" pitchFamily="49" charset="0"/>
              </a:rPr>
              <a:t>setuptools</a:t>
            </a:r>
            <a:r>
              <a:rPr lang="en-US" dirty="0">
                <a:solidFill>
                  <a:schemeClr val="tx1">
                    <a:lumMod val="75000"/>
                  </a:schemeClr>
                </a:solidFill>
                <a:latin typeface="Consolas" panose="020B0609020204030204" pitchFamily="49" charset="0"/>
              </a:rPr>
              <a:t>]				[setuptools-65.5.0.dist-info]</a:t>
            </a:r>
          </a:p>
          <a:p>
            <a:r>
              <a:rPr lang="en-US" dirty="0">
                <a:solidFill>
                  <a:schemeClr val="tx1">
                    <a:lumMod val="75000"/>
                  </a:schemeClr>
                </a:solidFill>
                <a:latin typeface="Consolas" panose="020B0609020204030204" pitchFamily="49" charset="0"/>
              </a:rPr>
              <a:t>[</a:t>
            </a:r>
            <a:r>
              <a:rPr lang="en-US" dirty="0" err="1">
                <a:solidFill>
                  <a:schemeClr val="tx1">
                    <a:lumMod val="75000"/>
                  </a:schemeClr>
                </a:solidFill>
                <a:latin typeface="Consolas" panose="020B0609020204030204" pitchFamily="49" charset="0"/>
              </a:rPr>
              <a:t>soupsieve</a:t>
            </a:r>
            <a:r>
              <a:rPr lang="en-US" dirty="0">
                <a:solidFill>
                  <a:schemeClr val="tx1">
                    <a:lumMod val="75000"/>
                  </a:schemeClr>
                </a:solidFill>
                <a:latin typeface="Consolas" panose="020B0609020204030204" pitchFamily="49" charset="0"/>
              </a:rPr>
              <a:t>]				[soupsieve-2.5.dist-info]	[urllib3]</a:t>
            </a:r>
          </a:p>
          <a:p>
            <a:r>
              <a:rPr lang="en-US" dirty="0">
                <a:solidFill>
                  <a:schemeClr val="tx1">
                    <a:lumMod val="75000"/>
                  </a:schemeClr>
                </a:solidFill>
                <a:latin typeface="Consolas" panose="020B0609020204030204" pitchFamily="49" charset="0"/>
              </a:rPr>
              <a:t>[urllib3-2.1.0.dist-info]		[</a:t>
            </a:r>
            <a:r>
              <a:rPr lang="en-US" dirty="0" err="1">
                <a:solidFill>
                  <a:schemeClr val="accent2"/>
                </a:solidFill>
                <a:latin typeface="Consolas" panose="020B0609020204030204" pitchFamily="49" charset="0"/>
              </a:rPr>
              <a:t>wikipedia</a:t>
            </a:r>
            <a:r>
              <a:rPr lang="en-US" dirty="0">
                <a:solidFill>
                  <a:schemeClr val="tx1">
                    <a:lumMod val="75000"/>
                  </a:schemeClr>
                </a:solidFill>
                <a:latin typeface="Consolas" panose="020B0609020204030204" pitchFamily="49" charset="0"/>
              </a:rPr>
              <a:t>]			[</a:t>
            </a:r>
            <a:r>
              <a:rPr lang="en-US" dirty="0">
                <a:solidFill>
                  <a:schemeClr val="accent2"/>
                </a:solidFill>
                <a:latin typeface="Consolas" panose="020B0609020204030204" pitchFamily="49" charset="0"/>
              </a:rPr>
              <a:t>wikipedia-1.4.0.dist-info</a:t>
            </a:r>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[_</a:t>
            </a:r>
            <a:r>
              <a:rPr lang="en-US" dirty="0" err="1">
                <a:solidFill>
                  <a:schemeClr val="tx1">
                    <a:lumMod val="75000"/>
                  </a:schemeClr>
                </a:solidFill>
                <a:latin typeface="Consolas" panose="020B0609020204030204" pitchFamily="49" charset="0"/>
              </a:rPr>
              <a:t>distutils_hack</a:t>
            </a:r>
            <a:r>
              <a:rPr lang="en-US" dirty="0">
                <a:solidFill>
                  <a:schemeClr val="tx1">
                    <a:lumMod val="75000"/>
                  </a:schemeClr>
                </a:solidFill>
                <a:latin typeface="Consolas" panose="020B0609020204030204" pitchFamily="49" charset="0"/>
              </a:rPr>
              <a:t>]</a:t>
            </a:r>
          </a:p>
        </p:txBody>
      </p:sp>
      <p:sp>
        <p:nvSpPr>
          <p:cNvPr id="6" name="TextBox 5">
            <a:extLst>
              <a:ext uri="{FF2B5EF4-FFF2-40B4-BE49-F238E27FC236}">
                <a16:creationId xmlns:a16="http://schemas.microsoft.com/office/drawing/2014/main" id="{351936B8-4B41-3CED-C6C2-65BF8EEE4DDA}"/>
              </a:ext>
            </a:extLst>
          </p:cNvPr>
          <p:cNvSpPr txBox="1"/>
          <p:nvPr/>
        </p:nvSpPr>
        <p:spPr>
          <a:xfrm>
            <a:off x="219071" y="3966096"/>
            <a:ext cx="5082084"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7" name="Oval 6">
            <a:extLst>
              <a:ext uri="{FF2B5EF4-FFF2-40B4-BE49-F238E27FC236}">
                <a16:creationId xmlns:a16="http://schemas.microsoft.com/office/drawing/2014/main" id="{87B5C0B3-DEA6-3E35-D4F3-DE5D8AB1DF1C}"/>
              </a:ext>
            </a:extLst>
          </p:cNvPr>
          <p:cNvSpPr/>
          <p:nvPr/>
        </p:nvSpPr>
        <p:spPr>
          <a:xfrm>
            <a:off x="114297" y="4095315"/>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8F4960-68F6-079F-AB0A-4BA3A8CB2826}"/>
              </a:ext>
            </a:extLst>
          </p:cNvPr>
          <p:cNvSpPr/>
          <p:nvPr/>
        </p:nvSpPr>
        <p:spPr>
          <a:xfrm>
            <a:off x="5301155" y="4026817"/>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F74EC3-413D-AF1F-E9A3-827C7341AEB1}"/>
              </a:ext>
            </a:extLst>
          </p:cNvPr>
          <p:cNvSpPr txBox="1"/>
          <p:nvPr/>
        </p:nvSpPr>
        <p:spPr>
          <a:xfrm>
            <a:off x="5432121" y="3963035"/>
            <a:ext cx="6759878" cy="369332"/>
          </a:xfrm>
          <a:prstGeom prst="rect">
            <a:avLst/>
          </a:prstGeom>
          <a:noFill/>
        </p:spPr>
        <p:txBody>
          <a:bodyPr wrap="square">
            <a:spAutoFit/>
          </a:bodyPr>
          <a:lstStyle/>
          <a:p>
            <a:pPr lvl="0"/>
            <a:r>
              <a:rPr lang="en-US" dirty="0">
                <a:solidFill>
                  <a:srgbClr val="FF8B00"/>
                </a:solidFill>
                <a:latin typeface="Consolas" panose="020B0609020204030204" pitchFamily="49" charset="0"/>
              </a:rPr>
              <a:t>python </a:t>
            </a:r>
            <a:r>
              <a:rPr lang="en-US" dirty="0">
                <a:solidFill>
                  <a:srgbClr val="9200FF"/>
                </a:solidFill>
                <a:latin typeface="Consolas" panose="020B0609020204030204" pitchFamily="49" charset="0"/>
              </a:rPr>
              <a:t>-m</a:t>
            </a:r>
            <a:r>
              <a:rPr lang="en-US" dirty="0">
                <a:solidFill>
                  <a:srgbClr val="FF8B00"/>
                </a:solidFill>
                <a:latin typeface="Consolas" panose="020B0609020204030204" pitchFamily="49" charset="0"/>
              </a:rPr>
              <a:t> </a:t>
            </a:r>
            <a:r>
              <a:rPr lang="en-US" dirty="0">
                <a:solidFill>
                  <a:srgbClr val="F2F2F2"/>
                </a:solidFill>
                <a:latin typeface="Consolas" panose="020B0609020204030204" pitchFamily="49" charset="0"/>
              </a:rPr>
              <a:t>pip install </a:t>
            </a:r>
            <a:r>
              <a:rPr lang="en-US" dirty="0" err="1">
                <a:solidFill>
                  <a:srgbClr val="F2F2F2"/>
                </a:solidFill>
                <a:latin typeface="Consolas" panose="020B0609020204030204" pitchFamily="49" charset="0"/>
              </a:rPr>
              <a:t>exifread</a:t>
            </a:r>
            <a:r>
              <a:rPr lang="en-US" dirty="0">
                <a:solidFill>
                  <a:srgbClr val="F2F2F2"/>
                </a:solidFill>
                <a:latin typeface="Consolas" panose="020B0609020204030204" pitchFamily="49" charset="0"/>
              </a:rPr>
              <a:t> </a:t>
            </a:r>
          </a:p>
        </p:txBody>
      </p:sp>
      <p:sp>
        <p:nvSpPr>
          <p:cNvPr id="10" name="TextBox 9">
            <a:extLst>
              <a:ext uri="{FF2B5EF4-FFF2-40B4-BE49-F238E27FC236}">
                <a16:creationId xmlns:a16="http://schemas.microsoft.com/office/drawing/2014/main" id="{55B5DE8F-2721-1889-50CD-00757A293181}"/>
              </a:ext>
            </a:extLst>
          </p:cNvPr>
          <p:cNvSpPr txBox="1"/>
          <p:nvPr/>
        </p:nvSpPr>
        <p:spPr>
          <a:xfrm>
            <a:off x="219071" y="4352073"/>
            <a:ext cx="11972928" cy="1477328"/>
          </a:xfrm>
          <a:prstGeom prst="rect">
            <a:avLst/>
          </a:prstGeom>
          <a:noFill/>
        </p:spPr>
        <p:txBody>
          <a:bodyPr wrap="square">
            <a:spAutoFit/>
          </a:bodyPr>
          <a:lstStyle/>
          <a:p>
            <a:pPr lvl="0"/>
            <a:r>
              <a:rPr lang="en-US" dirty="0">
                <a:solidFill>
                  <a:schemeClr val="tx1">
                    <a:lumMod val="75000"/>
                  </a:schemeClr>
                </a:solidFill>
                <a:latin typeface="Consolas" panose="020B0609020204030204" pitchFamily="49" charset="0"/>
              </a:rPr>
              <a:t>Collecting </a:t>
            </a:r>
            <a:r>
              <a:rPr lang="en-US" dirty="0" err="1">
                <a:solidFill>
                  <a:schemeClr val="tx1">
                    <a:lumMod val="75000"/>
                  </a:schemeClr>
                </a:solidFill>
                <a:latin typeface="Consolas" panose="020B0609020204030204" pitchFamily="49" charset="0"/>
              </a:rPr>
              <a:t>exifread</a:t>
            </a:r>
            <a:endParaRPr lang="en-US" dirty="0">
              <a:solidFill>
                <a:schemeClr val="tx1">
                  <a:lumMod val="75000"/>
                </a:schemeClr>
              </a:solidFill>
              <a:latin typeface="Consolas" panose="020B0609020204030204" pitchFamily="49" charset="0"/>
            </a:endParaRPr>
          </a:p>
          <a:p>
            <a:pPr lvl="0"/>
            <a:r>
              <a:rPr lang="en-US" dirty="0">
                <a:solidFill>
                  <a:schemeClr val="tx1">
                    <a:lumMod val="75000"/>
                  </a:schemeClr>
                </a:solidFill>
                <a:latin typeface="Consolas" panose="020B0609020204030204" pitchFamily="49" charset="0"/>
              </a:rPr>
              <a:t>  Downloading ExifRead-3.0.0-py3-none-any.whl (40 kB)</a:t>
            </a:r>
          </a:p>
          <a:p>
            <a:pPr lvl="0"/>
            <a:r>
              <a:rPr lang="en-US" dirty="0">
                <a:solidFill>
                  <a:prstClr val="white">
                    <a:lumMod val="95000"/>
                  </a:prstClr>
                </a:solidFill>
                <a:latin typeface="Consolas" panose="020B0609020204030204" pitchFamily="49" charset="0"/>
              </a:rPr>
              <a:t>     </a:t>
            </a:r>
            <a:r>
              <a:rPr lang="en-US" dirty="0">
                <a:solidFill>
                  <a:srgbClr val="70AD47">
                    <a:lumMod val="75000"/>
                  </a:srgbClr>
                </a:solidFill>
                <a:latin typeface="Consolas" panose="020B0609020204030204" pitchFamily="49" charset="0"/>
              </a:rPr>
              <a:t>━━━━━━━━━━━━━━━━━━━━━━━━━━━━━━━━━━━━━━━━</a:t>
            </a:r>
            <a:r>
              <a:rPr lang="en-US" dirty="0">
                <a:solidFill>
                  <a:prstClr val="white">
                    <a:lumMod val="95000"/>
                  </a:prstClr>
                </a:solidFill>
                <a:latin typeface="Consolas" panose="020B0609020204030204" pitchFamily="49" charset="0"/>
              </a:rPr>
              <a:t> </a:t>
            </a:r>
            <a:r>
              <a:rPr lang="en-US" dirty="0">
                <a:solidFill>
                  <a:schemeClr val="tx1">
                    <a:lumMod val="75000"/>
                  </a:schemeClr>
                </a:solidFill>
                <a:latin typeface="Consolas" panose="020B0609020204030204" pitchFamily="49" charset="0"/>
              </a:rPr>
              <a:t>40.4/40.4 KB 1.6 MB/s eta 0:00:00</a:t>
            </a:r>
          </a:p>
          <a:p>
            <a:pPr lvl="0"/>
            <a:r>
              <a:rPr lang="en-US" dirty="0">
                <a:solidFill>
                  <a:schemeClr val="tx1">
                    <a:lumMod val="75000"/>
                  </a:schemeClr>
                </a:solidFill>
                <a:latin typeface="Consolas" panose="020B0609020204030204" pitchFamily="49" charset="0"/>
              </a:rPr>
              <a:t>Installing collected packages: </a:t>
            </a:r>
            <a:r>
              <a:rPr lang="en-US" dirty="0" err="1">
                <a:solidFill>
                  <a:schemeClr val="tx1">
                    <a:lumMod val="75000"/>
                  </a:schemeClr>
                </a:solidFill>
                <a:latin typeface="Consolas" panose="020B0609020204030204" pitchFamily="49" charset="0"/>
              </a:rPr>
              <a:t>exifread</a:t>
            </a:r>
            <a:endParaRPr lang="en-US" dirty="0">
              <a:solidFill>
                <a:schemeClr val="tx1">
                  <a:lumMod val="75000"/>
                </a:schemeClr>
              </a:solidFill>
              <a:latin typeface="Consolas" panose="020B0609020204030204" pitchFamily="49" charset="0"/>
            </a:endParaRPr>
          </a:p>
          <a:p>
            <a:pPr lvl="0"/>
            <a:r>
              <a:rPr lang="en-US" dirty="0">
                <a:solidFill>
                  <a:schemeClr val="tx1">
                    <a:lumMod val="75000"/>
                  </a:schemeClr>
                </a:solidFill>
                <a:latin typeface="Consolas" panose="020B0609020204030204" pitchFamily="49" charset="0"/>
              </a:rPr>
              <a:t>Successfully installed exifread-3.0.0</a:t>
            </a:r>
          </a:p>
        </p:txBody>
      </p:sp>
      <p:sp>
        <p:nvSpPr>
          <p:cNvPr id="12" name="TextBox 11">
            <a:extLst>
              <a:ext uri="{FF2B5EF4-FFF2-40B4-BE49-F238E27FC236}">
                <a16:creationId xmlns:a16="http://schemas.microsoft.com/office/drawing/2014/main" id="{7D569974-3C20-F8C5-AB3F-45405CB89CEB}"/>
              </a:ext>
            </a:extLst>
          </p:cNvPr>
          <p:cNvSpPr txBox="1"/>
          <p:nvPr/>
        </p:nvSpPr>
        <p:spPr>
          <a:xfrm>
            <a:off x="219069" y="5829401"/>
            <a:ext cx="5082083"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13" name="Oval 12">
            <a:extLst>
              <a:ext uri="{FF2B5EF4-FFF2-40B4-BE49-F238E27FC236}">
                <a16:creationId xmlns:a16="http://schemas.microsoft.com/office/drawing/2014/main" id="{EB9BA180-DED2-CB00-1260-ACBCF8478C91}"/>
              </a:ext>
            </a:extLst>
          </p:cNvPr>
          <p:cNvSpPr/>
          <p:nvPr/>
        </p:nvSpPr>
        <p:spPr>
          <a:xfrm>
            <a:off x="114296" y="5958620"/>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D6EC13-390E-C05B-D1F6-1E0C40C207E3}"/>
              </a:ext>
            </a:extLst>
          </p:cNvPr>
          <p:cNvSpPr/>
          <p:nvPr/>
        </p:nvSpPr>
        <p:spPr>
          <a:xfrm>
            <a:off x="5339180" y="5890122"/>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3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20"/>
                                  </p:iterate>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wd">
                                    <p:tmAbs val="20"/>
                                  </p:iterate>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2441"/>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2441"/>
                            </p:stCondLst>
                            <p:childTnLst>
                              <p:par>
                                <p:cTn id="23" presetID="1"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35" presetClass="emph" presetSubtype="0" repeatCount="indefinite" fill="hold" grpId="1" nodeType="withEffect">
                                  <p:stCondLst>
                                    <p:cond delay="0"/>
                                  </p:stCondLst>
                                  <p:endCondLst>
                                    <p:cond evt="onNext" delay="0">
                                      <p:tgtEl>
                                        <p:sldTgt/>
                                      </p:tgtEl>
                                    </p:cond>
                                  </p:endCondLst>
                                  <p:childTnLst>
                                    <p:anim calcmode="discrete" valueType="str">
                                      <p:cBhvr>
                                        <p:cTn id="2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iterate type="lt">
                                    <p:tmAbs val="20"/>
                                  </p:iterate>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wd">
                                    <p:tmAbs val="20"/>
                                  </p:iterate>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61"/>
                            </p:stCondLst>
                            <p:childTnLst>
                              <p:par>
                                <p:cTn id="38" presetID="1"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par>
                          <p:cTn id="42" fill="hold">
                            <p:stCondLst>
                              <p:cond delay="561"/>
                            </p:stCondLst>
                            <p:childTnLst>
                              <p:par>
                                <p:cTn id="43" presetID="1"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35" presetClass="emph" presetSubtype="0" repeatCount="indefinite" fill="hold" grpId="1" nodeType="withEffect">
                                  <p:stCondLst>
                                    <p:cond delay="0"/>
                                  </p:stCondLst>
                                  <p:endCondLst>
                                    <p:cond evt="onNext" delay="0">
                                      <p:tgtEl>
                                        <p:sldTgt/>
                                      </p:tgtEl>
                                    </p:cond>
                                  </p:endCondLst>
                                  <p:childTnLst>
                                    <p:anim calcmode="discrete" valueType="str">
                                      <p:cBhvr>
                                        <p:cTn id="46"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25" grpId="0"/>
      <p:bldP spid="6" grpId="0"/>
      <p:bldP spid="7" grpId="0" animBg="1"/>
      <p:bldP spid="8" grpId="0" animBg="1"/>
      <p:bldP spid="8" grpId="1" animBg="1"/>
      <p:bldP spid="8" grpId="2" animBg="1"/>
      <p:bldP spid="9" grpId="0"/>
      <p:bldP spid="10" grpId="0"/>
      <p:bldP spid="12" grpId="0"/>
      <p:bldP spid="13" grpId="0" animBg="1"/>
      <p:bldP spid="14" grpId="0" animBg="1"/>
      <p:bldP spid="14"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C28D0A-65EF-1E59-C9F1-6BF0ACF145D7}"/>
              </a:ext>
            </a:extLst>
          </p:cNvPr>
          <p:cNvSpPr txBox="1"/>
          <p:nvPr/>
        </p:nvSpPr>
        <p:spPr>
          <a:xfrm>
            <a:off x="5426300" y="182368"/>
            <a:ext cx="6765701" cy="369332"/>
          </a:xfrm>
          <a:prstGeom prst="rect">
            <a:avLst/>
          </a:prstGeom>
          <a:noFill/>
        </p:spPr>
        <p:txBody>
          <a:bodyPr wrap="square">
            <a:spAutoFit/>
          </a:bodyPr>
          <a:lstStyle/>
          <a:p>
            <a:r>
              <a:rPr lang="en-US" dirty="0" err="1">
                <a:solidFill>
                  <a:schemeClr val="accent2"/>
                </a:solidFill>
                <a:latin typeface="Consolas" panose="020B0609020204030204" pitchFamily="49" charset="0"/>
              </a:rPr>
              <a:t>dir</a:t>
            </a:r>
            <a:r>
              <a:rPr lang="en-US" dirty="0">
                <a:solidFill>
                  <a:schemeClr val="accent2"/>
                </a:solidFill>
                <a:latin typeface="Consolas" panose="020B0609020204030204" pitchFamily="49" charset="0"/>
              </a:rPr>
              <a:t> </a:t>
            </a:r>
            <a:r>
              <a:rPr lang="en-US" dirty="0">
                <a:solidFill>
                  <a:schemeClr val="accent1"/>
                </a:solidFill>
                <a:latin typeface="Consolas" panose="020B0609020204030204" pitchFamily="49" charset="0"/>
              </a:rPr>
              <a:t>/w </a:t>
            </a:r>
            <a:r>
              <a:rPr lang="en-US" dirty="0">
                <a:latin typeface="Consolas" panose="020B0609020204030204" pitchFamily="49" charset="0"/>
              </a:rPr>
              <a:t>.\.</a:t>
            </a:r>
            <a:r>
              <a:rPr lang="en-US" dirty="0" err="1">
                <a:latin typeface="Consolas" panose="020B0609020204030204" pitchFamily="49" charset="0"/>
              </a:rPr>
              <a:t>venv</a:t>
            </a:r>
            <a:r>
              <a:rPr lang="en-US" dirty="0">
                <a:latin typeface="Consolas" panose="020B0609020204030204" pitchFamily="49" charset="0"/>
              </a:rPr>
              <a:t>\Lib\site-packages</a:t>
            </a:r>
          </a:p>
        </p:txBody>
      </p:sp>
      <p:sp>
        <p:nvSpPr>
          <p:cNvPr id="3" name="TextBox 2">
            <a:extLst>
              <a:ext uri="{FF2B5EF4-FFF2-40B4-BE49-F238E27FC236}">
                <a16:creationId xmlns:a16="http://schemas.microsoft.com/office/drawing/2014/main" id="{4C511F26-7554-DB7F-FDF5-C25756CD352A}"/>
              </a:ext>
            </a:extLst>
          </p:cNvPr>
          <p:cNvSpPr txBox="1"/>
          <p:nvPr/>
        </p:nvSpPr>
        <p:spPr>
          <a:xfrm>
            <a:off x="219075" y="183502"/>
            <a:ext cx="5076256" cy="369332"/>
          </a:xfrm>
          <a:prstGeom prst="rect">
            <a:avLst/>
          </a:prstGeom>
          <a:noFill/>
        </p:spPr>
        <p:txBody>
          <a:bodyPr wrap="square">
            <a:spAutoFit/>
          </a:bodyPr>
          <a:lstStyle/>
          <a:p>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a:t>
            </a:r>
            <a:r>
              <a:rPr kumimoji="0" lang="en-US" altLang="ja-JP" sz="1800" b="0" i="0" u="none" strike="noStrike" kern="1200" cap="none" spc="0" normalizeH="0" baseline="0" noProof="0" dirty="0" err="1">
                <a:ln>
                  <a:noFill/>
                </a:ln>
                <a:solidFill>
                  <a:srgbClr val="00B050"/>
                </a:solidFill>
                <a:effectLst/>
                <a:uLnTx/>
                <a:uFillTx/>
                <a:latin typeface="Consolas" panose="020B0609020204030204" pitchFamily="49" charset="0"/>
                <a:ea typeface="+mn-ea"/>
                <a:cs typeface="+mn-cs"/>
              </a:rPr>
              <a:t>venv</a:t>
            </a:r>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C:\cours-python\nouveau-projet&gt;</a:t>
            </a:r>
          </a:p>
        </p:txBody>
      </p:sp>
      <p:sp>
        <p:nvSpPr>
          <p:cNvPr id="4" name="Rectangle 3">
            <a:extLst>
              <a:ext uri="{FF2B5EF4-FFF2-40B4-BE49-F238E27FC236}">
                <a16:creationId xmlns:a16="http://schemas.microsoft.com/office/drawing/2014/main" id="{E9EF0EFD-6617-ADEF-EEFE-0421709FE166}"/>
              </a:ext>
            </a:extLst>
          </p:cNvPr>
          <p:cNvSpPr/>
          <p:nvPr/>
        </p:nvSpPr>
        <p:spPr>
          <a:xfrm>
            <a:off x="5295331" y="254794"/>
            <a:ext cx="13096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593A5A-2D69-68E2-1ABA-17CF59638B3D}"/>
              </a:ext>
            </a:extLst>
          </p:cNvPr>
          <p:cNvSpPr/>
          <p:nvPr/>
        </p:nvSpPr>
        <p:spPr>
          <a:xfrm>
            <a:off x="114300" y="312721"/>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48A7F8D-86A5-0AD6-7AA9-35572A7A593B}"/>
              </a:ext>
            </a:extLst>
          </p:cNvPr>
          <p:cNvSpPr txBox="1"/>
          <p:nvPr/>
        </p:nvSpPr>
        <p:spPr>
          <a:xfrm>
            <a:off x="219072" y="546715"/>
            <a:ext cx="11972927" cy="3416320"/>
          </a:xfrm>
          <a:prstGeom prst="rect">
            <a:avLst/>
          </a:prstGeom>
          <a:noFill/>
        </p:spPr>
        <p:txBody>
          <a:bodyPr wrap="square">
            <a:spAutoFit/>
          </a:bodyPr>
          <a:lstStyle/>
          <a:p>
            <a:r>
              <a:rPr lang="en-US" dirty="0">
                <a:solidFill>
                  <a:schemeClr val="tx1">
                    <a:lumMod val="75000"/>
                  </a:schemeClr>
                </a:solidFill>
                <a:latin typeface="Consolas" panose="020B0609020204030204" pitchFamily="49" charset="0"/>
              </a:rPr>
              <a:t>[.]                         		[..]                                 </a:t>
            </a:r>
          </a:p>
          <a:p>
            <a:r>
              <a:rPr lang="en-US" dirty="0">
                <a:solidFill>
                  <a:schemeClr val="tx1">
                    <a:lumMod val="75000"/>
                  </a:schemeClr>
                </a:solidFill>
                <a:latin typeface="Consolas" panose="020B0609020204030204" pitchFamily="49" charset="0"/>
              </a:rPr>
              <a:t>[beautifulsoup4-4.12.2.dist-info]	[bs4]				[</a:t>
            </a:r>
            <a:r>
              <a:rPr lang="en-US" dirty="0" err="1">
                <a:solidFill>
                  <a:schemeClr val="tx1">
                    <a:lumMod val="75000"/>
                  </a:schemeClr>
                </a:solidFill>
                <a:latin typeface="Consolas" panose="020B0609020204030204" pitchFamily="49" charset="0"/>
              </a:rPr>
              <a:t>certifi</a:t>
            </a:r>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[certifi-2023.11.17.dist-info]	[</a:t>
            </a:r>
            <a:r>
              <a:rPr lang="en-US" dirty="0" err="1">
                <a:solidFill>
                  <a:schemeClr val="tx1">
                    <a:lumMod val="75000"/>
                  </a:schemeClr>
                </a:solidFill>
                <a:latin typeface="Consolas" panose="020B0609020204030204" pitchFamily="49" charset="0"/>
              </a:rPr>
              <a:t>charset_normalizer</a:t>
            </a:r>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[charset_normalizer-3.3.2.dist-info]	[click]				[click-8.1.7.dist-info]</a:t>
            </a:r>
          </a:p>
          <a:p>
            <a:r>
              <a:rPr lang="en-US" dirty="0">
                <a:solidFill>
                  <a:schemeClr val="tx1">
                    <a:lumMod val="75000"/>
                  </a:schemeClr>
                </a:solidFill>
                <a:latin typeface="Consolas" panose="020B0609020204030204" pitchFamily="49" charset="0"/>
              </a:rPr>
              <a:t>[</a:t>
            </a:r>
            <a:r>
              <a:rPr lang="en-US" dirty="0" err="1">
                <a:solidFill>
                  <a:schemeClr val="tx1">
                    <a:lumMod val="75000"/>
                  </a:schemeClr>
                </a:solidFill>
                <a:latin typeface="Consolas" panose="020B0609020204030204" pitchFamily="49" charset="0"/>
              </a:rPr>
              <a:t>colorama</a:t>
            </a:r>
            <a:r>
              <a:rPr lang="en-US" dirty="0">
                <a:solidFill>
                  <a:schemeClr val="tx1">
                    <a:lumMod val="75000"/>
                  </a:schemeClr>
                </a:solidFill>
                <a:latin typeface="Consolas" panose="020B0609020204030204" pitchFamily="49" charset="0"/>
              </a:rPr>
              <a:t>]				[colorama-0.4.6.dist-info]	</a:t>
            </a:r>
            <a:r>
              <a:rPr lang="en-US" dirty="0" err="1">
                <a:solidFill>
                  <a:schemeClr val="tx1">
                    <a:lumMod val="75000"/>
                  </a:schemeClr>
                </a:solidFill>
                <a:latin typeface="Consolas" panose="020B0609020204030204" pitchFamily="49" charset="0"/>
              </a:rPr>
              <a:t>distutils-precedence.pth</a:t>
            </a:r>
            <a:r>
              <a:rPr lang="en-US" dirty="0">
                <a:solidFill>
                  <a:schemeClr val="tx1">
                    <a:lumMod val="75000"/>
                  </a:schemeClr>
                </a:solidFill>
                <a:latin typeface="Consolas" panose="020B0609020204030204" pitchFamily="49" charset="0"/>
              </a:rPr>
              <a:t>    [</a:t>
            </a:r>
            <a:r>
              <a:rPr lang="en-US" dirty="0" err="1">
                <a:solidFill>
                  <a:schemeClr val="accent2"/>
                </a:solidFill>
                <a:latin typeface="Consolas" panose="020B0609020204030204" pitchFamily="49" charset="0"/>
              </a:rPr>
              <a:t>exifread</a:t>
            </a:r>
            <a:r>
              <a:rPr lang="en-US" dirty="0">
                <a:solidFill>
                  <a:schemeClr val="tx1">
                    <a:lumMod val="75000"/>
                  </a:schemeClr>
                </a:solidFill>
                <a:latin typeface="Consolas" panose="020B0609020204030204" pitchFamily="49" charset="0"/>
              </a:rPr>
              <a:t>]				[</a:t>
            </a:r>
            <a:r>
              <a:rPr lang="en-US" dirty="0">
                <a:solidFill>
                  <a:schemeClr val="accent2"/>
                </a:solidFill>
                <a:latin typeface="Consolas" panose="020B0609020204030204" pitchFamily="49" charset="0"/>
              </a:rPr>
              <a:t>ExifRead-3.0.0.dist-info</a:t>
            </a:r>
            <a:r>
              <a:rPr lang="en-US" dirty="0">
                <a:solidFill>
                  <a:schemeClr val="tx1">
                    <a:lumMod val="75000"/>
                  </a:schemeClr>
                </a:solidFill>
                <a:latin typeface="Consolas" panose="020B0609020204030204" pitchFamily="49" charset="0"/>
              </a:rPr>
              <a:t>]	[</a:t>
            </a:r>
            <a:r>
              <a:rPr lang="en-US" dirty="0" err="1">
                <a:solidFill>
                  <a:schemeClr val="tx1">
                    <a:lumMod val="75000"/>
                  </a:schemeClr>
                </a:solidFill>
                <a:latin typeface="Consolas" panose="020B0609020204030204" pitchFamily="49" charset="0"/>
              </a:rPr>
              <a:t>gtts</a:t>
            </a:r>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[gTTS-2.4.0.dist-info]		[</a:t>
            </a:r>
            <a:r>
              <a:rPr lang="en-US" dirty="0" err="1">
                <a:solidFill>
                  <a:schemeClr val="tx1">
                    <a:lumMod val="75000"/>
                  </a:schemeClr>
                </a:solidFill>
                <a:latin typeface="Consolas" panose="020B0609020204030204" pitchFamily="49" charset="0"/>
              </a:rPr>
              <a:t>idna</a:t>
            </a:r>
            <a:r>
              <a:rPr lang="en-US" dirty="0">
                <a:solidFill>
                  <a:schemeClr val="tx1">
                    <a:lumMod val="75000"/>
                  </a:schemeClr>
                </a:solidFill>
                <a:latin typeface="Consolas" panose="020B0609020204030204" pitchFamily="49" charset="0"/>
              </a:rPr>
              <a:t>]				[idna-3.6.dist-info]</a:t>
            </a:r>
          </a:p>
          <a:p>
            <a:r>
              <a:rPr lang="en-US" dirty="0">
                <a:solidFill>
                  <a:schemeClr val="tx1">
                    <a:lumMod val="75000"/>
                  </a:schemeClr>
                </a:solidFill>
                <a:latin typeface="Consolas" panose="020B0609020204030204" pitchFamily="49" charset="0"/>
              </a:rPr>
              <a:t>[pip]					[pip-23.2.1.dist-info]	[</a:t>
            </a:r>
            <a:r>
              <a:rPr lang="en-US" dirty="0" err="1">
                <a:solidFill>
                  <a:schemeClr val="tx1">
                    <a:lumMod val="75000"/>
                  </a:schemeClr>
                </a:solidFill>
                <a:latin typeface="Consolas" panose="020B0609020204030204" pitchFamily="49" charset="0"/>
              </a:rPr>
              <a:t>pkg_resources</a:t>
            </a:r>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[requests]				[requests-2.31.0.dist-info]	[</a:t>
            </a:r>
            <a:r>
              <a:rPr lang="en-US" dirty="0" err="1">
                <a:solidFill>
                  <a:schemeClr val="tx1">
                    <a:lumMod val="75000"/>
                  </a:schemeClr>
                </a:solidFill>
                <a:latin typeface="Consolas" panose="020B0609020204030204" pitchFamily="49" charset="0"/>
              </a:rPr>
              <a:t>setuptools</a:t>
            </a:r>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[setuptools-65.5.0.dist-info]		[</a:t>
            </a:r>
            <a:r>
              <a:rPr lang="en-US" dirty="0" err="1">
                <a:solidFill>
                  <a:schemeClr val="tx1">
                    <a:lumMod val="75000"/>
                  </a:schemeClr>
                </a:solidFill>
                <a:latin typeface="Consolas" panose="020B0609020204030204" pitchFamily="49" charset="0"/>
              </a:rPr>
              <a:t>soupsieve</a:t>
            </a:r>
            <a:r>
              <a:rPr lang="en-US" dirty="0">
                <a:solidFill>
                  <a:schemeClr val="tx1">
                    <a:lumMod val="75000"/>
                  </a:schemeClr>
                </a:solidFill>
                <a:latin typeface="Consolas" panose="020B0609020204030204" pitchFamily="49" charset="0"/>
              </a:rPr>
              <a:t>]			[soupsieve-2.5.dist-info]</a:t>
            </a:r>
          </a:p>
          <a:p>
            <a:r>
              <a:rPr lang="en-US" dirty="0">
                <a:solidFill>
                  <a:schemeClr val="tx1">
                    <a:lumMod val="75000"/>
                  </a:schemeClr>
                </a:solidFill>
                <a:latin typeface="Consolas" panose="020B0609020204030204" pitchFamily="49" charset="0"/>
              </a:rPr>
              <a:t>[urllib3]				[urllib3-2.1.0.dist-info]	[</a:t>
            </a:r>
            <a:r>
              <a:rPr lang="en-US" dirty="0" err="1">
                <a:solidFill>
                  <a:schemeClr val="tx1">
                    <a:lumMod val="75000"/>
                  </a:schemeClr>
                </a:solidFill>
                <a:latin typeface="Consolas" panose="020B0609020204030204" pitchFamily="49" charset="0"/>
              </a:rPr>
              <a:t>wikipedia</a:t>
            </a:r>
            <a:r>
              <a:rPr lang="en-US" dirty="0">
                <a:solidFill>
                  <a:schemeClr val="tx1">
                    <a:lumMod val="75000"/>
                  </a:schemeClr>
                </a:solidFill>
                <a:latin typeface="Consolas" panose="020B0609020204030204" pitchFamily="49" charset="0"/>
              </a:rPr>
              <a:t>]</a:t>
            </a:r>
          </a:p>
          <a:p>
            <a:r>
              <a:rPr lang="en-US" dirty="0">
                <a:solidFill>
                  <a:schemeClr val="tx1">
                    <a:lumMod val="75000"/>
                  </a:schemeClr>
                </a:solidFill>
                <a:latin typeface="Consolas" panose="020B0609020204030204" pitchFamily="49" charset="0"/>
              </a:rPr>
              <a:t>[wikipedia-1.4.0.dist-info]		[_</a:t>
            </a:r>
            <a:r>
              <a:rPr lang="en-US" dirty="0" err="1">
                <a:solidFill>
                  <a:schemeClr val="tx1">
                    <a:lumMod val="75000"/>
                  </a:schemeClr>
                </a:solidFill>
                <a:latin typeface="Consolas" panose="020B0609020204030204" pitchFamily="49" charset="0"/>
              </a:rPr>
              <a:t>distutils_hack</a:t>
            </a:r>
            <a:r>
              <a:rPr lang="en-US" dirty="0">
                <a:solidFill>
                  <a:schemeClr val="tx1">
                    <a:lumMod val="75000"/>
                  </a:schemeClr>
                </a:solidFill>
                <a:latin typeface="Consolas" panose="020B0609020204030204" pitchFamily="49" charset="0"/>
              </a:rPr>
              <a:t>]</a:t>
            </a:r>
          </a:p>
        </p:txBody>
      </p:sp>
      <p:sp>
        <p:nvSpPr>
          <p:cNvPr id="6" name="TextBox 5">
            <a:extLst>
              <a:ext uri="{FF2B5EF4-FFF2-40B4-BE49-F238E27FC236}">
                <a16:creationId xmlns:a16="http://schemas.microsoft.com/office/drawing/2014/main" id="{351936B8-4B41-3CED-C6C2-65BF8EEE4DDA}"/>
              </a:ext>
            </a:extLst>
          </p:cNvPr>
          <p:cNvSpPr txBox="1"/>
          <p:nvPr/>
        </p:nvSpPr>
        <p:spPr>
          <a:xfrm>
            <a:off x="219071" y="3966096"/>
            <a:ext cx="5082084"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7" name="Oval 6">
            <a:extLst>
              <a:ext uri="{FF2B5EF4-FFF2-40B4-BE49-F238E27FC236}">
                <a16:creationId xmlns:a16="http://schemas.microsoft.com/office/drawing/2014/main" id="{87B5C0B3-DEA6-3E35-D4F3-DE5D8AB1DF1C}"/>
              </a:ext>
            </a:extLst>
          </p:cNvPr>
          <p:cNvSpPr/>
          <p:nvPr/>
        </p:nvSpPr>
        <p:spPr>
          <a:xfrm>
            <a:off x="114297" y="4095315"/>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8F4960-68F6-079F-AB0A-4BA3A8CB2826}"/>
              </a:ext>
            </a:extLst>
          </p:cNvPr>
          <p:cNvSpPr/>
          <p:nvPr/>
        </p:nvSpPr>
        <p:spPr>
          <a:xfrm>
            <a:off x="5301155" y="4026817"/>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F74EC3-413D-AF1F-E9A3-827C7341AEB1}"/>
              </a:ext>
            </a:extLst>
          </p:cNvPr>
          <p:cNvSpPr txBox="1"/>
          <p:nvPr/>
        </p:nvSpPr>
        <p:spPr>
          <a:xfrm>
            <a:off x="5432121" y="3963035"/>
            <a:ext cx="6759878" cy="369332"/>
          </a:xfrm>
          <a:prstGeom prst="rect">
            <a:avLst/>
          </a:prstGeom>
          <a:noFill/>
        </p:spPr>
        <p:txBody>
          <a:bodyPr wrap="square">
            <a:spAutoFit/>
          </a:bodyPr>
          <a:lstStyle/>
          <a:p>
            <a:pPr lvl="0"/>
            <a:r>
              <a:rPr lang="en-US" dirty="0">
                <a:solidFill>
                  <a:srgbClr val="FF8B00"/>
                </a:solidFill>
                <a:latin typeface="Consolas" panose="020B0609020204030204" pitchFamily="49" charset="0"/>
              </a:rPr>
              <a:t>type </a:t>
            </a:r>
            <a:r>
              <a:rPr lang="en-US" dirty="0">
                <a:latin typeface="Consolas" panose="020B0609020204030204" pitchFamily="49" charset="0"/>
              </a:rPr>
              <a:t>requirements.txt</a:t>
            </a:r>
          </a:p>
        </p:txBody>
      </p:sp>
      <p:sp>
        <p:nvSpPr>
          <p:cNvPr id="10" name="TextBox 9">
            <a:extLst>
              <a:ext uri="{FF2B5EF4-FFF2-40B4-BE49-F238E27FC236}">
                <a16:creationId xmlns:a16="http://schemas.microsoft.com/office/drawing/2014/main" id="{55B5DE8F-2721-1889-50CD-00757A293181}"/>
              </a:ext>
            </a:extLst>
          </p:cNvPr>
          <p:cNvSpPr txBox="1"/>
          <p:nvPr/>
        </p:nvSpPr>
        <p:spPr>
          <a:xfrm>
            <a:off x="219071" y="4352073"/>
            <a:ext cx="11972928" cy="646331"/>
          </a:xfrm>
          <a:prstGeom prst="rect">
            <a:avLst/>
          </a:prstGeom>
          <a:noFill/>
        </p:spPr>
        <p:txBody>
          <a:bodyPr wrap="square">
            <a:spAutoFit/>
          </a:bodyPr>
          <a:lstStyle/>
          <a:p>
            <a:pPr lvl="0"/>
            <a:r>
              <a:rPr lang="en-US" dirty="0" err="1">
                <a:solidFill>
                  <a:schemeClr val="tx1">
                    <a:lumMod val="75000"/>
                  </a:schemeClr>
                </a:solidFill>
                <a:latin typeface="Consolas" panose="020B0609020204030204" pitchFamily="49" charset="0"/>
              </a:rPr>
              <a:t>gTTS</a:t>
            </a:r>
            <a:endParaRPr lang="en-US" dirty="0">
              <a:solidFill>
                <a:schemeClr val="tx1">
                  <a:lumMod val="75000"/>
                </a:schemeClr>
              </a:solidFill>
              <a:latin typeface="Consolas" panose="020B0609020204030204" pitchFamily="49" charset="0"/>
            </a:endParaRPr>
          </a:p>
          <a:p>
            <a:pPr lvl="0"/>
            <a:r>
              <a:rPr lang="en-US" dirty="0" err="1">
                <a:solidFill>
                  <a:schemeClr val="tx1">
                    <a:lumMod val="75000"/>
                  </a:schemeClr>
                </a:solidFill>
                <a:latin typeface="Consolas" panose="020B0609020204030204" pitchFamily="49" charset="0"/>
              </a:rPr>
              <a:t>wikipedia</a:t>
            </a:r>
            <a:endParaRPr lang="en-US" dirty="0">
              <a:solidFill>
                <a:schemeClr val="tx1">
                  <a:lumMod val="7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CC87CDCA-3E32-1571-7AB2-55B9AEEEDC58}"/>
              </a:ext>
            </a:extLst>
          </p:cNvPr>
          <p:cNvSpPr txBox="1"/>
          <p:nvPr/>
        </p:nvSpPr>
        <p:spPr>
          <a:xfrm>
            <a:off x="219071" y="4998404"/>
            <a:ext cx="5082084"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15" name="Oval 14">
            <a:extLst>
              <a:ext uri="{FF2B5EF4-FFF2-40B4-BE49-F238E27FC236}">
                <a16:creationId xmlns:a16="http://schemas.microsoft.com/office/drawing/2014/main" id="{F7303380-5260-0B9C-5BD3-0984E814DC4E}"/>
              </a:ext>
            </a:extLst>
          </p:cNvPr>
          <p:cNvSpPr/>
          <p:nvPr/>
        </p:nvSpPr>
        <p:spPr>
          <a:xfrm>
            <a:off x="114297" y="5127623"/>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7F8EA0-622D-4337-4715-90BD9E03962E}"/>
              </a:ext>
            </a:extLst>
          </p:cNvPr>
          <p:cNvSpPr/>
          <p:nvPr/>
        </p:nvSpPr>
        <p:spPr>
          <a:xfrm>
            <a:off x="5301155" y="5059125"/>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B05FAB9-8359-DE61-68C8-D478980E5F53}"/>
              </a:ext>
            </a:extLst>
          </p:cNvPr>
          <p:cNvSpPr txBox="1"/>
          <p:nvPr/>
        </p:nvSpPr>
        <p:spPr>
          <a:xfrm>
            <a:off x="5432121" y="4995343"/>
            <a:ext cx="6759878" cy="369332"/>
          </a:xfrm>
          <a:prstGeom prst="rect">
            <a:avLst/>
          </a:prstGeom>
          <a:noFill/>
        </p:spPr>
        <p:txBody>
          <a:bodyPr wrap="square">
            <a:spAutoFit/>
          </a:bodyPr>
          <a:lstStyle/>
          <a:p>
            <a:pPr lvl="0"/>
            <a:r>
              <a:rPr lang="en-US" dirty="0">
                <a:solidFill>
                  <a:srgbClr val="FF8B00"/>
                </a:solidFill>
                <a:latin typeface="Consolas" panose="020B0609020204030204" pitchFamily="49" charset="0"/>
              </a:rPr>
              <a:t>python </a:t>
            </a:r>
            <a:r>
              <a:rPr lang="en-US" dirty="0">
                <a:solidFill>
                  <a:srgbClr val="9200FF"/>
                </a:solidFill>
                <a:latin typeface="Consolas" panose="020B0609020204030204" pitchFamily="49" charset="0"/>
              </a:rPr>
              <a:t>-m</a:t>
            </a:r>
            <a:r>
              <a:rPr lang="en-US" dirty="0">
                <a:solidFill>
                  <a:srgbClr val="FF8B00"/>
                </a:solidFill>
                <a:latin typeface="Consolas" panose="020B0609020204030204" pitchFamily="49" charset="0"/>
              </a:rPr>
              <a:t> </a:t>
            </a:r>
            <a:r>
              <a:rPr lang="en-US" dirty="0">
                <a:solidFill>
                  <a:srgbClr val="F2F2F2"/>
                </a:solidFill>
                <a:latin typeface="Consolas" panose="020B0609020204030204" pitchFamily="49" charset="0"/>
              </a:rPr>
              <a:t>pip install </a:t>
            </a:r>
            <a:r>
              <a:rPr lang="en-US" dirty="0" err="1">
                <a:solidFill>
                  <a:srgbClr val="F2F2F2"/>
                </a:solidFill>
                <a:latin typeface="Consolas" panose="020B0609020204030204" pitchFamily="49" charset="0"/>
              </a:rPr>
              <a:t>exifread</a:t>
            </a:r>
            <a:r>
              <a:rPr lang="en-US" dirty="0">
                <a:solidFill>
                  <a:srgbClr val="FF8B00"/>
                </a:solidFill>
                <a:latin typeface="Consolas" panose="020B0609020204030204" pitchFamily="49" charset="0"/>
              </a:rPr>
              <a:t> </a:t>
            </a:r>
            <a:r>
              <a:rPr lang="en-US" dirty="0">
                <a:solidFill>
                  <a:schemeClr val="accent1"/>
                </a:solidFill>
                <a:latin typeface="Consolas" panose="020B0609020204030204" pitchFamily="49" charset="0"/>
              </a:rPr>
              <a:t>--upgrade</a:t>
            </a:r>
          </a:p>
        </p:txBody>
      </p:sp>
      <p:sp>
        <p:nvSpPr>
          <p:cNvPr id="18" name="TextBox 17">
            <a:extLst>
              <a:ext uri="{FF2B5EF4-FFF2-40B4-BE49-F238E27FC236}">
                <a16:creationId xmlns:a16="http://schemas.microsoft.com/office/drawing/2014/main" id="{D8A967E9-C8A4-5AD7-5433-0DC0237A68E7}"/>
              </a:ext>
            </a:extLst>
          </p:cNvPr>
          <p:cNvSpPr txBox="1"/>
          <p:nvPr/>
        </p:nvSpPr>
        <p:spPr>
          <a:xfrm>
            <a:off x="219071" y="5384381"/>
            <a:ext cx="11972928" cy="369332"/>
          </a:xfrm>
          <a:prstGeom prst="rect">
            <a:avLst/>
          </a:prstGeom>
          <a:noFill/>
        </p:spPr>
        <p:txBody>
          <a:bodyPr wrap="square">
            <a:spAutoFit/>
          </a:bodyPr>
          <a:lstStyle/>
          <a:p>
            <a:pPr lvl="0"/>
            <a:r>
              <a:rPr lang="en-US" dirty="0">
                <a:solidFill>
                  <a:schemeClr val="tx1">
                    <a:lumMod val="75000"/>
                  </a:schemeClr>
                </a:solidFill>
                <a:latin typeface="Consolas" panose="020B0609020204030204" pitchFamily="49" charset="0"/>
              </a:rPr>
              <a:t>Requirement already satisfied: </a:t>
            </a:r>
            <a:r>
              <a:rPr lang="en-US" dirty="0" err="1">
                <a:solidFill>
                  <a:schemeClr val="tx1">
                    <a:lumMod val="75000"/>
                  </a:schemeClr>
                </a:solidFill>
                <a:latin typeface="Consolas" panose="020B0609020204030204" pitchFamily="49" charset="0"/>
              </a:rPr>
              <a:t>exifread</a:t>
            </a:r>
            <a:r>
              <a:rPr lang="en-US" dirty="0">
                <a:solidFill>
                  <a:schemeClr val="tx1">
                    <a:lumMod val="75000"/>
                  </a:schemeClr>
                </a:solidFill>
                <a:latin typeface="Consolas" panose="020B0609020204030204" pitchFamily="49" charset="0"/>
              </a:rPr>
              <a:t> in ...\.venv\lib\site-packages (3.0.0)</a:t>
            </a:r>
          </a:p>
        </p:txBody>
      </p:sp>
      <p:sp>
        <p:nvSpPr>
          <p:cNvPr id="19" name="TextBox 18">
            <a:extLst>
              <a:ext uri="{FF2B5EF4-FFF2-40B4-BE49-F238E27FC236}">
                <a16:creationId xmlns:a16="http://schemas.microsoft.com/office/drawing/2014/main" id="{49881FF7-3F9F-79EB-9146-5F59F8B34F50}"/>
              </a:ext>
            </a:extLst>
          </p:cNvPr>
          <p:cNvSpPr txBox="1"/>
          <p:nvPr/>
        </p:nvSpPr>
        <p:spPr>
          <a:xfrm>
            <a:off x="219069" y="5748295"/>
            <a:ext cx="5082083"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20" name="Oval 19">
            <a:extLst>
              <a:ext uri="{FF2B5EF4-FFF2-40B4-BE49-F238E27FC236}">
                <a16:creationId xmlns:a16="http://schemas.microsoft.com/office/drawing/2014/main" id="{759A33F7-8043-35C5-62D0-B3C6A997A288}"/>
              </a:ext>
            </a:extLst>
          </p:cNvPr>
          <p:cNvSpPr/>
          <p:nvPr/>
        </p:nvSpPr>
        <p:spPr>
          <a:xfrm>
            <a:off x="114296" y="5877514"/>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983624-0669-D8D9-7E65-F441F7E6C7A9}"/>
              </a:ext>
            </a:extLst>
          </p:cNvPr>
          <p:cNvSpPr/>
          <p:nvPr/>
        </p:nvSpPr>
        <p:spPr>
          <a:xfrm>
            <a:off x="5339180" y="5809016"/>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98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20"/>
                                  </p:iterate>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wd">
                                    <p:tmAbs val="20"/>
                                  </p:iterate>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2601"/>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2601"/>
                            </p:stCondLst>
                            <p:childTnLst>
                              <p:par>
                                <p:cTn id="23" presetID="1"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35" presetClass="emph" presetSubtype="0" repeatCount="indefinite" fill="hold" grpId="1" nodeType="withEffect">
                                  <p:stCondLst>
                                    <p:cond delay="0"/>
                                  </p:stCondLst>
                                  <p:endCondLst>
                                    <p:cond evt="onNext" delay="0">
                                      <p:tgtEl>
                                        <p:sldTgt/>
                                      </p:tgtEl>
                                    </p:cond>
                                  </p:endCondLst>
                                  <p:childTnLst>
                                    <p:anim calcmode="discrete" valueType="str">
                                      <p:cBhvr>
                                        <p:cTn id="2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iterate type="lt">
                                    <p:tmAbs val="20"/>
                                  </p:iterate>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wd">
                                    <p:tmAbs val="20"/>
                                  </p:iterate>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21"/>
                            </p:stCondLst>
                            <p:childTnLst>
                              <p:par>
                                <p:cTn id="38" presetID="1"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par>
                          <p:cTn id="42" fill="hold">
                            <p:stCondLst>
                              <p:cond delay="21"/>
                            </p:stCondLst>
                            <p:childTnLst>
                              <p:par>
                                <p:cTn id="43" presetID="1"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35" presetClass="emph" presetSubtype="0" repeatCount="indefinite" fill="hold" grpId="1" nodeType="withEffect">
                                  <p:stCondLst>
                                    <p:cond delay="0"/>
                                  </p:stCondLst>
                                  <p:endCondLst>
                                    <p:cond evt="onNext" delay="0">
                                      <p:tgtEl>
                                        <p:sldTgt/>
                                      </p:tgtEl>
                                    </p:cond>
                                  </p:endCondLst>
                                  <p:childTnLst>
                                    <p:anim calcmode="discrete" valueType="str">
                                      <p:cBhvr>
                                        <p:cTn id="46"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2"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ntr" presetSubtype="0" fill="hold" grpId="0" nodeType="withEffect">
                                  <p:stCondLst>
                                    <p:cond delay="0"/>
                                  </p:stCondLst>
                                  <p:iterate type="lt">
                                    <p:tmAbs val="20"/>
                                  </p:iterate>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wd">
                                    <p:tmAbs val="20"/>
                                  </p:iterate>
                                  <p:childTnLst>
                                    <p:set>
                                      <p:cBhvr>
                                        <p:cTn id="56" dur="1" fill="hold">
                                          <p:stCondLst>
                                            <p:cond delay="0"/>
                                          </p:stCondLst>
                                        </p:cTn>
                                        <p:tgtEl>
                                          <p:spTgt spid="18"/>
                                        </p:tgtEl>
                                        <p:attrNameLst>
                                          <p:attrName>style.visibility</p:attrName>
                                        </p:attrNameLst>
                                      </p:cBhvr>
                                      <p:to>
                                        <p:strVal val="visible"/>
                                      </p:to>
                                    </p:set>
                                  </p:childTnLst>
                                </p:cTn>
                              </p:par>
                            </p:childTnLst>
                          </p:cTn>
                        </p:par>
                        <p:par>
                          <p:cTn id="57" fill="hold">
                            <p:stCondLst>
                              <p:cond delay="281"/>
                            </p:stCondLst>
                            <p:childTnLst>
                              <p:par>
                                <p:cTn id="58" presetID="1" presetClass="entr" presetSubtype="0"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par>
                          <p:cTn id="62" fill="hold">
                            <p:stCondLst>
                              <p:cond delay="281"/>
                            </p:stCondLst>
                            <p:childTnLst>
                              <p:par>
                                <p:cTn id="63" presetID="1" presetClass="entr" presetSubtype="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35" presetClass="emph" presetSubtype="0" repeatCount="indefinite" fill="hold" grpId="1" nodeType="withEffect">
                                  <p:stCondLst>
                                    <p:cond delay="0"/>
                                  </p:stCondLst>
                                  <p:endCondLst>
                                    <p:cond evt="onNext" delay="0">
                                      <p:tgtEl>
                                        <p:sldTgt/>
                                      </p:tgtEl>
                                    </p:cond>
                                  </p:endCondLst>
                                  <p:childTnLst>
                                    <p:anim calcmode="discrete" valueType="str">
                                      <p:cBhvr>
                                        <p:cTn id="66"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25" grpId="0"/>
      <p:bldP spid="6" grpId="0"/>
      <p:bldP spid="7" grpId="0" animBg="1"/>
      <p:bldP spid="8" grpId="0" animBg="1"/>
      <p:bldP spid="8" grpId="1" animBg="1"/>
      <p:bldP spid="8" grpId="2" animBg="1"/>
      <p:bldP spid="9" grpId="0"/>
      <p:bldP spid="10" grpId="0"/>
      <p:bldP spid="11" grpId="0"/>
      <p:bldP spid="15" grpId="0" animBg="1"/>
      <p:bldP spid="16" grpId="0" animBg="1"/>
      <p:bldP spid="16" grpId="1" animBg="1"/>
      <p:bldP spid="16" grpId="2" animBg="1"/>
      <p:bldP spid="17" grpId="0"/>
      <p:bldP spid="18" grpId="0"/>
      <p:bldP spid="19" grpId="0"/>
      <p:bldP spid="20" grpId="0" animBg="1"/>
      <p:bldP spid="21" grpId="0" animBg="1"/>
      <p:bldP spid="21"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C28D0A-65EF-1E59-C9F1-6BF0ACF145D7}"/>
              </a:ext>
            </a:extLst>
          </p:cNvPr>
          <p:cNvSpPr txBox="1"/>
          <p:nvPr/>
        </p:nvSpPr>
        <p:spPr>
          <a:xfrm>
            <a:off x="5426300" y="182368"/>
            <a:ext cx="6765701" cy="369332"/>
          </a:xfrm>
          <a:prstGeom prst="rect">
            <a:avLst/>
          </a:prstGeom>
          <a:noFill/>
        </p:spPr>
        <p:txBody>
          <a:bodyPr wrap="square">
            <a:spAutoFit/>
          </a:bodyPr>
          <a:lstStyle/>
          <a:p>
            <a:r>
              <a:rPr lang="en-US" dirty="0">
                <a:solidFill>
                  <a:schemeClr val="accent2"/>
                </a:solidFill>
                <a:latin typeface="Consolas" panose="020B0609020204030204" pitchFamily="49" charset="0"/>
              </a:rPr>
              <a:t>python </a:t>
            </a:r>
            <a:r>
              <a:rPr lang="en-US" dirty="0">
                <a:solidFill>
                  <a:schemeClr val="accent1"/>
                </a:solidFill>
                <a:latin typeface="Consolas" panose="020B0609020204030204" pitchFamily="49" charset="0"/>
              </a:rPr>
              <a:t>-m</a:t>
            </a:r>
            <a:r>
              <a:rPr lang="en-US" dirty="0">
                <a:solidFill>
                  <a:schemeClr val="accent2"/>
                </a:solidFill>
                <a:latin typeface="Consolas" panose="020B0609020204030204" pitchFamily="49" charset="0"/>
              </a:rPr>
              <a:t> </a:t>
            </a:r>
            <a:r>
              <a:rPr lang="en-US" dirty="0">
                <a:latin typeface="Consolas" panose="020B0609020204030204" pitchFamily="49" charset="0"/>
              </a:rPr>
              <a:t>pip uninstall </a:t>
            </a:r>
            <a:r>
              <a:rPr lang="en-US" dirty="0" err="1">
                <a:latin typeface="Consolas" panose="020B0609020204030204" pitchFamily="49" charset="0"/>
              </a:rPr>
              <a:t>exifread</a:t>
            </a:r>
            <a:endParaRPr lang="en-US" dirty="0">
              <a:latin typeface="Consolas" panose="020B0609020204030204" pitchFamily="49" charset="0"/>
            </a:endParaRPr>
          </a:p>
        </p:txBody>
      </p:sp>
      <p:sp>
        <p:nvSpPr>
          <p:cNvPr id="3" name="TextBox 2">
            <a:extLst>
              <a:ext uri="{FF2B5EF4-FFF2-40B4-BE49-F238E27FC236}">
                <a16:creationId xmlns:a16="http://schemas.microsoft.com/office/drawing/2014/main" id="{4C511F26-7554-DB7F-FDF5-C25756CD352A}"/>
              </a:ext>
            </a:extLst>
          </p:cNvPr>
          <p:cNvSpPr txBox="1"/>
          <p:nvPr/>
        </p:nvSpPr>
        <p:spPr>
          <a:xfrm>
            <a:off x="219075" y="183502"/>
            <a:ext cx="5076256" cy="369332"/>
          </a:xfrm>
          <a:prstGeom prst="rect">
            <a:avLst/>
          </a:prstGeom>
          <a:noFill/>
        </p:spPr>
        <p:txBody>
          <a:bodyPr wrap="square">
            <a:spAutoFit/>
          </a:bodyPr>
          <a:lstStyle/>
          <a:p>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a:t>
            </a:r>
            <a:r>
              <a:rPr kumimoji="0" lang="en-US" altLang="ja-JP" sz="1800" b="0" i="0" u="none" strike="noStrike" kern="1200" cap="none" spc="0" normalizeH="0" baseline="0" noProof="0" dirty="0" err="1">
                <a:ln>
                  <a:noFill/>
                </a:ln>
                <a:solidFill>
                  <a:srgbClr val="00B050"/>
                </a:solidFill>
                <a:effectLst/>
                <a:uLnTx/>
                <a:uFillTx/>
                <a:latin typeface="Consolas" panose="020B0609020204030204" pitchFamily="49" charset="0"/>
                <a:ea typeface="+mn-ea"/>
                <a:cs typeface="+mn-cs"/>
              </a:rPr>
              <a:t>venv</a:t>
            </a:r>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C:\cours-python\nouveau-projet&gt;</a:t>
            </a:r>
          </a:p>
        </p:txBody>
      </p:sp>
      <p:sp>
        <p:nvSpPr>
          <p:cNvPr id="4" name="Rectangle 3">
            <a:extLst>
              <a:ext uri="{FF2B5EF4-FFF2-40B4-BE49-F238E27FC236}">
                <a16:creationId xmlns:a16="http://schemas.microsoft.com/office/drawing/2014/main" id="{E9EF0EFD-6617-ADEF-EEFE-0421709FE166}"/>
              </a:ext>
            </a:extLst>
          </p:cNvPr>
          <p:cNvSpPr/>
          <p:nvPr/>
        </p:nvSpPr>
        <p:spPr>
          <a:xfrm>
            <a:off x="5295331" y="254794"/>
            <a:ext cx="13096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593A5A-2D69-68E2-1ABA-17CF59638B3D}"/>
              </a:ext>
            </a:extLst>
          </p:cNvPr>
          <p:cNvSpPr/>
          <p:nvPr/>
        </p:nvSpPr>
        <p:spPr>
          <a:xfrm>
            <a:off x="114300" y="312721"/>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48A7F8D-86A5-0AD6-7AA9-35572A7A593B}"/>
              </a:ext>
            </a:extLst>
          </p:cNvPr>
          <p:cNvSpPr txBox="1"/>
          <p:nvPr/>
        </p:nvSpPr>
        <p:spPr>
          <a:xfrm>
            <a:off x="219072" y="546715"/>
            <a:ext cx="11972927" cy="2031325"/>
          </a:xfrm>
          <a:prstGeom prst="rect">
            <a:avLst/>
          </a:prstGeom>
          <a:noFill/>
        </p:spPr>
        <p:txBody>
          <a:bodyPr wrap="square">
            <a:spAutoFit/>
          </a:bodyPr>
          <a:lstStyle/>
          <a:p>
            <a:r>
              <a:rPr lang="en-US" dirty="0">
                <a:solidFill>
                  <a:schemeClr val="tx1">
                    <a:lumMod val="75000"/>
                  </a:schemeClr>
                </a:solidFill>
                <a:latin typeface="Consolas" panose="020B0609020204030204" pitchFamily="49" charset="0"/>
              </a:rPr>
              <a:t>Found existing installation: </a:t>
            </a:r>
            <a:r>
              <a:rPr lang="en-US" dirty="0" err="1">
                <a:solidFill>
                  <a:schemeClr val="tx1">
                    <a:lumMod val="75000"/>
                  </a:schemeClr>
                </a:solidFill>
                <a:latin typeface="Consolas" panose="020B0609020204030204" pitchFamily="49" charset="0"/>
              </a:rPr>
              <a:t>ExifRead</a:t>
            </a:r>
            <a:r>
              <a:rPr lang="en-US" dirty="0">
                <a:solidFill>
                  <a:schemeClr val="tx1">
                    <a:lumMod val="75000"/>
                  </a:schemeClr>
                </a:solidFill>
                <a:latin typeface="Consolas" panose="020B0609020204030204" pitchFamily="49" charset="0"/>
              </a:rPr>
              <a:t> 3.0.0</a:t>
            </a:r>
          </a:p>
          <a:p>
            <a:r>
              <a:rPr lang="en-US" dirty="0">
                <a:solidFill>
                  <a:schemeClr val="tx1">
                    <a:lumMod val="75000"/>
                  </a:schemeClr>
                </a:solidFill>
                <a:latin typeface="Consolas" panose="020B0609020204030204" pitchFamily="49" charset="0"/>
              </a:rPr>
              <a:t>Uninstalling ExifRead-3.0.0:</a:t>
            </a:r>
          </a:p>
          <a:p>
            <a:r>
              <a:rPr lang="en-US" dirty="0">
                <a:solidFill>
                  <a:schemeClr val="tx1">
                    <a:lumMod val="75000"/>
                  </a:schemeClr>
                </a:solidFill>
                <a:latin typeface="Consolas" panose="020B0609020204030204" pitchFamily="49" charset="0"/>
              </a:rPr>
              <a:t>  Would remove:</a:t>
            </a:r>
          </a:p>
          <a:p>
            <a:r>
              <a:rPr lang="en-US" dirty="0">
                <a:solidFill>
                  <a:schemeClr val="tx1">
                    <a:lumMod val="75000"/>
                  </a:schemeClr>
                </a:solidFill>
                <a:latin typeface="Consolas" panose="020B0609020204030204" pitchFamily="49" charset="0"/>
              </a:rPr>
              <a:t>    c:\cours-python\nouveau-projet\.venv\lib\site-packages\exifread-3.0.0.dist-info\*</a:t>
            </a:r>
          </a:p>
          <a:p>
            <a:r>
              <a:rPr lang="en-US" dirty="0">
                <a:solidFill>
                  <a:schemeClr val="tx1">
                    <a:lumMod val="75000"/>
                  </a:schemeClr>
                </a:solidFill>
                <a:latin typeface="Consolas" panose="020B0609020204030204" pitchFamily="49" charset="0"/>
              </a:rPr>
              <a:t>    c:\cours-python\nouveau-projet\.venv\lib\site-packages\exifread\*</a:t>
            </a:r>
          </a:p>
          <a:p>
            <a:r>
              <a:rPr lang="en-US" dirty="0">
                <a:solidFill>
                  <a:schemeClr val="tx1">
                    <a:lumMod val="75000"/>
                  </a:schemeClr>
                </a:solidFill>
                <a:latin typeface="Consolas" panose="020B0609020204030204" pitchFamily="49" charset="0"/>
              </a:rPr>
              <a:t>    c:\cours-python\nouveau-projet\.venv\scripts\exif.py</a:t>
            </a:r>
          </a:p>
          <a:p>
            <a:r>
              <a:rPr lang="en-US" dirty="0">
                <a:solidFill>
                  <a:schemeClr val="tx1">
                    <a:lumMod val="75000"/>
                  </a:schemeClr>
                </a:solidFill>
                <a:latin typeface="Consolas" panose="020B0609020204030204" pitchFamily="49" charset="0"/>
              </a:rPr>
              <a:t>Proceed (Y/n)?</a:t>
            </a:r>
          </a:p>
        </p:txBody>
      </p:sp>
      <p:sp>
        <p:nvSpPr>
          <p:cNvPr id="12" name="Rectangle 11">
            <a:extLst>
              <a:ext uri="{FF2B5EF4-FFF2-40B4-BE49-F238E27FC236}">
                <a16:creationId xmlns:a16="http://schemas.microsoft.com/office/drawing/2014/main" id="{C25EB0CA-9521-2EC5-0A2D-C471CFFE995B}"/>
              </a:ext>
            </a:extLst>
          </p:cNvPr>
          <p:cNvSpPr/>
          <p:nvPr/>
        </p:nvSpPr>
        <p:spPr>
          <a:xfrm>
            <a:off x="2146989" y="2272490"/>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E58AED9-86EB-01C4-B19B-A6F74DB9C6FB}"/>
              </a:ext>
            </a:extLst>
          </p:cNvPr>
          <p:cNvSpPr txBox="1"/>
          <p:nvPr/>
        </p:nvSpPr>
        <p:spPr>
          <a:xfrm>
            <a:off x="2277954" y="2159426"/>
            <a:ext cx="9914045" cy="369332"/>
          </a:xfrm>
          <a:prstGeom prst="rect">
            <a:avLst/>
          </a:prstGeom>
          <a:noFill/>
        </p:spPr>
        <p:txBody>
          <a:bodyPr wrap="square">
            <a:spAutoFit/>
          </a:bodyPr>
          <a:lstStyle/>
          <a:p>
            <a:pPr lvl="0"/>
            <a:r>
              <a:rPr lang="en-US" dirty="0">
                <a:latin typeface="Consolas" panose="020B0609020204030204" pitchFamily="49" charset="0"/>
              </a:rPr>
              <a:t>y</a:t>
            </a:r>
          </a:p>
        </p:txBody>
      </p:sp>
      <p:sp>
        <p:nvSpPr>
          <p:cNvPr id="14" name="TextBox 13">
            <a:extLst>
              <a:ext uri="{FF2B5EF4-FFF2-40B4-BE49-F238E27FC236}">
                <a16:creationId xmlns:a16="http://schemas.microsoft.com/office/drawing/2014/main" id="{9FEFF22D-A651-3085-196A-DFD6E1F7E097}"/>
              </a:ext>
            </a:extLst>
          </p:cNvPr>
          <p:cNvSpPr txBox="1"/>
          <p:nvPr/>
        </p:nvSpPr>
        <p:spPr>
          <a:xfrm>
            <a:off x="219073" y="2480985"/>
            <a:ext cx="11972927" cy="369332"/>
          </a:xfrm>
          <a:prstGeom prst="rect">
            <a:avLst/>
          </a:prstGeom>
          <a:noFill/>
        </p:spPr>
        <p:txBody>
          <a:bodyPr wrap="square">
            <a:spAutoFit/>
          </a:bodyPr>
          <a:lstStyle/>
          <a:p>
            <a:r>
              <a:rPr lang="en-US" dirty="0">
                <a:solidFill>
                  <a:schemeClr val="tx1">
                    <a:lumMod val="75000"/>
                  </a:schemeClr>
                </a:solidFill>
                <a:latin typeface="Consolas" panose="020B0609020204030204" pitchFamily="49" charset="0"/>
              </a:rPr>
              <a:t> Successfully uninstalled ExifRead-3.0.0</a:t>
            </a:r>
          </a:p>
        </p:txBody>
      </p:sp>
      <p:sp>
        <p:nvSpPr>
          <p:cNvPr id="22" name="TextBox 21">
            <a:extLst>
              <a:ext uri="{FF2B5EF4-FFF2-40B4-BE49-F238E27FC236}">
                <a16:creationId xmlns:a16="http://schemas.microsoft.com/office/drawing/2014/main" id="{8BFB04C7-A06B-6299-28D6-341AE9E2AB39}"/>
              </a:ext>
            </a:extLst>
          </p:cNvPr>
          <p:cNvSpPr txBox="1"/>
          <p:nvPr/>
        </p:nvSpPr>
        <p:spPr>
          <a:xfrm>
            <a:off x="219071" y="2852004"/>
            <a:ext cx="5082084"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23" name="Oval 22">
            <a:extLst>
              <a:ext uri="{FF2B5EF4-FFF2-40B4-BE49-F238E27FC236}">
                <a16:creationId xmlns:a16="http://schemas.microsoft.com/office/drawing/2014/main" id="{58D707FD-F111-DF1D-16B8-4129094A0A92}"/>
              </a:ext>
            </a:extLst>
          </p:cNvPr>
          <p:cNvSpPr/>
          <p:nvPr/>
        </p:nvSpPr>
        <p:spPr>
          <a:xfrm>
            <a:off x="114297" y="2981223"/>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3406C35-37A4-2299-A16E-A09E834E370A}"/>
              </a:ext>
            </a:extLst>
          </p:cNvPr>
          <p:cNvSpPr/>
          <p:nvPr/>
        </p:nvSpPr>
        <p:spPr>
          <a:xfrm>
            <a:off x="5301155" y="2912725"/>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7589309-E15C-0890-BA9A-E86A9909C9DA}"/>
              </a:ext>
            </a:extLst>
          </p:cNvPr>
          <p:cNvSpPr txBox="1"/>
          <p:nvPr/>
        </p:nvSpPr>
        <p:spPr>
          <a:xfrm>
            <a:off x="5432121" y="2848943"/>
            <a:ext cx="6759878" cy="369332"/>
          </a:xfrm>
          <a:prstGeom prst="rect">
            <a:avLst/>
          </a:prstGeom>
          <a:noFill/>
        </p:spPr>
        <p:txBody>
          <a:bodyPr wrap="square">
            <a:spAutoFit/>
          </a:bodyPr>
          <a:lstStyle/>
          <a:p>
            <a:pPr lvl="0"/>
            <a:r>
              <a:rPr lang="en-US" dirty="0" err="1">
                <a:solidFill>
                  <a:srgbClr val="FF8B00"/>
                </a:solidFill>
                <a:latin typeface="Consolas" panose="020B0609020204030204" pitchFamily="49" charset="0"/>
              </a:rPr>
              <a:t>dir</a:t>
            </a:r>
            <a:r>
              <a:rPr lang="en-US" dirty="0">
                <a:solidFill>
                  <a:srgbClr val="FF8B00"/>
                </a:solidFill>
                <a:latin typeface="Consolas" panose="020B0609020204030204" pitchFamily="49" charset="0"/>
              </a:rPr>
              <a:t> </a:t>
            </a:r>
            <a:r>
              <a:rPr lang="en-US" dirty="0">
                <a:solidFill>
                  <a:srgbClr val="9200FF"/>
                </a:solidFill>
                <a:latin typeface="Consolas" panose="020B0609020204030204" pitchFamily="49" charset="0"/>
              </a:rPr>
              <a:t>/w </a:t>
            </a:r>
            <a:r>
              <a:rPr lang="en-US" dirty="0">
                <a:solidFill>
                  <a:srgbClr val="F2F2F2"/>
                </a:solidFill>
                <a:latin typeface="Consolas" panose="020B0609020204030204" pitchFamily="49" charset="0"/>
              </a:rPr>
              <a:t>.\.</a:t>
            </a:r>
            <a:r>
              <a:rPr lang="en-US" dirty="0" err="1">
                <a:solidFill>
                  <a:srgbClr val="F2F2F2"/>
                </a:solidFill>
                <a:latin typeface="Consolas" panose="020B0609020204030204" pitchFamily="49" charset="0"/>
              </a:rPr>
              <a:t>venv</a:t>
            </a:r>
            <a:r>
              <a:rPr lang="en-US" dirty="0">
                <a:solidFill>
                  <a:srgbClr val="F2F2F2"/>
                </a:solidFill>
                <a:latin typeface="Consolas" panose="020B0609020204030204" pitchFamily="49" charset="0"/>
              </a:rPr>
              <a:t>\Lib\site-packages</a:t>
            </a:r>
          </a:p>
        </p:txBody>
      </p:sp>
      <p:sp>
        <p:nvSpPr>
          <p:cNvPr id="27" name="TextBox 26">
            <a:extLst>
              <a:ext uri="{FF2B5EF4-FFF2-40B4-BE49-F238E27FC236}">
                <a16:creationId xmlns:a16="http://schemas.microsoft.com/office/drawing/2014/main" id="{473BE0BC-6CD6-3792-539E-8E4FB64BD06A}"/>
              </a:ext>
            </a:extLst>
          </p:cNvPr>
          <p:cNvSpPr txBox="1"/>
          <p:nvPr/>
        </p:nvSpPr>
        <p:spPr>
          <a:xfrm>
            <a:off x="219071" y="3237981"/>
            <a:ext cx="11972928" cy="3416320"/>
          </a:xfrm>
          <a:prstGeom prst="rect">
            <a:avLst/>
          </a:prstGeom>
          <a:noFill/>
        </p:spPr>
        <p:txBody>
          <a:bodyPr wrap="square">
            <a:spAutoFit/>
          </a:bodyPr>
          <a:lstStyle/>
          <a:p>
            <a:pPr lvl="0"/>
            <a:r>
              <a:rPr lang="en-US" dirty="0">
                <a:solidFill>
                  <a:schemeClr val="tx1">
                    <a:lumMod val="75000"/>
                  </a:schemeClr>
                </a:solidFill>
                <a:latin typeface="Consolas" panose="020B0609020204030204" pitchFamily="49" charset="0"/>
              </a:rPr>
              <a:t>[.]                         		[..]                                 </a:t>
            </a:r>
          </a:p>
          <a:p>
            <a:pPr lvl="0"/>
            <a:r>
              <a:rPr lang="en-US" dirty="0">
                <a:solidFill>
                  <a:schemeClr val="tx1">
                    <a:lumMod val="75000"/>
                  </a:schemeClr>
                </a:solidFill>
                <a:latin typeface="Consolas" panose="020B0609020204030204" pitchFamily="49" charset="0"/>
              </a:rPr>
              <a:t>[beautifulsoup4-4.12.2.dist-info]	[bs4]				[</a:t>
            </a:r>
            <a:r>
              <a:rPr lang="en-US" dirty="0" err="1">
                <a:solidFill>
                  <a:schemeClr val="tx1">
                    <a:lumMod val="75000"/>
                  </a:schemeClr>
                </a:solidFill>
                <a:latin typeface="Consolas" panose="020B0609020204030204" pitchFamily="49" charset="0"/>
              </a:rPr>
              <a:t>certifi</a:t>
            </a:r>
            <a:r>
              <a:rPr lang="en-US" dirty="0">
                <a:solidFill>
                  <a:schemeClr val="tx1">
                    <a:lumMod val="75000"/>
                  </a:schemeClr>
                </a:solidFill>
                <a:latin typeface="Consolas" panose="020B0609020204030204" pitchFamily="49" charset="0"/>
              </a:rPr>
              <a:t>]</a:t>
            </a:r>
          </a:p>
          <a:p>
            <a:pPr lvl="0"/>
            <a:r>
              <a:rPr lang="en-US" dirty="0">
                <a:solidFill>
                  <a:schemeClr val="tx1">
                    <a:lumMod val="75000"/>
                  </a:schemeClr>
                </a:solidFill>
                <a:latin typeface="Consolas" panose="020B0609020204030204" pitchFamily="49" charset="0"/>
              </a:rPr>
              <a:t>[certifi-2023.11.17.dist-info]	[</a:t>
            </a:r>
            <a:r>
              <a:rPr lang="en-US" dirty="0" err="1">
                <a:solidFill>
                  <a:schemeClr val="tx1">
                    <a:lumMod val="75000"/>
                  </a:schemeClr>
                </a:solidFill>
                <a:latin typeface="Consolas" panose="020B0609020204030204" pitchFamily="49" charset="0"/>
              </a:rPr>
              <a:t>charset_normalizer</a:t>
            </a:r>
            <a:r>
              <a:rPr lang="en-US" dirty="0">
                <a:solidFill>
                  <a:schemeClr val="tx1">
                    <a:lumMod val="75000"/>
                  </a:schemeClr>
                </a:solidFill>
                <a:latin typeface="Consolas" panose="020B0609020204030204" pitchFamily="49" charset="0"/>
              </a:rPr>
              <a:t>]</a:t>
            </a:r>
          </a:p>
          <a:p>
            <a:pPr lvl="0"/>
            <a:r>
              <a:rPr lang="en-US" dirty="0">
                <a:solidFill>
                  <a:schemeClr val="tx1">
                    <a:lumMod val="75000"/>
                  </a:schemeClr>
                </a:solidFill>
                <a:latin typeface="Consolas" panose="020B0609020204030204" pitchFamily="49" charset="0"/>
              </a:rPr>
              <a:t>[charset_normalizer-3.3.2.dist-info]	[click]				[click-8.1.7.dist-info]</a:t>
            </a:r>
          </a:p>
          <a:p>
            <a:pPr lvl="0"/>
            <a:r>
              <a:rPr lang="en-US" dirty="0">
                <a:solidFill>
                  <a:schemeClr val="tx1">
                    <a:lumMod val="75000"/>
                  </a:schemeClr>
                </a:solidFill>
                <a:latin typeface="Consolas" panose="020B0609020204030204" pitchFamily="49" charset="0"/>
              </a:rPr>
              <a:t>[</a:t>
            </a:r>
            <a:r>
              <a:rPr lang="en-US" dirty="0" err="1">
                <a:solidFill>
                  <a:schemeClr val="tx1">
                    <a:lumMod val="75000"/>
                  </a:schemeClr>
                </a:solidFill>
                <a:latin typeface="Consolas" panose="020B0609020204030204" pitchFamily="49" charset="0"/>
              </a:rPr>
              <a:t>colorama</a:t>
            </a:r>
            <a:r>
              <a:rPr lang="en-US" dirty="0">
                <a:solidFill>
                  <a:schemeClr val="tx1">
                    <a:lumMod val="75000"/>
                  </a:schemeClr>
                </a:solidFill>
                <a:latin typeface="Consolas" panose="020B0609020204030204" pitchFamily="49" charset="0"/>
              </a:rPr>
              <a:t>]				[colorama-0.4.6.dist-info]	</a:t>
            </a:r>
            <a:r>
              <a:rPr lang="en-US" dirty="0" err="1">
                <a:solidFill>
                  <a:schemeClr val="tx1">
                    <a:lumMod val="75000"/>
                  </a:schemeClr>
                </a:solidFill>
                <a:latin typeface="Consolas" panose="020B0609020204030204" pitchFamily="49" charset="0"/>
              </a:rPr>
              <a:t>distutils-precedence.pth</a:t>
            </a:r>
            <a:r>
              <a:rPr lang="en-US" dirty="0">
                <a:solidFill>
                  <a:schemeClr val="tx1">
                    <a:lumMod val="75000"/>
                  </a:schemeClr>
                </a:solidFill>
                <a:latin typeface="Consolas" panose="020B0609020204030204" pitchFamily="49" charset="0"/>
              </a:rPr>
              <a:t>    [</a:t>
            </a:r>
            <a:r>
              <a:rPr lang="en-US" dirty="0" err="1">
                <a:solidFill>
                  <a:schemeClr val="tx1">
                    <a:lumMod val="75000"/>
                  </a:schemeClr>
                </a:solidFill>
                <a:latin typeface="Consolas" panose="020B0609020204030204" pitchFamily="49" charset="0"/>
              </a:rPr>
              <a:t>gtts</a:t>
            </a:r>
            <a:r>
              <a:rPr lang="en-US" dirty="0">
                <a:solidFill>
                  <a:schemeClr val="tx1">
                    <a:lumMod val="75000"/>
                  </a:schemeClr>
                </a:solidFill>
                <a:latin typeface="Consolas" panose="020B0609020204030204" pitchFamily="49" charset="0"/>
              </a:rPr>
              <a:t>]					[gTTS-2.4.0.dist-info]	[</a:t>
            </a:r>
            <a:r>
              <a:rPr lang="en-US" dirty="0" err="1">
                <a:solidFill>
                  <a:schemeClr val="tx1">
                    <a:lumMod val="75000"/>
                  </a:schemeClr>
                </a:solidFill>
                <a:latin typeface="Consolas" panose="020B0609020204030204" pitchFamily="49" charset="0"/>
              </a:rPr>
              <a:t>idna</a:t>
            </a:r>
            <a:r>
              <a:rPr lang="en-US" dirty="0">
                <a:solidFill>
                  <a:schemeClr val="tx1">
                    <a:lumMod val="75000"/>
                  </a:schemeClr>
                </a:solidFill>
                <a:latin typeface="Consolas" panose="020B0609020204030204" pitchFamily="49" charset="0"/>
              </a:rPr>
              <a:t>]</a:t>
            </a:r>
          </a:p>
          <a:p>
            <a:pPr lvl="0"/>
            <a:r>
              <a:rPr lang="en-US" dirty="0">
                <a:solidFill>
                  <a:schemeClr val="tx1">
                    <a:lumMod val="75000"/>
                  </a:schemeClr>
                </a:solidFill>
                <a:latin typeface="Consolas" panose="020B0609020204030204" pitchFamily="49" charset="0"/>
              </a:rPr>
              <a:t>[idna-3.6.dist-info]			[pip]				[pip-23.2.1.dist-info]</a:t>
            </a:r>
          </a:p>
          <a:p>
            <a:pPr lvl="0"/>
            <a:r>
              <a:rPr lang="en-US" dirty="0">
                <a:solidFill>
                  <a:schemeClr val="tx1">
                    <a:lumMod val="75000"/>
                  </a:schemeClr>
                </a:solidFill>
                <a:latin typeface="Consolas" panose="020B0609020204030204" pitchFamily="49" charset="0"/>
              </a:rPr>
              <a:t>[</a:t>
            </a:r>
            <a:r>
              <a:rPr lang="en-US" dirty="0" err="1">
                <a:solidFill>
                  <a:schemeClr val="tx1">
                    <a:lumMod val="75000"/>
                  </a:schemeClr>
                </a:solidFill>
                <a:latin typeface="Consolas" panose="020B0609020204030204" pitchFamily="49" charset="0"/>
              </a:rPr>
              <a:t>pkg_resources</a:t>
            </a:r>
            <a:r>
              <a:rPr lang="en-US" dirty="0">
                <a:solidFill>
                  <a:schemeClr val="tx1">
                    <a:lumMod val="75000"/>
                  </a:schemeClr>
                </a:solidFill>
                <a:latin typeface="Consolas" panose="020B0609020204030204" pitchFamily="49" charset="0"/>
              </a:rPr>
              <a:t>]			[requests]			[requests-2.31.0.dist-info]</a:t>
            </a:r>
          </a:p>
          <a:p>
            <a:pPr lvl="0"/>
            <a:r>
              <a:rPr lang="en-US" dirty="0">
                <a:solidFill>
                  <a:schemeClr val="tx1">
                    <a:lumMod val="75000"/>
                  </a:schemeClr>
                </a:solidFill>
                <a:latin typeface="Consolas" panose="020B0609020204030204" pitchFamily="49" charset="0"/>
              </a:rPr>
              <a:t>[</a:t>
            </a:r>
            <a:r>
              <a:rPr lang="en-US" dirty="0" err="1">
                <a:solidFill>
                  <a:schemeClr val="tx1">
                    <a:lumMod val="75000"/>
                  </a:schemeClr>
                </a:solidFill>
                <a:latin typeface="Consolas" panose="020B0609020204030204" pitchFamily="49" charset="0"/>
              </a:rPr>
              <a:t>setuptools</a:t>
            </a:r>
            <a:r>
              <a:rPr lang="en-US" dirty="0">
                <a:solidFill>
                  <a:schemeClr val="tx1">
                    <a:lumMod val="75000"/>
                  </a:schemeClr>
                </a:solidFill>
                <a:latin typeface="Consolas" panose="020B0609020204030204" pitchFamily="49" charset="0"/>
              </a:rPr>
              <a:t>]				[setuptools-65.5.0.dist-info]</a:t>
            </a:r>
          </a:p>
          <a:p>
            <a:pPr lvl="0"/>
            <a:r>
              <a:rPr lang="en-US" dirty="0">
                <a:solidFill>
                  <a:schemeClr val="tx1">
                    <a:lumMod val="75000"/>
                  </a:schemeClr>
                </a:solidFill>
                <a:latin typeface="Consolas" panose="020B0609020204030204" pitchFamily="49" charset="0"/>
              </a:rPr>
              <a:t>[</a:t>
            </a:r>
            <a:r>
              <a:rPr lang="en-US" dirty="0" err="1">
                <a:solidFill>
                  <a:schemeClr val="tx1">
                    <a:lumMod val="75000"/>
                  </a:schemeClr>
                </a:solidFill>
                <a:latin typeface="Consolas" panose="020B0609020204030204" pitchFamily="49" charset="0"/>
              </a:rPr>
              <a:t>soupsieve</a:t>
            </a:r>
            <a:r>
              <a:rPr lang="en-US" dirty="0">
                <a:solidFill>
                  <a:schemeClr val="tx1">
                    <a:lumMod val="75000"/>
                  </a:schemeClr>
                </a:solidFill>
                <a:latin typeface="Consolas" panose="020B0609020204030204" pitchFamily="49" charset="0"/>
              </a:rPr>
              <a:t>]				[soupsieve-2.5.dist-info]	[urllib3]</a:t>
            </a:r>
          </a:p>
          <a:p>
            <a:pPr lvl="0"/>
            <a:r>
              <a:rPr lang="en-US" dirty="0">
                <a:solidFill>
                  <a:schemeClr val="tx1">
                    <a:lumMod val="75000"/>
                  </a:schemeClr>
                </a:solidFill>
                <a:latin typeface="Consolas" panose="020B0609020204030204" pitchFamily="49" charset="0"/>
              </a:rPr>
              <a:t>[urllib3-2.1.0.dist-info]		[</a:t>
            </a:r>
            <a:r>
              <a:rPr lang="en-US" dirty="0" err="1">
                <a:solidFill>
                  <a:schemeClr val="tx1">
                    <a:lumMod val="75000"/>
                  </a:schemeClr>
                </a:solidFill>
                <a:latin typeface="Consolas" panose="020B0609020204030204" pitchFamily="49" charset="0"/>
              </a:rPr>
              <a:t>wikipedia</a:t>
            </a:r>
            <a:r>
              <a:rPr lang="en-US" dirty="0">
                <a:solidFill>
                  <a:schemeClr val="tx1">
                    <a:lumMod val="75000"/>
                  </a:schemeClr>
                </a:solidFill>
                <a:latin typeface="Consolas" panose="020B0609020204030204" pitchFamily="49" charset="0"/>
              </a:rPr>
              <a:t>]			[wikipedia-1.4.0.dist-info]</a:t>
            </a:r>
          </a:p>
          <a:p>
            <a:pPr lvl="0"/>
            <a:r>
              <a:rPr lang="en-US" dirty="0">
                <a:solidFill>
                  <a:schemeClr val="tx1">
                    <a:lumMod val="75000"/>
                  </a:schemeClr>
                </a:solidFill>
                <a:latin typeface="Consolas" panose="020B0609020204030204" pitchFamily="49" charset="0"/>
              </a:rPr>
              <a:t>[_</a:t>
            </a:r>
            <a:r>
              <a:rPr lang="en-US" dirty="0" err="1">
                <a:solidFill>
                  <a:schemeClr val="tx1">
                    <a:lumMod val="75000"/>
                  </a:schemeClr>
                </a:solidFill>
                <a:latin typeface="Consolas" panose="020B0609020204030204" pitchFamily="49" charset="0"/>
              </a:rPr>
              <a:t>distutils_hack</a:t>
            </a:r>
            <a:r>
              <a:rPr lang="en-US" dirty="0">
                <a:solidFill>
                  <a:schemeClr val="tx1">
                    <a:lumMod val="75000"/>
                  </a:schemeClr>
                </a:solidFill>
                <a:latin typeface="Consolas" panose="020B0609020204030204" pitchFamily="49" charset="0"/>
              </a:rPr>
              <a:t>]</a:t>
            </a:r>
          </a:p>
        </p:txBody>
      </p:sp>
    </p:spTree>
    <p:extLst>
      <p:ext uri="{BB962C8B-B14F-4D97-AF65-F5344CB8AC3E}">
        <p14:creationId xmlns:p14="http://schemas.microsoft.com/office/powerpoint/2010/main" val="154116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20"/>
                                  </p:iterate>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wd">
                                    <p:tmAbs val="20"/>
                                  </p:iterate>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1281"/>
                            </p:stCondLst>
                            <p:childTnLst>
                              <p:par>
                                <p:cTn id="18" presetID="1"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35" presetClass="emph" presetSubtype="0" repeatCount="indefinite" fill="hold" grpId="1" nodeType="withEffect">
                                  <p:stCondLst>
                                    <p:cond delay="0"/>
                                  </p:stCondLst>
                                  <p:endCondLst>
                                    <p:cond evt="onNext" delay="0">
                                      <p:tgtEl>
                                        <p:sldTgt/>
                                      </p:tgtEl>
                                    </p:cond>
                                  </p:endCondLst>
                                  <p:childTnLst>
                                    <p:anim calcmode="discrete" valueType="str">
                                      <p:cBhvr>
                                        <p:cTn id="21"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12"/>
                                        </p:tgtEl>
                                        <p:attrNameLst>
                                          <p:attrName>style.visibility</p:attrName>
                                        </p:attrNameLst>
                                      </p:cBhvr>
                                      <p:to>
                                        <p:strVal val="hidden"/>
                                      </p:to>
                                    </p:set>
                                  </p:childTnLst>
                                </p:cTn>
                              </p:par>
                              <p:par>
                                <p:cTn id="26" presetID="1" presetClass="entr" presetSubtype="0" fill="hold" grpId="0" nodeType="withEffect">
                                  <p:stCondLst>
                                    <p:cond delay="0"/>
                                  </p:stCondLst>
                                  <p:iterate type="lt">
                                    <p:tmAbs val="20"/>
                                  </p:iterate>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wd">
                                    <p:tmAbs val="20"/>
                                  </p:iterate>
                                  <p:childTnLst>
                                    <p:set>
                                      <p:cBhvr>
                                        <p:cTn id="31" dur="1" fill="hold">
                                          <p:stCondLst>
                                            <p:cond delay="0"/>
                                          </p:stCondLst>
                                        </p:cTn>
                                        <p:tgtEl>
                                          <p:spTgt spid="14"/>
                                        </p:tgtEl>
                                        <p:attrNameLst>
                                          <p:attrName>style.visibility</p:attrName>
                                        </p:attrNameLst>
                                      </p:cBhvr>
                                      <p:to>
                                        <p:strVal val="visible"/>
                                      </p:to>
                                    </p:set>
                                  </p:childTnLst>
                                </p:cTn>
                              </p:par>
                            </p:childTnLst>
                          </p:cTn>
                        </p:par>
                        <p:par>
                          <p:cTn id="32" fill="hold">
                            <p:stCondLst>
                              <p:cond delay="61"/>
                            </p:stCondLst>
                            <p:childTnLst>
                              <p:par>
                                <p:cTn id="33" presetID="1"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61"/>
                            </p:stCondLst>
                            <p:childTnLst>
                              <p:par>
                                <p:cTn id="38" presetID="1"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35" presetClass="emph" presetSubtype="0" repeatCount="indefinite" fill="hold" grpId="1" nodeType="withEffect">
                                  <p:stCondLst>
                                    <p:cond delay="0"/>
                                  </p:stCondLst>
                                  <p:endCondLst>
                                    <p:cond evt="onNext" delay="0">
                                      <p:tgtEl>
                                        <p:sldTgt/>
                                      </p:tgtEl>
                                    </p:cond>
                                  </p:endCondLst>
                                  <p:childTnLst>
                                    <p:anim calcmode="discrete" valueType="str">
                                      <p:cBhvr>
                                        <p:cTn id="41"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2" nodeType="clickEffect">
                                  <p:stCondLst>
                                    <p:cond delay="0"/>
                                  </p:stCondLst>
                                  <p:childTnLst>
                                    <p:set>
                                      <p:cBhvr>
                                        <p:cTn id="45" dur="1" fill="hold">
                                          <p:stCondLst>
                                            <p:cond delay="0"/>
                                          </p:stCondLst>
                                        </p:cTn>
                                        <p:tgtEl>
                                          <p:spTgt spid="24"/>
                                        </p:tgtEl>
                                        <p:attrNameLst>
                                          <p:attrName>style.visibility</p:attrName>
                                        </p:attrNameLst>
                                      </p:cBhvr>
                                      <p:to>
                                        <p:strVal val="hidden"/>
                                      </p:to>
                                    </p:set>
                                  </p:childTnLst>
                                </p:cTn>
                              </p:par>
                              <p:par>
                                <p:cTn id="46" presetID="1" presetClass="entr" presetSubtype="0" fill="hold" grpId="0" nodeType="withEffect">
                                  <p:stCondLst>
                                    <p:cond delay="0"/>
                                  </p:stCondLst>
                                  <p:iterate type="lt">
                                    <p:tmAbs val="20"/>
                                  </p:iterate>
                                  <p:childTnLst>
                                    <p:set>
                                      <p:cBhvr>
                                        <p:cTn id="47" dur="1" fill="hold">
                                          <p:stCondLst>
                                            <p:cond delay="0"/>
                                          </p:stCondLst>
                                        </p:cTn>
                                        <p:tgtEl>
                                          <p:spTgt spid="2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type="wd">
                                    <p:tmAbs val="20"/>
                                  </p:iterate>
                                  <p:childTnLst>
                                    <p:set>
                                      <p:cBhvr>
                                        <p:cTn id="5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25" grpId="0"/>
      <p:bldP spid="12" grpId="0" animBg="1"/>
      <p:bldP spid="12" grpId="1" animBg="1"/>
      <p:bldP spid="12" grpId="2" animBg="1"/>
      <p:bldP spid="13" grpId="0"/>
      <p:bldP spid="14" grpId="0"/>
      <p:bldP spid="22" grpId="0"/>
      <p:bldP spid="23" grpId="0" animBg="1"/>
      <p:bldP spid="24" grpId="0" animBg="1"/>
      <p:bldP spid="24" grpId="1" animBg="1"/>
      <p:bldP spid="24" grpId="2" animBg="1"/>
      <p:bldP spid="26" grpId="0"/>
      <p:bldP spid="2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C28D0A-65EF-1E59-C9F1-6BF0ACF145D7}"/>
              </a:ext>
            </a:extLst>
          </p:cNvPr>
          <p:cNvSpPr txBox="1"/>
          <p:nvPr/>
        </p:nvSpPr>
        <p:spPr>
          <a:xfrm>
            <a:off x="5426300" y="182368"/>
            <a:ext cx="6765701" cy="369332"/>
          </a:xfrm>
          <a:prstGeom prst="rect">
            <a:avLst/>
          </a:prstGeom>
          <a:noFill/>
        </p:spPr>
        <p:txBody>
          <a:bodyPr wrap="square">
            <a:spAutoFit/>
          </a:bodyPr>
          <a:lstStyle/>
          <a:p>
            <a:pPr lvl="0"/>
            <a:r>
              <a:rPr lang="en-US" dirty="0">
                <a:solidFill>
                  <a:srgbClr val="FF8B00"/>
                </a:solidFill>
                <a:latin typeface="Consolas" panose="020B0609020204030204" pitchFamily="49" charset="0"/>
              </a:rPr>
              <a:t>python </a:t>
            </a:r>
            <a:r>
              <a:rPr lang="en-US" dirty="0">
                <a:solidFill>
                  <a:srgbClr val="9200FF"/>
                </a:solidFill>
                <a:latin typeface="Consolas" panose="020B0609020204030204" pitchFamily="49" charset="0"/>
              </a:rPr>
              <a:t>-m</a:t>
            </a:r>
            <a:r>
              <a:rPr lang="en-US" dirty="0">
                <a:solidFill>
                  <a:srgbClr val="FF8B00"/>
                </a:solidFill>
                <a:latin typeface="Consolas" panose="020B0609020204030204" pitchFamily="49" charset="0"/>
              </a:rPr>
              <a:t> </a:t>
            </a:r>
            <a:r>
              <a:rPr lang="en-US" dirty="0">
                <a:solidFill>
                  <a:srgbClr val="F2F2F2"/>
                </a:solidFill>
                <a:latin typeface="Consolas" panose="020B0609020204030204" pitchFamily="49" charset="0"/>
              </a:rPr>
              <a:t>pip freeze</a:t>
            </a:r>
          </a:p>
        </p:txBody>
      </p:sp>
      <p:sp>
        <p:nvSpPr>
          <p:cNvPr id="3" name="TextBox 2">
            <a:extLst>
              <a:ext uri="{FF2B5EF4-FFF2-40B4-BE49-F238E27FC236}">
                <a16:creationId xmlns:a16="http://schemas.microsoft.com/office/drawing/2014/main" id="{4C511F26-7554-DB7F-FDF5-C25756CD352A}"/>
              </a:ext>
            </a:extLst>
          </p:cNvPr>
          <p:cNvSpPr txBox="1"/>
          <p:nvPr/>
        </p:nvSpPr>
        <p:spPr>
          <a:xfrm>
            <a:off x="219075" y="183502"/>
            <a:ext cx="5076256" cy="369332"/>
          </a:xfrm>
          <a:prstGeom prst="rect">
            <a:avLst/>
          </a:prstGeom>
          <a:noFill/>
        </p:spPr>
        <p:txBody>
          <a:bodyPr wrap="square">
            <a:spAutoFit/>
          </a:bodyPr>
          <a:lstStyle/>
          <a:p>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a:t>
            </a:r>
            <a:r>
              <a:rPr kumimoji="0" lang="en-US" altLang="ja-JP" sz="1800" b="0" i="0" u="none" strike="noStrike" kern="1200" cap="none" spc="0" normalizeH="0" baseline="0" noProof="0" dirty="0" err="1">
                <a:ln>
                  <a:noFill/>
                </a:ln>
                <a:solidFill>
                  <a:srgbClr val="00B050"/>
                </a:solidFill>
                <a:effectLst/>
                <a:uLnTx/>
                <a:uFillTx/>
                <a:latin typeface="Consolas" panose="020B0609020204030204" pitchFamily="49" charset="0"/>
                <a:ea typeface="+mn-ea"/>
                <a:cs typeface="+mn-cs"/>
              </a:rPr>
              <a:t>venv</a:t>
            </a:r>
            <a:r>
              <a:rPr kumimoji="0" lang="en-US" altLang="ja-JP" sz="18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C:\cours-python\nouveau-projet&gt;</a:t>
            </a:r>
          </a:p>
        </p:txBody>
      </p:sp>
      <p:sp>
        <p:nvSpPr>
          <p:cNvPr id="4" name="Rectangle 3">
            <a:extLst>
              <a:ext uri="{FF2B5EF4-FFF2-40B4-BE49-F238E27FC236}">
                <a16:creationId xmlns:a16="http://schemas.microsoft.com/office/drawing/2014/main" id="{E9EF0EFD-6617-ADEF-EEFE-0421709FE166}"/>
              </a:ext>
            </a:extLst>
          </p:cNvPr>
          <p:cNvSpPr/>
          <p:nvPr/>
        </p:nvSpPr>
        <p:spPr>
          <a:xfrm>
            <a:off x="5295331" y="254794"/>
            <a:ext cx="13096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593A5A-2D69-68E2-1ABA-17CF59638B3D}"/>
              </a:ext>
            </a:extLst>
          </p:cNvPr>
          <p:cNvSpPr/>
          <p:nvPr/>
        </p:nvSpPr>
        <p:spPr>
          <a:xfrm>
            <a:off x="114300" y="312721"/>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48A7F8D-86A5-0AD6-7AA9-35572A7A593B}"/>
              </a:ext>
            </a:extLst>
          </p:cNvPr>
          <p:cNvSpPr txBox="1"/>
          <p:nvPr/>
        </p:nvSpPr>
        <p:spPr>
          <a:xfrm>
            <a:off x="219072" y="546715"/>
            <a:ext cx="11972927" cy="3139321"/>
          </a:xfrm>
          <a:prstGeom prst="rect">
            <a:avLst/>
          </a:prstGeom>
          <a:noFill/>
        </p:spPr>
        <p:txBody>
          <a:bodyPr wrap="square">
            <a:spAutoFit/>
          </a:bodyPr>
          <a:lstStyle/>
          <a:p>
            <a:r>
              <a:rPr lang="en-US" dirty="0">
                <a:solidFill>
                  <a:schemeClr val="tx1">
                    <a:lumMod val="75000"/>
                  </a:schemeClr>
                </a:solidFill>
                <a:latin typeface="Consolas" panose="020B0609020204030204" pitchFamily="49" charset="0"/>
              </a:rPr>
              <a:t>beautifulsoup4==4.12.2</a:t>
            </a:r>
          </a:p>
          <a:p>
            <a:r>
              <a:rPr lang="en-US" dirty="0" err="1">
                <a:solidFill>
                  <a:schemeClr val="tx1">
                    <a:lumMod val="75000"/>
                  </a:schemeClr>
                </a:solidFill>
                <a:latin typeface="Consolas" panose="020B0609020204030204" pitchFamily="49" charset="0"/>
              </a:rPr>
              <a:t>certifi</a:t>
            </a:r>
            <a:r>
              <a:rPr lang="en-US" dirty="0">
                <a:solidFill>
                  <a:schemeClr val="tx1">
                    <a:lumMod val="75000"/>
                  </a:schemeClr>
                </a:solidFill>
                <a:latin typeface="Consolas" panose="020B0609020204030204" pitchFamily="49" charset="0"/>
              </a:rPr>
              <a:t>==2023.11.17</a:t>
            </a:r>
          </a:p>
          <a:p>
            <a:r>
              <a:rPr lang="en-US" dirty="0">
                <a:solidFill>
                  <a:schemeClr val="tx1">
                    <a:lumMod val="75000"/>
                  </a:schemeClr>
                </a:solidFill>
                <a:latin typeface="Consolas" panose="020B0609020204030204" pitchFamily="49" charset="0"/>
              </a:rPr>
              <a:t>charset-normalizer==3.3.2</a:t>
            </a:r>
          </a:p>
          <a:p>
            <a:r>
              <a:rPr lang="en-US" dirty="0">
                <a:solidFill>
                  <a:schemeClr val="tx1">
                    <a:lumMod val="75000"/>
                  </a:schemeClr>
                </a:solidFill>
                <a:latin typeface="Consolas" panose="020B0609020204030204" pitchFamily="49" charset="0"/>
              </a:rPr>
              <a:t>click==8.1.7</a:t>
            </a:r>
          </a:p>
          <a:p>
            <a:r>
              <a:rPr lang="en-US" dirty="0" err="1">
                <a:solidFill>
                  <a:schemeClr val="tx1">
                    <a:lumMod val="75000"/>
                  </a:schemeClr>
                </a:solidFill>
                <a:latin typeface="Consolas" panose="020B0609020204030204" pitchFamily="49" charset="0"/>
              </a:rPr>
              <a:t>colorama</a:t>
            </a:r>
            <a:r>
              <a:rPr lang="en-US" dirty="0">
                <a:solidFill>
                  <a:schemeClr val="tx1">
                    <a:lumMod val="75000"/>
                  </a:schemeClr>
                </a:solidFill>
                <a:latin typeface="Consolas" panose="020B0609020204030204" pitchFamily="49" charset="0"/>
              </a:rPr>
              <a:t>==0.4.6</a:t>
            </a:r>
          </a:p>
          <a:p>
            <a:r>
              <a:rPr lang="en-US" dirty="0" err="1">
                <a:solidFill>
                  <a:schemeClr val="tx1">
                    <a:lumMod val="75000"/>
                  </a:schemeClr>
                </a:solidFill>
                <a:latin typeface="Consolas" panose="020B0609020204030204" pitchFamily="49" charset="0"/>
              </a:rPr>
              <a:t>gTTS</a:t>
            </a:r>
            <a:r>
              <a:rPr lang="en-US" dirty="0">
                <a:solidFill>
                  <a:schemeClr val="tx1">
                    <a:lumMod val="75000"/>
                  </a:schemeClr>
                </a:solidFill>
                <a:latin typeface="Consolas" panose="020B0609020204030204" pitchFamily="49" charset="0"/>
              </a:rPr>
              <a:t>==2.4.0</a:t>
            </a:r>
          </a:p>
          <a:p>
            <a:r>
              <a:rPr lang="en-US" dirty="0" err="1">
                <a:solidFill>
                  <a:schemeClr val="tx1">
                    <a:lumMod val="75000"/>
                  </a:schemeClr>
                </a:solidFill>
                <a:latin typeface="Consolas" panose="020B0609020204030204" pitchFamily="49" charset="0"/>
              </a:rPr>
              <a:t>idna</a:t>
            </a:r>
            <a:r>
              <a:rPr lang="en-US" dirty="0">
                <a:solidFill>
                  <a:schemeClr val="tx1">
                    <a:lumMod val="75000"/>
                  </a:schemeClr>
                </a:solidFill>
                <a:latin typeface="Consolas" panose="020B0609020204030204" pitchFamily="49" charset="0"/>
              </a:rPr>
              <a:t>==3.6</a:t>
            </a:r>
          </a:p>
          <a:p>
            <a:r>
              <a:rPr lang="en-US" dirty="0">
                <a:solidFill>
                  <a:schemeClr val="tx1">
                    <a:lumMod val="75000"/>
                  </a:schemeClr>
                </a:solidFill>
                <a:latin typeface="Consolas" panose="020B0609020204030204" pitchFamily="49" charset="0"/>
              </a:rPr>
              <a:t>requests==2.31.0</a:t>
            </a:r>
          </a:p>
          <a:p>
            <a:r>
              <a:rPr lang="en-US" dirty="0" err="1">
                <a:solidFill>
                  <a:schemeClr val="tx1">
                    <a:lumMod val="75000"/>
                  </a:schemeClr>
                </a:solidFill>
                <a:latin typeface="Consolas" panose="020B0609020204030204" pitchFamily="49" charset="0"/>
              </a:rPr>
              <a:t>soupsieve</a:t>
            </a:r>
            <a:r>
              <a:rPr lang="en-US" dirty="0">
                <a:solidFill>
                  <a:schemeClr val="tx1">
                    <a:lumMod val="75000"/>
                  </a:schemeClr>
                </a:solidFill>
                <a:latin typeface="Consolas" panose="020B0609020204030204" pitchFamily="49" charset="0"/>
              </a:rPr>
              <a:t>==2.5</a:t>
            </a:r>
          </a:p>
          <a:p>
            <a:r>
              <a:rPr lang="en-US" dirty="0">
                <a:solidFill>
                  <a:schemeClr val="tx1">
                    <a:lumMod val="75000"/>
                  </a:schemeClr>
                </a:solidFill>
                <a:latin typeface="Consolas" panose="020B0609020204030204" pitchFamily="49" charset="0"/>
              </a:rPr>
              <a:t>urllib3==2.1.0</a:t>
            </a:r>
          </a:p>
          <a:p>
            <a:r>
              <a:rPr lang="en-US" dirty="0" err="1">
                <a:solidFill>
                  <a:schemeClr val="tx1">
                    <a:lumMod val="75000"/>
                  </a:schemeClr>
                </a:solidFill>
                <a:latin typeface="Consolas" panose="020B0609020204030204" pitchFamily="49" charset="0"/>
              </a:rPr>
              <a:t>wikipedia</a:t>
            </a:r>
            <a:r>
              <a:rPr lang="en-US" dirty="0">
                <a:solidFill>
                  <a:schemeClr val="tx1">
                    <a:lumMod val="75000"/>
                  </a:schemeClr>
                </a:solidFill>
                <a:latin typeface="Consolas" panose="020B0609020204030204" pitchFamily="49" charset="0"/>
              </a:rPr>
              <a:t>==1.4.0</a:t>
            </a:r>
          </a:p>
        </p:txBody>
      </p:sp>
      <p:sp>
        <p:nvSpPr>
          <p:cNvPr id="11" name="TextBox 10">
            <a:extLst>
              <a:ext uri="{FF2B5EF4-FFF2-40B4-BE49-F238E27FC236}">
                <a16:creationId xmlns:a16="http://schemas.microsoft.com/office/drawing/2014/main" id="{B7384AD4-965D-57DE-F3DE-C6DE2E9EE3E1}"/>
              </a:ext>
            </a:extLst>
          </p:cNvPr>
          <p:cNvSpPr txBox="1"/>
          <p:nvPr/>
        </p:nvSpPr>
        <p:spPr>
          <a:xfrm>
            <a:off x="219071" y="3689097"/>
            <a:ext cx="5082084"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15" name="Oval 14">
            <a:extLst>
              <a:ext uri="{FF2B5EF4-FFF2-40B4-BE49-F238E27FC236}">
                <a16:creationId xmlns:a16="http://schemas.microsoft.com/office/drawing/2014/main" id="{9363D962-EC6E-930F-4C95-862EE754F025}"/>
              </a:ext>
            </a:extLst>
          </p:cNvPr>
          <p:cNvSpPr/>
          <p:nvPr/>
        </p:nvSpPr>
        <p:spPr>
          <a:xfrm>
            <a:off x="114297" y="3818316"/>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71AD0-DC64-063A-F9E1-45CE21647575}"/>
              </a:ext>
            </a:extLst>
          </p:cNvPr>
          <p:cNvSpPr/>
          <p:nvPr/>
        </p:nvSpPr>
        <p:spPr>
          <a:xfrm>
            <a:off x="5301155" y="3749818"/>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00259BC-9346-07AC-4F9A-A2071A9AF22C}"/>
              </a:ext>
            </a:extLst>
          </p:cNvPr>
          <p:cNvSpPr txBox="1"/>
          <p:nvPr/>
        </p:nvSpPr>
        <p:spPr>
          <a:xfrm>
            <a:off x="5432121" y="3686036"/>
            <a:ext cx="6759878" cy="369332"/>
          </a:xfrm>
          <a:prstGeom prst="rect">
            <a:avLst/>
          </a:prstGeom>
          <a:noFill/>
        </p:spPr>
        <p:txBody>
          <a:bodyPr wrap="square">
            <a:spAutoFit/>
          </a:bodyPr>
          <a:lstStyle/>
          <a:p>
            <a:r>
              <a:rPr lang="en-US" dirty="0">
                <a:solidFill>
                  <a:srgbClr val="FF8B00"/>
                </a:solidFill>
                <a:latin typeface="Consolas" panose="020B0609020204030204" pitchFamily="49" charset="0"/>
              </a:rPr>
              <a:t>python </a:t>
            </a:r>
            <a:r>
              <a:rPr lang="en-US" dirty="0">
                <a:solidFill>
                  <a:srgbClr val="9200FF"/>
                </a:solidFill>
                <a:latin typeface="Consolas" panose="020B0609020204030204" pitchFamily="49" charset="0"/>
              </a:rPr>
              <a:t>-m</a:t>
            </a:r>
            <a:r>
              <a:rPr lang="en-US" dirty="0">
                <a:solidFill>
                  <a:srgbClr val="FF8B00"/>
                </a:solidFill>
                <a:latin typeface="Consolas" panose="020B0609020204030204" pitchFamily="49" charset="0"/>
              </a:rPr>
              <a:t> </a:t>
            </a:r>
            <a:r>
              <a:rPr lang="en-US" dirty="0">
                <a:solidFill>
                  <a:srgbClr val="F2F2F2"/>
                </a:solidFill>
                <a:latin typeface="Consolas" panose="020B0609020204030204" pitchFamily="49" charset="0"/>
              </a:rPr>
              <a:t>pip freeze</a:t>
            </a:r>
            <a:r>
              <a:rPr lang="en-US" dirty="0">
                <a:latin typeface="Consolas" panose="020B0609020204030204" pitchFamily="49" charset="0"/>
              </a:rPr>
              <a:t> &gt; requirements.txt</a:t>
            </a:r>
            <a:endParaRPr lang="en-US" dirty="0">
              <a:solidFill>
                <a:srgbClr val="F2F2F2"/>
              </a:solidFill>
              <a:latin typeface="Consolas" panose="020B0609020204030204" pitchFamily="49" charset="0"/>
            </a:endParaRPr>
          </a:p>
        </p:txBody>
      </p:sp>
      <p:sp>
        <p:nvSpPr>
          <p:cNvPr id="6" name="TextBox 5">
            <a:extLst>
              <a:ext uri="{FF2B5EF4-FFF2-40B4-BE49-F238E27FC236}">
                <a16:creationId xmlns:a16="http://schemas.microsoft.com/office/drawing/2014/main" id="{E7575D8E-B44C-9BA8-A0F7-E4965F1F8E14}"/>
              </a:ext>
            </a:extLst>
          </p:cNvPr>
          <p:cNvSpPr txBox="1"/>
          <p:nvPr/>
        </p:nvSpPr>
        <p:spPr>
          <a:xfrm>
            <a:off x="219071" y="4058429"/>
            <a:ext cx="5082084"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7" name="Oval 6">
            <a:extLst>
              <a:ext uri="{FF2B5EF4-FFF2-40B4-BE49-F238E27FC236}">
                <a16:creationId xmlns:a16="http://schemas.microsoft.com/office/drawing/2014/main" id="{CDE4DCF3-E311-2846-92C3-F5846CD9E284}"/>
              </a:ext>
            </a:extLst>
          </p:cNvPr>
          <p:cNvSpPr/>
          <p:nvPr/>
        </p:nvSpPr>
        <p:spPr>
          <a:xfrm>
            <a:off x="114297" y="4187648"/>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C1A695-0709-476A-C67D-0E6603C4B5A8}"/>
              </a:ext>
            </a:extLst>
          </p:cNvPr>
          <p:cNvSpPr/>
          <p:nvPr/>
        </p:nvSpPr>
        <p:spPr>
          <a:xfrm>
            <a:off x="5301155" y="4119150"/>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1FDFCC7-4409-2578-1FC8-8C31B78CF992}"/>
              </a:ext>
            </a:extLst>
          </p:cNvPr>
          <p:cNvSpPr txBox="1"/>
          <p:nvPr/>
        </p:nvSpPr>
        <p:spPr>
          <a:xfrm>
            <a:off x="5432121" y="4055368"/>
            <a:ext cx="6759878" cy="369332"/>
          </a:xfrm>
          <a:prstGeom prst="rect">
            <a:avLst/>
          </a:prstGeom>
          <a:noFill/>
        </p:spPr>
        <p:txBody>
          <a:bodyPr wrap="square">
            <a:spAutoFit/>
          </a:bodyPr>
          <a:lstStyle/>
          <a:p>
            <a:pPr lvl="0"/>
            <a:r>
              <a:rPr lang="en-US" dirty="0">
                <a:solidFill>
                  <a:srgbClr val="FF8B00"/>
                </a:solidFill>
                <a:latin typeface="Consolas" panose="020B0609020204030204" pitchFamily="49" charset="0"/>
              </a:rPr>
              <a:t>type </a:t>
            </a:r>
            <a:r>
              <a:rPr lang="en-US" dirty="0">
                <a:latin typeface="Consolas" panose="020B0609020204030204" pitchFamily="49" charset="0"/>
              </a:rPr>
              <a:t>requirements.txt</a:t>
            </a:r>
          </a:p>
        </p:txBody>
      </p:sp>
      <p:sp>
        <p:nvSpPr>
          <p:cNvPr id="10" name="TextBox 9">
            <a:extLst>
              <a:ext uri="{FF2B5EF4-FFF2-40B4-BE49-F238E27FC236}">
                <a16:creationId xmlns:a16="http://schemas.microsoft.com/office/drawing/2014/main" id="{60F1BE1C-8BDE-81BD-33B9-6A9BF1C436AD}"/>
              </a:ext>
            </a:extLst>
          </p:cNvPr>
          <p:cNvSpPr txBox="1"/>
          <p:nvPr/>
        </p:nvSpPr>
        <p:spPr>
          <a:xfrm>
            <a:off x="219071" y="4444406"/>
            <a:ext cx="11972928" cy="1754326"/>
          </a:xfrm>
          <a:prstGeom prst="rect">
            <a:avLst/>
          </a:prstGeom>
          <a:noFill/>
        </p:spPr>
        <p:txBody>
          <a:bodyPr wrap="square">
            <a:spAutoFit/>
          </a:bodyPr>
          <a:lstStyle/>
          <a:p>
            <a:pPr lvl="0"/>
            <a:r>
              <a:rPr lang="en-US" dirty="0">
                <a:solidFill>
                  <a:schemeClr val="tx1">
                    <a:lumMod val="75000"/>
                  </a:schemeClr>
                </a:solidFill>
                <a:latin typeface="Consolas" panose="020B0609020204030204" pitchFamily="49" charset="0"/>
              </a:rPr>
              <a:t>beautifulsoup4==4.12.2</a:t>
            </a:r>
          </a:p>
          <a:p>
            <a:pPr lvl="0"/>
            <a:r>
              <a:rPr lang="en-US" dirty="0" err="1">
                <a:solidFill>
                  <a:schemeClr val="tx1">
                    <a:lumMod val="75000"/>
                  </a:schemeClr>
                </a:solidFill>
                <a:latin typeface="Consolas" panose="020B0609020204030204" pitchFamily="49" charset="0"/>
              </a:rPr>
              <a:t>certifi</a:t>
            </a:r>
            <a:r>
              <a:rPr lang="en-US" dirty="0">
                <a:solidFill>
                  <a:schemeClr val="tx1">
                    <a:lumMod val="75000"/>
                  </a:schemeClr>
                </a:solidFill>
                <a:latin typeface="Consolas" panose="020B0609020204030204" pitchFamily="49" charset="0"/>
              </a:rPr>
              <a:t>==2023.11.17</a:t>
            </a:r>
          </a:p>
          <a:p>
            <a:pPr lvl="0"/>
            <a:r>
              <a:rPr lang="en-US" dirty="0">
                <a:solidFill>
                  <a:schemeClr val="tx1">
                    <a:lumMod val="75000"/>
                  </a:schemeClr>
                </a:solidFill>
                <a:latin typeface="Consolas" panose="020B0609020204030204" pitchFamily="49" charset="0"/>
              </a:rPr>
              <a:t>charset-normalizer==3.3.2</a:t>
            </a:r>
          </a:p>
          <a:p>
            <a:pPr lvl="0"/>
            <a:r>
              <a:rPr lang="en-US" dirty="0">
                <a:solidFill>
                  <a:schemeClr val="tx1">
                    <a:lumMod val="75000"/>
                  </a:schemeClr>
                </a:solidFill>
                <a:latin typeface="Consolas" panose="020B0609020204030204" pitchFamily="49" charset="0"/>
              </a:rPr>
              <a:t>click==8.1.7</a:t>
            </a:r>
          </a:p>
          <a:p>
            <a:pPr lvl="0"/>
            <a:r>
              <a:rPr lang="en-US" dirty="0">
                <a:solidFill>
                  <a:schemeClr val="tx1">
                    <a:lumMod val="75000"/>
                  </a:schemeClr>
                </a:solidFill>
                <a:latin typeface="Consolas" panose="020B0609020204030204" pitchFamily="49" charset="0"/>
              </a:rPr>
              <a:t>…</a:t>
            </a:r>
          </a:p>
          <a:p>
            <a:r>
              <a:rPr lang="en-US" dirty="0" err="1">
                <a:solidFill>
                  <a:schemeClr val="tx1">
                    <a:lumMod val="75000"/>
                  </a:schemeClr>
                </a:solidFill>
                <a:latin typeface="Consolas" panose="020B0609020204030204" pitchFamily="49" charset="0"/>
              </a:rPr>
              <a:t>wikipedia</a:t>
            </a:r>
            <a:r>
              <a:rPr lang="en-US" dirty="0">
                <a:solidFill>
                  <a:schemeClr val="tx1">
                    <a:lumMod val="75000"/>
                  </a:schemeClr>
                </a:solidFill>
                <a:latin typeface="Consolas" panose="020B0609020204030204" pitchFamily="49" charset="0"/>
              </a:rPr>
              <a:t>==1.4.0</a:t>
            </a:r>
          </a:p>
        </p:txBody>
      </p:sp>
      <p:sp>
        <p:nvSpPr>
          <p:cNvPr id="12" name="TextBox 11">
            <a:extLst>
              <a:ext uri="{FF2B5EF4-FFF2-40B4-BE49-F238E27FC236}">
                <a16:creationId xmlns:a16="http://schemas.microsoft.com/office/drawing/2014/main" id="{25F131C1-6B5D-1967-E88B-8877252E81E2}"/>
              </a:ext>
            </a:extLst>
          </p:cNvPr>
          <p:cNvSpPr txBox="1"/>
          <p:nvPr/>
        </p:nvSpPr>
        <p:spPr>
          <a:xfrm>
            <a:off x="219069" y="6198732"/>
            <a:ext cx="5082083" cy="369332"/>
          </a:xfrm>
          <a:prstGeom prst="rect">
            <a:avLst/>
          </a:prstGeom>
          <a:noFill/>
        </p:spPr>
        <p:txBody>
          <a:bodyPr wrap="square">
            <a:spAutoFit/>
          </a:bodyPr>
          <a:lstStyle/>
          <a:p>
            <a:r>
              <a:rPr lang="en-US" altLang="ja-JP" dirty="0">
                <a:solidFill>
                  <a:srgbClr val="00B050"/>
                </a:solidFill>
                <a:latin typeface="Consolas" panose="020B0609020204030204" pitchFamily="49" charset="0"/>
              </a:rPr>
              <a:t>(.</a:t>
            </a:r>
            <a:r>
              <a:rPr lang="en-US" altLang="ja-JP" dirty="0" err="1">
                <a:solidFill>
                  <a:srgbClr val="00B050"/>
                </a:solidFill>
                <a:latin typeface="Consolas" panose="020B0609020204030204" pitchFamily="49" charset="0"/>
              </a:rPr>
              <a:t>venv</a:t>
            </a:r>
            <a:r>
              <a:rPr lang="en-US" altLang="ja-JP" dirty="0">
                <a:solidFill>
                  <a:srgbClr val="00B050"/>
                </a:solidFill>
                <a:latin typeface="Consolas" panose="020B0609020204030204" pitchFamily="49" charset="0"/>
              </a:rPr>
              <a:t>) C:\cours-python\nouveau-projet&gt;</a:t>
            </a:r>
            <a:endParaRPr lang="en-US" dirty="0">
              <a:solidFill>
                <a:srgbClr val="00B050"/>
              </a:solidFill>
            </a:endParaRPr>
          </a:p>
        </p:txBody>
      </p:sp>
      <p:sp>
        <p:nvSpPr>
          <p:cNvPr id="13" name="Oval 12">
            <a:extLst>
              <a:ext uri="{FF2B5EF4-FFF2-40B4-BE49-F238E27FC236}">
                <a16:creationId xmlns:a16="http://schemas.microsoft.com/office/drawing/2014/main" id="{958F95D4-8687-9ECA-586B-5B92272B9AEB}"/>
              </a:ext>
            </a:extLst>
          </p:cNvPr>
          <p:cNvSpPr/>
          <p:nvPr/>
        </p:nvSpPr>
        <p:spPr>
          <a:xfrm>
            <a:off x="114296" y="6327951"/>
            <a:ext cx="104775" cy="10477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0FE8FF-DC26-FDE6-CE71-C6A8466B3E91}"/>
              </a:ext>
            </a:extLst>
          </p:cNvPr>
          <p:cNvSpPr/>
          <p:nvPr/>
        </p:nvSpPr>
        <p:spPr>
          <a:xfrm>
            <a:off x="5339180" y="6259453"/>
            <a:ext cx="133489" cy="226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07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20"/>
                                  </p:iterate>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wd">
                                    <p:tmAbs val="20"/>
                                  </p:iterate>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641"/>
                            </p:stCondLst>
                            <p:childTnLst>
                              <p:par>
                                <p:cTn id="18" presetID="1"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641"/>
                            </p:stCondLst>
                            <p:childTnLst>
                              <p:par>
                                <p:cTn id="23" presetID="1"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35" presetClass="emph" presetSubtype="0" repeatCount="indefinite" fill="hold" grpId="1" nodeType="withEffect">
                                  <p:stCondLst>
                                    <p:cond delay="0"/>
                                  </p:stCondLst>
                                  <p:endCondLst>
                                    <p:cond evt="onNext" delay="0">
                                      <p:tgtEl>
                                        <p:sldTgt/>
                                      </p:tgtEl>
                                    </p:cond>
                                  </p:endCondLst>
                                  <p:childTnLst>
                                    <p:anim calcmode="discrete" valueType="str">
                                      <p:cBhvr>
                                        <p:cTn id="26"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ntr" presetSubtype="0" fill="hold" grpId="0" nodeType="withEffect">
                                  <p:stCondLst>
                                    <p:cond delay="0"/>
                                  </p:stCondLst>
                                  <p:iterate type="lt">
                                    <p:tmAbs val="20"/>
                                  </p:iterate>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35" presetClass="emph" presetSubtype="0" repeatCount="indefinite" fill="hold" grpId="1" nodeType="withEffect">
                                  <p:stCondLst>
                                    <p:cond delay="0"/>
                                  </p:stCondLst>
                                  <p:endCondLst>
                                    <p:cond evt="onNext" delay="0">
                                      <p:tgtEl>
                                        <p:sldTgt/>
                                      </p:tgtEl>
                                    </p:cond>
                                  </p:endCondLst>
                                  <p:childTnLst>
                                    <p:anim calcmode="discrete" valueType="str">
                                      <p:cBhvr>
                                        <p:cTn id="43"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2" nodeType="clickEffect">
                                  <p:stCondLst>
                                    <p:cond delay="0"/>
                                  </p:stCondLst>
                                  <p:childTnLst>
                                    <p:set>
                                      <p:cBhvr>
                                        <p:cTn id="47" dur="1" fill="hold">
                                          <p:stCondLst>
                                            <p:cond delay="0"/>
                                          </p:stCondLst>
                                        </p:cTn>
                                        <p:tgtEl>
                                          <p:spTgt spid="8"/>
                                        </p:tgtEl>
                                        <p:attrNameLst>
                                          <p:attrName>style.visibility</p:attrName>
                                        </p:attrNameLst>
                                      </p:cBhvr>
                                      <p:to>
                                        <p:strVal val="hidden"/>
                                      </p:to>
                                    </p:set>
                                  </p:childTnLst>
                                </p:cTn>
                              </p:par>
                              <p:par>
                                <p:cTn id="48" presetID="1" presetClass="entr" presetSubtype="0" fill="hold" grpId="0" nodeType="withEffect">
                                  <p:stCondLst>
                                    <p:cond delay="0"/>
                                  </p:stCondLst>
                                  <p:iterate type="lt">
                                    <p:tmAbs val="20"/>
                                  </p:iterate>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type="wd">
                                    <p:tmAbs val="20"/>
                                  </p:iterate>
                                  <p:childTnLst>
                                    <p:set>
                                      <p:cBhvr>
                                        <p:cTn id="53" dur="1" fill="hold">
                                          <p:stCondLst>
                                            <p:cond delay="0"/>
                                          </p:stCondLst>
                                        </p:cTn>
                                        <p:tgtEl>
                                          <p:spTgt spid="10"/>
                                        </p:tgtEl>
                                        <p:attrNameLst>
                                          <p:attrName>style.visibility</p:attrName>
                                        </p:attrNameLst>
                                      </p:cBhvr>
                                      <p:to>
                                        <p:strVal val="visible"/>
                                      </p:to>
                                    </p:set>
                                  </p:childTnLst>
                                </p:cTn>
                              </p:par>
                            </p:childTnLst>
                          </p:cTn>
                        </p:par>
                        <p:par>
                          <p:cTn id="54" fill="hold">
                            <p:stCondLst>
                              <p:cond delay="301"/>
                            </p:stCondLst>
                            <p:childTnLst>
                              <p:par>
                                <p:cTn id="55" presetID="1" presetClass="entr" presetSubtype="0"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par>
                          <p:cTn id="59" fill="hold">
                            <p:stCondLst>
                              <p:cond delay="301"/>
                            </p:stCondLst>
                            <p:childTnLst>
                              <p:par>
                                <p:cTn id="60" presetID="1"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childTnLst>
                                </p:cTn>
                              </p:par>
                              <p:par>
                                <p:cTn id="62" presetID="35" presetClass="emph" presetSubtype="0" repeatCount="indefinite" fill="hold" grpId="1" nodeType="withEffect">
                                  <p:stCondLst>
                                    <p:cond delay="0"/>
                                  </p:stCondLst>
                                  <p:endCondLst>
                                    <p:cond evt="onNext" delay="0">
                                      <p:tgtEl>
                                        <p:sldTgt/>
                                      </p:tgtEl>
                                    </p:cond>
                                  </p:endCondLst>
                                  <p:childTnLst>
                                    <p:anim calcmode="discrete" valueType="str">
                                      <p:cBhvr>
                                        <p:cTn id="63"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25" grpId="0"/>
      <p:bldP spid="11" grpId="0"/>
      <p:bldP spid="15" grpId="0" animBg="1"/>
      <p:bldP spid="16" grpId="0" animBg="1"/>
      <p:bldP spid="16" grpId="1" animBg="1"/>
      <p:bldP spid="16" grpId="2" animBg="1"/>
      <p:bldP spid="17" grpId="0"/>
      <p:bldP spid="6" grpId="0"/>
      <p:bldP spid="7" grpId="0" animBg="1"/>
      <p:bldP spid="8" grpId="0" animBg="1"/>
      <p:bldP spid="8" grpId="1" animBg="1"/>
      <p:bldP spid="8" grpId="2" animBg="1"/>
      <p:bldP spid="9" grpId="0"/>
      <p:bldP spid="10" grpId="0"/>
      <p:bldP spid="12" grpId="0"/>
      <p:bldP spid="13" grpId="0" animBg="1"/>
      <p:bldP spid="14" grpId="0" animBg="1"/>
      <p:bldP spid="14"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6FBA93-6D72-D3E7-94CA-1285943E1F51}"/>
              </a:ext>
            </a:extLst>
          </p:cNvPr>
          <p:cNvSpPr txBox="1"/>
          <p:nvPr/>
        </p:nvSpPr>
        <p:spPr>
          <a:xfrm>
            <a:off x="4328631" y="3120360"/>
            <a:ext cx="3972888" cy="830997"/>
          </a:xfrm>
          <a:prstGeom prst="rect">
            <a:avLst/>
          </a:prstGeom>
          <a:noFill/>
        </p:spPr>
        <p:txBody>
          <a:bodyPr wrap="square">
            <a:spAutoFit/>
          </a:bodyPr>
          <a:lstStyle/>
          <a:p>
            <a:pPr lvl="0">
              <a:defRPr/>
            </a:pPr>
            <a:r>
              <a:rPr lang="en-US" sz="2400" dirty="0" err="1">
                <a:solidFill>
                  <a:schemeClr val="accent2"/>
                </a:solidFill>
                <a:latin typeface="Consolas" panose="020B0609020204030204" pitchFamily="49" charset="0"/>
              </a:rPr>
              <a:t>exifread</a:t>
            </a:r>
            <a:endParaRPr lang="en-US" sz="2400" dirty="0">
              <a:solidFill>
                <a:schemeClr val="accent2"/>
              </a:solidFill>
              <a:latin typeface="Consolas" panose="020B0609020204030204" pitchFamily="49" charset="0"/>
            </a:endParaRPr>
          </a:p>
          <a:p>
            <a:pPr lvl="0">
              <a:defRPr/>
            </a:pPr>
            <a:r>
              <a:rPr lang="en-US" sz="2400" dirty="0" err="1">
                <a:solidFill>
                  <a:schemeClr val="accent2"/>
                </a:solidFill>
                <a:latin typeface="Consolas" panose="020B0609020204030204" pitchFamily="49" charset="0"/>
              </a:rPr>
              <a:t>wikipedia</a:t>
            </a:r>
            <a:r>
              <a:rPr lang="en-US" sz="2400" dirty="0">
                <a:solidFill>
                  <a:schemeClr val="tx1">
                    <a:lumMod val="50000"/>
                  </a:schemeClr>
                </a:solidFill>
                <a:latin typeface="Consolas" panose="020B0609020204030204" pitchFamily="49" charset="0"/>
              </a:rPr>
              <a:t> == </a:t>
            </a:r>
            <a:r>
              <a:rPr lang="en-US" sz="2400" dirty="0">
                <a:solidFill>
                  <a:schemeClr val="accent4"/>
                </a:solidFill>
                <a:latin typeface="Consolas" panose="020B0609020204030204" pitchFamily="49" charset="0"/>
              </a:rPr>
              <a:t>1.4.0</a:t>
            </a:r>
            <a:endParaRPr lang="en-US" sz="2400" dirty="0">
              <a:solidFill>
                <a:schemeClr val="accent2"/>
              </a:solidFill>
              <a:latin typeface="Consolas" panose="020B0609020204030204" pitchFamily="49" charset="0"/>
            </a:endParaRPr>
          </a:p>
        </p:txBody>
      </p:sp>
      <p:sp>
        <p:nvSpPr>
          <p:cNvPr id="3" name="Title 3">
            <a:extLst>
              <a:ext uri="{FF2B5EF4-FFF2-40B4-BE49-F238E27FC236}">
                <a16:creationId xmlns:a16="http://schemas.microsoft.com/office/drawing/2014/main" id="{57B3E7A6-44ED-ED7D-42C8-6166190C2678}"/>
              </a:ext>
            </a:extLst>
          </p:cNvPr>
          <p:cNvSpPr txBox="1">
            <a:spLocks/>
          </p:cNvSpPr>
          <p:nvPr/>
        </p:nvSpPr>
        <p:spPr>
          <a:xfrm>
            <a:off x="704850" y="582345"/>
            <a:ext cx="10782300" cy="697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400" dirty="0">
                <a:latin typeface="+mj-lt"/>
              </a:rPr>
              <a:t>INDIQUER DES VERSIONS PRÉCISES</a:t>
            </a:r>
            <a:endParaRPr lang="fr-FR" sz="4800" dirty="0">
              <a:latin typeface="+mj-lt"/>
            </a:endParaRPr>
          </a:p>
        </p:txBody>
      </p:sp>
      <p:sp>
        <p:nvSpPr>
          <p:cNvPr id="1035" name="TextBox 1034">
            <a:extLst>
              <a:ext uri="{FF2B5EF4-FFF2-40B4-BE49-F238E27FC236}">
                <a16:creationId xmlns:a16="http://schemas.microsoft.com/office/drawing/2014/main" id="{C0D4A965-26DF-AFBF-AD73-03A6209F16E0}"/>
              </a:ext>
            </a:extLst>
          </p:cNvPr>
          <p:cNvSpPr txBox="1"/>
          <p:nvPr/>
        </p:nvSpPr>
        <p:spPr>
          <a:xfrm>
            <a:off x="4996451" y="1807620"/>
            <a:ext cx="2637248" cy="784830"/>
          </a:xfrm>
          <a:prstGeom prst="rect">
            <a:avLst/>
          </a:prstGeom>
          <a:noFill/>
        </p:spPr>
        <p:txBody>
          <a:bodyPr wrap="square" rtlCol="0">
            <a:spAutoFit/>
          </a:bodyPr>
          <a:lstStyle/>
          <a:p>
            <a:pPr algn="ctr">
              <a:spcAft>
                <a:spcPts val="600"/>
              </a:spcAft>
            </a:pPr>
            <a:r>
              <a:rPr lang="fr-FR" sz="1600" dirty="0">
                <a:latin typeface="Nunito Sans" pitchFamily="2" charset="0"/>
              </a:rPr>
              <a:t>Version précise avec </a:t>
            </a:r>
            <a:r>
              <a:rPr lang="en-US" sz="1600" dirty="0">
                <a:solidFill>
                  <a:schemeClr val="tx1">
                    <a:lumMod val="50000"/>
                  </a:schemeClr>
                </a:solidFill>
                <a:latin typeface="Consolas" panose="020B0609020204030204" pitchFamily="49" charset="0"/>
              </a:rPr>
              <a:t>==</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Indique à </a:t>
            </a:r>
            <a:r>
              <a:rPr lang="fr-FR" sz="1200" dirty="0" err="1">
                <a:solidFill>
                  <a:schemeClr val="tx1">
                    <a:lumMod val="50000"/>
                  </a:schemeClr>
                </a:solidFill>
                <a:latin typeface="Nunito Sans Light" pitchFamily="2" charset="0"/>
              </a:rPr>
              <a:t>pip</a:t>
            </a:r>
            <a:r>
              <a:rPr lang="fr-FR" sz="1200" dirty="0">
                <a:solidFill>
                  <a:schemeClr val="tx1">
                    <a:lumMod val="50000"/>
                  </a:schemeClr>
                </a:solidFill>
                <a:latin typeface="Nunito Sans Light" pitchFamily="2" charset="0"/>
              </a:rPr>
              <a:t> d’installer précisément la version indique</a:t>
            </a:r>
          </a:p>
        </p:txBody>
      </p:sp>
      <p:sp>
        <p:nvSpPr>
          <p:cNvPr id="7" name="TextBox 6">
            <a:extLst>
              <a:ext uri="{FF2B5EF4-FFF2-40B4-BE49-F238E27FC236}">
                <a16:creationId xmlns:a16="http://schemas.microsoft.com/office/drawing/2014/main" id="{BB616341-7C70-72C0-321F-6A93A333B4E4}"/>
              </a:ext>
            </a:extLst>
          </p:cNvPr>
          <p:cNvSpPr txBox="1"/>
          <p:nvPr/>
        </p:nvSpPr>
        <p:spPr>
          <a:xfrm>
            <a:off x="4688226" y="4848599"/>
            <a:ext cx="3253698" cy="1154162"/>
          </a:xfrm>
          <a:prstGeom prst="rect">
            <a:avLst/>
          </a:prstGeom>
          <a:noFill/>
        </p:spPr>
        <p:txBody>
          <a:bodyPr wrap="square" rtlCol="0">
            <a:spAutoFit/>
          </a:bodyPr>
          <a:lstStyle/>
          <a:p>
            <a:pPr algn="ctr">
              <a:spcAft>
                <a:spcPts val="600"/>
              </a:spcAft>
            </a:pPr>
            <a:r>
              <a:rPr lang="fr-FR" sz="1600" dirty="0">
                <a:latin typeface="Nunito Sans" pitchFamily="2" charset="0"/>
              </a:rPr>
              <a:t>Version conditionnée</a:t>
            </a:r>
            <a:endParaRPr lang="fr-FR" sz="1600" dirty="0">
              <a:solidFill>
                <a:schemeClr val="accent2"/>
              </a:solidFill>
              <a:latin typeface="Consolas" panose="020B0609020204030204" pitchFamily="49" charset="0"/>
            </a:endParaRPr>
          </a:p>
          <a:p>
            <a:pPr algn="ctr"/>
            <a:r>
              <a:rPr lang="fr-FR" sz="1200" dirty="0">
                <a:solidFill>
                  <a:schemeClr val="tx1">
                    <a:lumMod val="50000"/>
                  </a:schemeClr>
                </a:solidFill>
                <a:latin typeface="Nunito Sans Light" pitchFamily="2" charset="0"/>
              </a:rPr>
              <a:t>Vous pouvez utiliser des operateurs de comparaison pour indiquer une plage de versions que </a:t>
            </a:r>
            <a:r>
              <a:rPr lang="fr-FR" sz="1200" dirty="0" err="1">
                <a:solidFill>
                  <a:schemeClr val="tx1">
                    <a:lumMod val="50000"/>
                  </a:schemeClr>
                </a:solidFill>
                <a:latin typeface="Nunito Sans Light" pitchFamily="2" charset="0"/>
              </a:rPr>
              <a:t>pip</a:t>
            </a:r>
            <a:r>
              <a:rPr lang="fr-FR" sz="1200" dirty="0">
                <a:solidFill>
                  <a:schemeClr val="tx1">
                    <a:lumMod val="50000"/>
                  </a:schemeClr>
                </a:solidFill>
                <a:latin typeface="Nunito Sans Light" pitchFamily="2" charset="0"/>
              </a:rPr>
              <a:t> peut installer si jamais une version précise n’est pas trouvée</a:t>
            </a:r>
            <a:endParaRPr lang="fr-FR" sz="1200" dirty="0">
              <a:solidFill>
                <a:schemeClr val="accent1"/>
              </a:solidFill>
              <a:latin typeface="Nunito Sans Light" pitchFamily="2" charset="0"/>
            </a:endParaRPr>
          </a:p>
        </p:txBody>
      </p:sp>
      <p:sp>
        <p:nvSpPr>
          <p:cNvPr id="5" name="TextBox 4">
            <a:extLst>
              <a:ext uri="{FF2B5EF4-FFF2-40B4-BE49-F238E27FC236}">
                <a16:creationId xmlns:a16="http://schemas.microsoft.com/office/drawing/2014/main" id="{1D6B8F00-30F5-CD40-2912-FFF10053287C}"/>
              </a:ext>
            </a:extLst>
          </p:cNvPr>
          <p:cNvSpPr txBox="1"/>
          <p:nvPr/>
        </p:nvSpPr>
        <p:spPr>
          <a:xfrm>
            <a:off x="4328631" y="3848750"/>
            <a:ext cx="39728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8B00"/>
                </a:solidFill>
                <a:effectLst/>
                <a:uLnTx/>
                <a:uFillTx/>
                <a:latin typeface="Consolas" panose="020B0609020204030204" pitchFamily="49" charset="0"/>
                <a:ea typeface="+mn-ea"/>
                <a:cs typeface="+mn-cs"/>
              </a:rPr>
              <a:t>gTTS</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&gt;= </a:t>
            </a:r>
            <a:r>
              <a:rPr kumimoji="0" lang="en-US"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2.0.3</a:t>
            </a:r>
            <a:r>
              <a:rPr kumimoji="0" lang="en-US" sz="2400" b="0" i="0" u="none" strike="noStrike" kern="1200" cap="none" spc="0" normalizeH="0" baseline="0" noProof="0" dirty="0">
                <a:ln>
                  <a:noFill/>
                </a:ln>
                <a:solidFill>
                  <a:srgbClr val="F2F2F2">
                    <a:lumMod val="50000"/>
                  </a:srgbClr>
                </a:solidFill>
                <a:effectLst/>
                <a:uLnTx/>
                <a:uFillTx/>
                <a:latin typeface="Consolas" panose="020B0609020204030204" pitchFamily="49" charset="0"/>
                <a:ea typeface="+mn-ea"/>
                <a:cs typeface="+mn-cs"/>
              </a:rPr>
              <a:t>, &lt; </a:t>
            </a:r>
            <a:r>
              <a:rPr kumimoji="0" lang="en-US" sz="2400" b="0" i="0" u="none" strike="noStrike" kern="1200" cap="none" spc="0" normalizeH="0" baseline="0" noProof="0" dirty="0">
                <a:ln>
                  <a:noFill/>
                </a:ln>
                <a:solidFill>
                  <a:srgbClr val="C981FF"/>
                </a:solidFill>
                <a:effectLst/>
                <a:uLnTx/>
                <a:uFillTx/>
                <a:latin typeface="Consolas" panose="020B0609020204030204" pitchFamily="49" charset="0"/>
                <a:ea typeface="+mn-ea"/>
                <a:cs typeface="+mn-cs"/>
              </a:rPr>
              <a:t>2.1.0</a:t>
            </a:r>
            <a:endParaRPr kumimoji="0" lang="en-US" sz="2400" b="0" i="0" u="none" strike="noStrike" kern="1200" cap="none" spc="0" normalizeH="0" baseline="0" noProof="0" dirty="0">
              <a:ln>
                <a:noFill/>
              </a:ln>
              <a:solidFill>
                <a:srgbClr val="FF8B00"/>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60717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35" grpId="0"/>
      <p:bldP spid="7"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FFFB81-5062-9A16-36C4-C6B058DDB216}"/>
              </a:ext>
            </a:extLst>
          </p:cNvPr>
          <p:cNvSpPr>
            <a:spLocks noGrp="1"/>
          </p:cNvSpPr>
          <p:nvPr>
            <p:ph type="sldNum" sz="quarter" idx="11"/>
          </p:nvPr>
        </p:nvSpPr>
        <p:spPr/>
        <p:txBody>
          <a:bodyPr/>
          <a:lstStyle/>
          <a:p>
            <a:fld id="{52F3A71C-A943-4884-923F-65D9756AB03E}" type="slidenum">
              <a:rPr lang="en-US" smtClean="0"/>
              <a:pPr/>
              <a:t>79</a:t>
            </a:fld>
            <a:endParaRPr lang="en-US" dirty="0"/>
          </a:p>
        </p:txBody>
      </p:sp>
      <p:sp>
        <p:nvSpPr>
          <p:cNvPr id="3" name="Text Placeholder 2">
            <a:extLst>
              <a:ext uri="{FF2B5EF4-FFF2-40B4-BE49-F238E27FC236}">
                <a16:creationId xmlns:a16="http://schemas.microsoft.com/office/drawing/2014/main" id="{9937D4E7-1B37-1862-5B5A-0A4F573EBADF}"/>
              </a:ext>
            </a:extLst>
          </p:cNvPr>
          <p:cNvSpPr>
            <a:spLocks noGrp="1"/>
          </p:cNvSpPr>
          <p:nvPr>
            <p:ph type="body" sz="quarter" idx="12"/>
          </p:nvPr>
        </p:nvSpPr>
        <p:spPr/>
        <p:txBody>
          <a:bodyPr/>
          <a:lstStyle/>
          <a:p>
            <a:r>
              <a:rPr lang="en-US" dirty="0"/>
              <a:t>TP12</a:t>
            </a:r>
          </a:p>
        </p:txBody>
      </p:sp>
      <p:sp>
        <p:nvSpPr>
          <p:cNvPr id="4" name="Text Placeholder 3">
            <a:extLst>
              <a:ext uri="{FF2B5EF4-FFF2-40B4-BE49-F238E27FC236}">
                <a16:creationId xmlns:a16="http://schemas.microsoft.com/office/drawing/2014/main" id="{9D93E5F6-E7B4-6CAC-C998-58A51024BA1F}"/>
              </a:ext>
            </a:extLst>
          </p:cNvPr>
          <p:cNvSpPr>
            <a:spLocks noGrp="1"/>
          </p:cNvSpPr>
          <p:nvPr>
            <p:ph type="body" sz="quarter" idx="13"/>
          </p:nvPr>
        </p:nvSpPr>
        <p:spPr/>
        <p:txBody>
          <a:bodyPr/>
          <a:lstStyle/>
          <a:p>
            <a:r>
              <a:rPr lang="en-US" dirty="0"/>
              <a:t>10 minutes</a:t>
            </a:r>
          </a:p>
        </p:txBody>
      </p:sp>
      <p:sp>
        <p:nvSpPr>
          <p:cNvPr id="5" name="Text Placeholder 4">
            <a:extLst>
              <a:ext uri="{FF2B5EF4-FFF2-40B4-BE49-F238E27FC236}">
                <a16:creationId xmlns:a16="http://schemas.microsoft.com/office/drawing/2014/main" id="{1DC7A34E-CCFB-63E4-AC65-63FBD7F6EC0B}"/>
              </a:ext>
            </a:extLst>
          </p:cNvPr>
          <p:cNvSpPr>
            <a:spLocks noGrp="1"/>
          </p:cNvSpPr>
          <p:nvPr>
            <p:ph type="body" sz="quarter" idx="14"/>
          </p:nvPr>
        </p:nvSpPr>
        <p:spPr>
          <a:xfrm rot="1535881">
            <a:off x="1794676" y="926985"/>
            <a:ext cx="1679970" cy="812057"/>
          </a:xfrm>
        </p:spPr>
        <p:txBody>
          <a:bodyPr/>
          <a:lstStyle/>
          <a:p>
            <a:r>
              <a:rPr lang="fr-FR" dirty="0"/>
              <a:t>Pendu aléatoire</a:t>
            </a:r>
          </a:p>
        </p:txBody>
      </p:sp>
      <p:sp>
        <p:nvSpPr>
          <p:cNvPr id="6" name="Text Placeholder 5">
            <a:extLst>
              <a:ext uri="{FF2B5EF4-FFF2-40B4-BE49-F238E27FC236}">
                <a16:creationId xmlns:a16="http://schemas.microsoft.com/office/drawing/2014/main" id="{F51CB580-5041-6C8C-C3D9-006457BAD0BC}"/>
              </a:ext>
            </a:extLst>
          </p:cNvPr>
          <p:cNvSpPr>
            <a:spLocks noGrp="1"/>
          </p:cNvSpPr>
          <p:nvPr>
            <p:ph type="body" sz="quarter" idx="16"/>
          </p:nvPr>
        </p:nvSpPr>
        <p:spPr>
          <a:xfrm>
            <a:off x="5486400" y="619165"/>
            <a:ext cx="6000749" cy="5522913"/>
          </a:xfrm>
        </p:spPr>
        <p:txBody>
          <a:bodyPr/>
          <a:lstStyle/>
          <a:p>
            <a:r>
              <a:rPr lang="fr-FR" dirty="0"/>
              <a:t>Dupliquez le votre projet du jeu du pendu dans un dossier vide</a:t>
            </a:r>
            <a:endParaRPr lang="fr-FR" dirty="0">
              <a:latin typeface="Consolas" panose="020B0609020204030204" pitchFamily="49" charset="0"/>
            </a:endParaRPr>
          </a:p>
          <a:p>
            <a:r>
              <a:rPr lang="fr-FR" dirty="0"/>
              <a:t>Dans ce nouveau dossier, créez un environnement virtuel et activez-le</a:t>
            </a:r>
            <a:endParaRPr lang="fr-FR" dirty="0">
              <a:latin typeface="Consolas" panose="020B0609020204030204" pitchFamily="49" charset="0"/>
            </a:endParaRPr>
          </a:p>
          <a:p>
            <a:r>
              <a:rPr lang="fr-FR" dirty="0"/>
              <a:t>Créez un fichier </a:t>
            </a:r>
            <a:r>
              <a:rPr lang="fr-FR" dirty="0">
                <a:latin typeface="Consolas" panose="020B0609020204030204" pitchFamily="49" charset="0"/>
              </a:rPr>
              <a:t>requirements.txt</a:t>
            </a:r>
            <a:r>
              <a:rPr lang="fr-FR" dirty="0"/>
              <a:t> et ajoutez le paquet </a:t>
            </a:r>
            <a:r>
              <a:rPr lang="fr-FR" dirty="0" err="1">
                <a:latin typeface="Consolas" panose="020B0609020204030204" pitchFamily="49" charset="0"/>
              </a:rPr>
              <a:t>random-word</a:t>
            </a:r>
            <a:endParaRPr lang="fr-FR" dirty="0">
              <a:latin typeface="Consolas" panose="020B0609020204030204" pitchFamily="49" charset="0"/>
            </a:endParaRPr>
          </a:p>
          <a:p>
            <a:r>
              <a:rPr lang="fr-FR" dirty="0"/>
              <a:t>Installez-le en utilisant les commandes </a:t>
            </a:r>
            <a:r>
              <a:rPr lang="fr-FR" dirty="0" err="1">
                <a:latin typeface="Consolas" panose="020B0609020204030204" pitchFamily="49" charset="0"/>
              </a:rPr>
              <a:t>pip</a:t>
            </a:r>
            <a:endParaRPr lang="fr-FR" dirty="0">
              <a:latin typeface="Consolas" panose="020B0609020204030204" pitchFamily="49" charset="0"/>
            </a:endParaRPr>
          </a:p>
          <a:p>
            <a:r>
              <a:rPr lang="fr-FR" dirty="0"/>
              <a:t>Consultez leur documentation afin de savoir comment l’utiliser</a:t>
            </a:r>
          </a:p>
          <a:p>
            <a:pPr lvl="1">
              <a:spcBef>
                <a:spcPts val="0"/>
              </a:spcBef>
              <a:spcAft>
                <a:spcPts val="600"/>
              </a:spcAft>
            </a:pPr>
            <a:r>
              <a:rPr lang="fr-FR" sz="1200" dirty="0">
                <a:solidFill>
                  <a:schemeClr val="accent1"/>
                </a:solidFill>
                <a:latin typeface="Nunito Sans Light" pitchFamily="2" charset="0"/>
                <a:hlinkClick r:id="rId3">
                  <a:extLst>
                    <a:ext uri="{A12FA001-AC4F-418D-AE19-62706E023703}">
                      <ahyp:hlinkClr xmlns:ahyp="http://schemas.microsoft.com/office/drawing/2018/hyperlinkcolor" val="tx"/>
                    </a:ext>
                  </a:extLst>
                </a:hlinkClick>
              </a:rPr>
              <a:t>https://pypi.org/project/Random-Word/</a:t>
            </a:r>
            <a:endParaRPr lang="fr-FR" sz="1200" dirty="0">
              <a:solidFill>
                <a:schemeClr val="accent1"/>
              </a:solidFill>
              <a:latin typeface="Nunito Sans Light" pitchFamily="2" charset="0"/>
            </a:endParaRPr>
          </a:p>
          <a:p>
            <a:r>
              <a:rPr lang="fr-FR" dirty="0"/>
              <a:t>Changez le code du pendu afin qu’il génère un mot aléatoire au début de la partie</a:t>
            </a:r>
          </a:p>
        </p:txBody>
      </p:sp>
      <p:pic>
        <p:nvPicPr>
          <p:cNvPr id="8" name="Picture Placeholder 8">
            <a:extLst>
              <a:ext uri="{FF2B5EF4-FFF2-40B4-BE49-F238E27FC236}">
                <a16:creationId xmlns:a16="http://schemas.microsoft.com/office/drawing/2014/main" id="{FDFDBA71-050E-B6B4-2543-11A72C9A97F0}"/>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a:xfrm rot="1525620">
            <a:off x="-153988" y="-100013"/>
            <a:ext cx="925513" cy="925513"/>
          </a:xfrm>
        </p:spPr>
      </p:pic>
    </p:spTree>
    <p:extLst>
      <p:ext uri="{BB962C8B-B14F-4D97-AF65-F5344CB8AC3E}">
        <p14:creationId xmlns:p14="http://schemas.microsoft.com/office/powerpoint/2010/main" val="153318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BD6CE-67B1-3DF6-EE20-CEB011BE8F8E}"/>
              </a:ext>
            </a:extLst>
          </p:cNvPr>
          <p:cNvSpPr>
            <a:spLocks noGrp="1"/>
          </p:cNvSpPr>
          <p:nvPr>
            <p:ph type="body" sz="quarter" idx="14"/>
          </p:nvPr>
        </p:nvSpPr>
        <p:spPr>
          <a:xfrm>
            <a:off x="1336590" y="5400549"/>
            <a:ext cx="3293776" cy="584616"/>
          </a:xfrm>
        </p:spPr>
        <p:txBody>
          <a:bodyPr/>
          <a:lstStyle/>
          <a:p>
            <a:r>
              <a:rPr lang="fr-FR" dirty="0"/>
              <a:t>Un algorithme est une liste d’instructions qui aboutissent à un résultat spécifique</a:t>
            </a:r>
          </a:p>
        </p:txBody>
      </p:sp>
      <p:pic>
        <p:nvPicPr>
          <p:cNvPr id="9" name="Picture Placeholder 8">
            <a:extLst>
              <a:ext uri="{FF2B5EF4-FFF2-40B4-BE49-F238E27FC236}">
                <a16:creationId xmlns:a16="http://schemas.microsoft.com/office/drawing/2014/main" id="{A20E99FB-DFAB-AC66-6BA4-661D07B13D0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4" name="Title 3">
            <a:extLst>
              <a:ext uri="{FF2B5EF4-FFF2-40B4-BE49-F238E27FC236}">
                <a16:creationId xmlns:a16="http://schemas.microsoft.com/office/drawing/2014/main" id="{C1FA697F-EB35-78A1-909C-58279FB9AF5A}"/>
              </a:ext>
            </a:extLst>
          </p:cNvPr>
          <p:cNvSpPr>
            <a:spLocks noGrp="1"/>
          </p:cNvSpPr>
          <p:nvPr>
            <p:ph type="ctrTitle"/>
          </p:nvPr>
        </p:nvSpPr>
        <p:spPr/>
        <p:txBody>
          <a:bodyPr/>
          <a:lstStyle/>
          <a:p>
            <a:r>
              <a:rPr lang="en-US" dirty="0"/>
              <a:t>QU’EST CE QU’UN ALGORITHME?</a:t>
            </a:r>
          </a:p>
        </p:txBody>
      </p:sp>
      <p:sp>
        <p:nvSpPr>
          <p:cNvPr id="5" name="Text Placeholder 4">
            <a:extLst>
              <a:ext uri="{FF2B5EF4-FFF2-40B4-BE49-F238E27FC236}">
                <a16:creationId xmlns:a16="http://schemas.microsoft.com/office/drawing/2014/main" id="{D373722D-49B5-3074-4ABD-2ABD93CACE61}"/>
              </a:ext>
            </a:extLst>
          </p:cNvPr>
          <p:cNvSpPr>
            <a:spLocks noGrp="1"/>
          </p:cNvSpPr>
          <p:nvPr>
            <p:ph type="body" sz="quarter" idx="15"/>
          </p:nvPr>
        </p:nvSpPr>
        <p:spPr/>
        <p:txBody>
          <a:bodyPr/>
          <a:lstStyle/>
          <a:p>
            <a:r>
              <a:rPr lang="fr-FR" dirty="0"/>
              <a:t>Les algorithmes ont des entrées (paramètres) et sorties (résultats)</a:t>
            </a:r>
          </a:p>
        </p:txBody>
      </p:sp>
      <p:pic>
        <p:nvPicPr>
          <p:cNvPr id="11" name="Picture Placeholder 10">
            <a:extLst>
              <a:ext uri="{FF2B5EF4-FFF2-40B4-BE49-F238E27FC236}">
                <a16:creationId xmlns:a16="http://schemas.microsoft.com/office/drawing/2014/main" id="{C24B8D37-B127-7DA6-8C5B-9F8888171C96}"/>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p:pic>
      <p:sp>
        <p:nvSpPr>
          <p:cNvPr id="7" name="Slide Number Placeholder 6">
            <a:extLst>
              <a:ext uri="{FF2B5EF4-FFF2-40B4-BE49-F238E27FC236}">
                <a16:creationId xmlns:a16="http://schemas.microsoft.com/office/drawing/2014/main" id="{9A85D400-96AB-034F-F96F-A0B4DE148BCA}"/>
              </a:ext>
            </a:extLst>
          </p:cNvPr>
          <p:cNvSpPr>
            <a:spLocks noGrp="1"/>
          </p:cNvSpPr>
          <p:nvPr>
            <p:ph type="sldNum" sz="quarter" idx="11"/>
          </p:nvPr>
        </p:nvSpPr>
        <p:spPr/>
        <p:txBody>
          <a:bodyPr/>
          <a:lstStyle/>
          <a:p>
            <a:fld id="{52F3A71C-A943-4884-923F-65D9756AB03E}" type="slidenum">
              <a:rPr lang="en-US" smtClean="0"/>
              <a:pPr/>
              <a:t>8</a:t>
            </a:fld>
            <a:endParaRPr lang="en-US" dirty="0"/>
          </a:p>
        </p:txBody>
      </p:sp>
    </p:spTree>
    <p:extLst>
      <p:ext uri="{BB962C8B-B14F-4D97-AF65-F5344CB8AC3E}">
        <p14:creationId xmlns:p14="http://schemas.microsoft.com/office/powerpoint/2010/main" val="175864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9CEFA-C711-463E-B6A6-6FB00329F0C0}"/>
              </a:ext>
            </a:extLst>
          </p:cNvPr>
          <p:cNvSpPr>
            <a:spLocks noGrp="1"/>
          </p:cNvSpPr>
          <p:nvPr>
            <p:ph type="sldNum" sz="quarter" idx="11"/>
          </p:nvPr>
        </p:nvSpPr>
        <p:spPr/>
        <p:txBody>
          <a:bodyPr/>
          <a:lstStyle/>
          <a:p>
            <a:fld id="{52F3A71C-A943-4884-923F-65D9756AB03E}" type="slidenum">
              <a:rPr lang="en-US" smtClean="0"/>
              <a:pPr/>
              <a:t>9</a:t>
            </a:fld>
            <a:endParaRPr lang="en-US" dirty="0"/>
          </a:p>
        </p:txBody>
      </p:sp>
      <p:sp>
        <p:nvSpPr>
          <p:cNvPr id="3" name="Text Placeholder 2">
            <a:extLst>
              <a:ext uri="{FF2B5EF4-FFF2-40B4-BE49-F238E27FC236}">
                <a16:creationId xmlns:a16="http://schemas.microsoft.com/office/drawing/2014/main" id="{18DA8CF0-E1F8-0909-6DF1-6BA2969B0442}"/>
              </a:ext>
            </a:extLst>
          </p:cNvPr>
          <p:cNvSpPr>
            <a:spLocks noGrp="1"/>
          </p:cNvSpPr>
          <p:nvPr>
            <p:ph type="body" sz="quarter" idx="12"/>
          </p:nvPr>
        </p:nvSpPr>
        <p:spPr/>
        <p:txBody>
          <a:bodyPr/>
          <a:lstStyle/>
          <a:p>
            <a:r>
              <a:rPr lang="en-US" dirty="0"/>
              <a:t>TP 1</a:t>
            </a:r>
          </a:p>
        </p:txBody>
      </p:sp>
      <p:sp>
        <p:nvSpPr>
          <p:cNvPr id="4" name="Text Placeholder 3">
            <a:extLst>
              <a:ext uri="{FF2B5EF4-FFF2-40B4-BE49-F238E27FC236}">
                <a16:creationId xmlns:a16="http://schemas.microsoft.com/office/drawing/2014/main" id="{291EC8D4-8F2D-4F54-0CFC-A5365D016B07}"/>
              </a:ext>
            </a:extLst>
          </p:cNvPr>
          <p:cNvSpPr>
            <a:spLocks noGrp="1"/>
          </p:cNvSpPr>
          <p:nvPr>
            <p:ph type="body" sz="quarter" idx="13"/>
          </p:nvPr>
        </p:nvSpPr>
        <p:spPr/>
        <p:txBody>
          <a:bodyPr/>
          <a:lstStyle/>
          <a:p>
            <a:r>
              <a:rPr lang="en-US" dirty="0"/>
              <a:t>20 minutes</a:t>
            </a:r>
          </a:p>
        </p:txBody>
      </p:sp>
      <p:sp>
        <p:nvSpPr>
          <p:cNvPr id="5" name="Text Placeholder 4">
            <a:extLst>
              <a:ext uri="{FF2B5EF4-FFF2-40B4-BE49-F238E27FC236}">
                <a16:creationId xmlns:a16="http://schemas.microsoft.com/office/drawing/2014/main" id="{DC1C899C-31A5-5F39-BA8B-2F283008064B}"/>
              </a:ext>
            </a:extLst>
          </p:cNvPr>
          <p:cNvSpPr>
            <a:spLocks noGrp="1"/>
          </p:cNvSpPr>
          <p:nvPr>
            <p:ph type="body" sz="quarter" idx="14"/>
          </p:nvPr>
        </p:nvSpPr>
        <p:spPr/>
        <p:txBody>
          <a:bodyPr/>
          <a:lstStyle/>
          <a:p>
            <a:r>
              <a:rPr lang="fr-FR" dirty="0"/>
              <a:t>L’algorithme du Jeu du Pendu</a:t>
            </a:r>
          </a:p>
        </p:txBody>
      </p:sp>
      <p:sp>
        <p:nvSpPr>
          <p:cNvPr id="6" name="Text Placeholder 5">
            <a:extLst>
              <a:ext uri="{FF2B5EF4-FFF2-40B4-BE49-F238E27FC236}">
                <a16:creationId xmlns:a16="http://schemas.microsoft.com/office/drawing/2014/main" id="{0A4C0815-06ED-A182-B238-25F0DE8C24D9}"/>
              </a:ext>
            </a:extLst>
          </p:cNvPr>
          <p:cNvSpPr>
            <a:spLocks noGrp="1"/>
          </p:cNvSpPr>
          <p:nvPr>
            <p:ph type="body" sz="quarter" idx="16"/>
          </p:nvPr>
        </p:nvSpPr>
        <p:spPr/>
        <p:txBody>
          <a:bodyPr/>
          <a:lstStyle/>
          <a:p>
            <a:r>
              <a:rPr lang="fr-FR" dirty="0"/>
              <a:t>Ecrivez, en français, les instructions nécessaires pour jouer un jeu du pendu</a:t>
            </a:r>
          </a:p>
          <a:p>
            <a:r>
              <a:rPr lang="fr-FR" dirty="0"/>
              <a:t>Identifiez les entrées et les sorties de l’algorithme</a:t>
            </a:r>
          </a:p>
        </p:txBody>
      </p:sp>
      <p:pic>
        <p:nvPicPr>
          <p:cNvPr id="9" name="Picture Placeholder 8">
            <a:extLst>
              <a:ext uri="{FF2B5EF4-FFF2-40B4-BE49-F238E27FC236}">
                <a16:creationId xmlns:a16="http://schemas.microsoft.com/office/drawing/2014/main" id="{1C2C91B1-38D8-C92B-F18B-661571D52BF2}"/>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46252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Custom Design">
  <a:themeElements>
    <a:clrScheme name="Ebb Purple">
      <a:dk1>
        <a:srgbClr val="0D0911"/>
      </a:dk1>
      <a:lt1>
        <a:srgbClr val="F2F2F2"/>
      </a:lt1>
      <a:dk2>
        <a:srgbClr val="281B32"/>
      </a:dk2>
      <a:lt2>
        <a:srgbClr val="D9D9D9"/>
      </a:lt2>
      <a:accent1>
        <a:srgbClr val="9200FF"/>
      </a:accent1>
      <a:accent2>
        <a:srgbClr val="FF8B00"/>
      </a:accent2>
      <a:accent3>
        <a:srgbClr val="00FF89"/>
      </a:accent3>
      <a:accent4>
        <a:srgbClr val="C981FF"/>
      </a:accent4>
      <a:accent5>
        <a:srgbClr val="FFC580"/>
      </a:accent5>
      <a:accent6>
        <a:srgbClr val="80FFC4"/>
      </a:accent6>
      <a:hlink>
        <a:srgbClr val="0079FF"/>
      </a:hlink>
      <a:folHlink>
        <a:srgbClr val="0079FF"/>
      </a:folHlink>
    </a:clrScheme>
    <a:fontScheme name="Custom 1">
      <a:majorFont>
        <a:latin typeface="Nunito Sans SemiBold"/>
        <a:ea typeface=""/>
        <a:cs typeface=""/>
      </a:majorFont>
      <a:minorFont>
        <a:latin typeface="Nuni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18689</TotalTime>
  <Words>9870</Words>
  <Application>Microsoft Office PowerPoint</Application>
  <PresentationFormat>Widescreen</PresentationFormat>
  <Paragraphs>1306</Paragraphs>
  <Slides>79</Slides>
  <Notes>72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Nunito Sans ExtraBold</vt:lpstr>
      <vt:lpstr>Consolas</vt:lpstr>
      <vt:lpstr>Arial</vt:lpstr>
      <vt:lpstr>Nunito Sans</vt:lpstr>
      <vt:lpstr>Nunito Sans Bold</vt:lpstr>
      <vt:lpstr>Nunito Sans SemiBold</vt:lpstr>
      <vt:lpstr>Calibri</vt:lpstr>
      <vt:lpstr>Nunito Sans Light</vt:lpstr>
      <vt:lpstr>Custom Design</vt:lpstr>
      <vt:lpstr>Algorithmie &amp; Langage Python</vt:lpstr>
      <vt:lpstr>A PROPOS DE MOI</vt:lpstr>
      <vt:lpstr>A PROPOS DU COURS</vt:lpstr>
      <vt:lpstr>LE FORMULAIRE DE FEEDBACK</vt:lpstr>
      <vt:lpstr>ATTENTION AUX OUTILS IA</vt:lpstr>
      <vt:lpstr>TOUR DE TABLE</vt:lpstr>
      <vt:lpstr>INSTALLATION DES OUTILS</vt:lpstr>
      <vt:lpstr>QU’EST CE QU’UN ALGORITHME?</vt:lpstr>
      <vt:lpstr>PowerPoint Presentation</vt:lpstr>
      <vt:lpstr>PowerPoint Presentation</vt:lpstr>
      <vt:lpstr>COMMENT FONCTIONNE UN ORDINATEUR?</vt:lpstr>
      <vt:lpstr>PowerPoint Presentation</vt:lpstr>
      <vt:lpstr>PowerPoint Presentation</vt:lpstr>
      <vt:lpstr>LE NAND GAME</vt:lpstr>
      <vt:lpstr>LE LANGAGE PYTHON</vt:lpstr>
      <vt:lpstr>AVANTAGES &amp; INCONVÉNIENTS</vt:lpstr>
      <vt:lpstr>PROJET ACCOMPAGNANT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 DÉPENDANCES : UNE ANALOGIE</vt:lpstr>
      <vt:lpstr>LES DÉPENDANCES EN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INSTALLER DES BIBLIOTHÈQUES GLOBALES</vt:lpstr>
      <vt:lpstr>LES ENVIRONNEMENTS VIRTUELS</vt:lpstr>
      <vt:lpstr>AVEC UN ENVIRONNEMENT VIRTUEL</vt:lpstr>
      <vt:lpstr>PowerPoint Presentation</vt:lpstr>
      <vt:lpstr>LES GESTIONNAIRES DE PAQUETS</vt:lpstr>
      <vt:lpstr>COMMENT CA MARCHE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5unkEn</dc:creator>
  <cp:lastModifiedBy>Marius Usvat</cp:lastModifiedBy>
  <cp:revision>156</cp:revision>
  <dcterms:created xsi:type="dcterms:W3CDTF">2023-09-18T14:59:59Z</dcterms:created>
  <dcterms:modified xsi:type="dcterms:W3CDTF">2024-04-09T06:59:54Z</dcterms:modified>
</cp:coreProperties>
</file>